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315" r:id="rId5"/>
    <p:sldId id="322" r:id="rId6"/>
    <p:sldId id="323" r:id="rId7"/>
    <p:sldId id="324" r:id="rId8"/>
    <p:sldId id="325" r:id="rId9"/>
    <p:sldId id="326" r:id="rId10"/>
    <p:sldId id="327" r:id="rId11"/>
    <p:sldId id="328" r:id="rId12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CA240"/>
    <a:srgbClr val="CCFFCC"/>
    <a:srgbClr val="008000"/>
    <a:srgbClr val="009900"/>
    <a:srgbClr val="B1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06" autoAdjust="0"/>
    <p:restoredTop sz="94280" autoAdjust="0"/>
  </p:normalViewPr>
  <p:slideViewPr>
    <p:cSldViewPr>
      <p:cViewPr varScale="1">
        <p:scale>
          <a:sx n="67" d="100"/>
          <a:sy n="67" d="100"/>
        </p:scale>
        <p:origin x="53" y="2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322AC-A488-4659-9CE7-51AC5DC47D73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7208-0DFE-4354-8213-729871669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84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4DA7C-B487-480D-9E30-3C0978ABBEEA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F3B1F-259B-40D2-B285-30ADC3A9C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1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11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6808"/>
          </a:xfrm>
        </p:spPr>
        <p:txBody>
          <a:bodyPr/>
          <a:lstStyle/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339200"/>
            <a:ext cx="8229600" cy="478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/>
              <a:t>第二層</a:t>
            </a:r>
          </a:p>
          <a:p>
            <a:pPr lvl="2" eaLnBrk="1" latinLnBrk="0" hangingPunct="1"/>
            <a:r>
              <a:rPr kumimoji="0" lang="zh-TW" altLang="en-US" dirty="0"/>
              <a:t>第三層</a:t>
            </a:r>
          </a:p>
          <a:p>
            <a:pPr lvl="3" eaLnBrk="1" latinLnBrk="0" hangingPunct="1"/>
            <a:r>
              <a:rPr kumimoji="0" lang="zh-TW" altLang="en-US" dirty="0"/>
              <a:t>第四層</a:t>
            </a:r>
          </a:p>
          <a:p>
            <a:pPr lvl="4" eaLnBrk="1" latinLnBrk="0" hangingPunct="1"/>
            <a:r>
              <a:rPr kumimoji="0" lang="zh-TW" altLang="en-US" dirty="0"/>
              <a:t>第五層</a:t>
            </a:r>
            <a:endParaRPr kumimoji="0" lang="en-US" dirty="0"/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80" y="6381328"/>
            <a:ext cx="8784440" cy="3260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2800" b="1" kern="1200" cap="small" baseline="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898727"/>
              </p:ext>
            </p:extLst>
          </p:nvPr>
        </p:nvGraphicFramePr>
        <p:xfrm>
          <a:off x="1079612" y="1075870"/>
          <a:ext cx="6984776" cy="4706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4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06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accen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教學引導</a:t>
                      </a:r>
                      <a:endParaRPr lang="zh-TW" altLang="en-US" sz="2400" b="1" dirty="0">
                        <a:solidFill>
                          <a:schemeClr val="accen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4310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教具名稱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課程主標題</a:t>
                      </a:r>
                      <a:r>
                        <a:rPr lang="en-US" altLang="zh-TW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副標題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編撰教師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▲▲▲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○○○○國小衛星基地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編撰基地或聯盟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●●●●區域基地小聯盟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課程影片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建議授課節數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62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0DCBBB7B-1C75-A447-8E35-48222FC122BD}"/>
              </a:ext>
            </a:extLst>
          </p:cNvPr>
          <p:cNvSpPr txBox="1"/>
          <p:nvPr/>
        </p:nvSpPr>
        <p:spPr>
          <a:xfrm>
            <a:off x="683568" y="1124744"/>
            <a:ext cx="79415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+mj-lt"/>
              <a:buAutoNum type="arabicPeriod"/>
            </a:pP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buFont typeface="+mj-lt"/>
              <a:buAutoNum type="arabicPeriod"/>
            </a:pP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情境主題及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目的教學引導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情境分析及情境流程圖教學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引導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學生填空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引導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積木程式堆疊教學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引導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評量與延伸學習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大綱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30265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情境主題及目的教學引導</a:t>
            </a:r>
            <a:endParaRPr lang="en-US" altLang="zh-TW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62880" y="1502628"/>
            <a:ext cx="7941568" cy="45668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mtClean="0">
                <a:solidFill>
                  <a:schemeClr val="accent1"/>
                </a:solidFill>
              </a:rPr>
              <a:t>(1) </a:t>
            </a:r>
            <a:r>
              <a:rPr lang="zh-TW" altLang="en-US" smtClean="0"/>
              <a:t>情境主題：</a:t>
            </a:r>
            <a:endParaRPr lang="en-US" altLang="zh-TW" smtClean="0"/>
          </a:p>
          <a:p>
            <a:pPr marL="360363" indent="-360363"/>
            <a:r>
              <a:rPr lang="en-US" altLang="zh-TW" smtClean="0">
                <a:solidFill>
                  <a:schemeClr val="accent1"/>
                </a:solidFill>
              </a:rPr>
              <a:t>(2) </a:t>
            </a:r>
            <a:r>
              <a:rPr lang="zh-TW" altLang="en-US" smtClean="0"/>
              <a:t>情境目的：</a:t>
            </a:r>
            <a:endParaRPr lang="en-US" altLang="zh-TW" smtClean="0">
              <a:latin typeface="標楷體"/>
              <a:ea typeface="標楷體"/>
            </a:endParaRPr>
          </a:p>
          <a:p>
            <a:r>
              <a:rPr lang="zh-TW" altLang="en-US" smtClean="0">
                <a:latin typeface="標楷體"/>
                <a:ea typeface="標楷體"/>
                <a:sym typeface="Wingdings" panose="05000000000000000000" pitchFamily="2" charset="2"/>
              </a:rPr>
              <a:t>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9785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情境分析及情境流程圖教學引導</a:t>
            </a:r>
            <a:endParaRPr lang="en-US" altLang="zh-TW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62880" y="1502628"/>
            <a:ext cx="4917232" cy="45668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(3) </a:t>
            </a:r>
            <a:r>
              <a:rPr lang="zh-CN" altLang="en-US" smtClean="0"/>
              <a:t>情境分析</a:t>
            </a:r>
            <a:r>
              <a:rPr lang="zh-TW" altLang="en-US" smtClean="0"/>
              <a:t>：</a:t>
            </a:r>
            <a:endParaRPr lang="en-US" altLang="zh-TW" smtClean="0"/>
          </a:p>
          <a:p>
            <a:pPr marL="365760" lvl="1"/>
            <a:endParaRPr lang="en-US" altLang="zh-TW" smtClean="0"/>
          </a:p>
          <a:p>
            <a:endParaRPr lang="en-US" altLang="zh-TW" smtClean="0">
              <a:latin typeface="標楷體"/>
              <a:ea typeface="標楷體"/>
            </a:endParaRPr>
          </a:p>
          <a:p>
            <a:r>
              <a:rPr lang="zh-TW" altLang="en-US" smtClean="0">
                <a:latin typeface="標楷體"/>
                <a:ea typeface="標楷體"/>
                <a:sym typeface="Wingdings" panose="05000000000000000000" pitchFamily="2" charset="2"/>
              </a:rPr>
              <a:t>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2BA5F31-F6B8-0549-8009-913458624102}"/>
              </a:ext>
            </a:extLst>
          </p:cNvPr>
          <p:cNvSpPr txBox="1"/>
          <p:nvPr/>
        </p:nvSpPr>
        <p:spPr>
          <a:xfrm>
            <a:off x="6083457" y="1502628"/>
            <a:ext cx="192873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zh-TW" sz="2000" b="1" dirty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(4) </a:t>
            </a:r>
            <a:r>
              <a:rPr kumimoji="1" lang="zh-TW" altLang="en-US" sz="2000" b="1" dirty="0">
                <a:latin typeface="微軟正黑體" pitchFamily="34" charset="-120"/>
                <a:ea typeface="微軟正黑體" pitchFamily="34" charset="-120"/>
              </a:rPr>
              <a:t>情境流程圖</a:t>
            </a:r>
            <a:r>
              <a:rPr kumimoji="1" lang="en-US" altLang="zh-TW" sz="2000" b="1" dirty="0">
                <a:latin typeface="微軟正黑體" pitchFamily="34" charset="-120"/>
                <a:ea typeface="微軟正黑體" pitchFamily="34" charset="-120"/>
              </a:rPr>
              <a:t>:</a:t>
            </a:r>
            <a:endParaRPr kumimoji="1" lang="zh-TW" altLang="en-US" sz="20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570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情境流程圖 </a:t>
            </a:r>
            <a:r>
              <a:rPr lang="en-US" altLang="zh-TW" smtClean="0"/>
              <a:t>vs </a:t>
            </a:r>
            <a:r>
              <a:rPr lang="zh-TW" altLang="en-US" smtClean="0"/>
              <a:t>程式流程圖</a:t>
            </a:r>
            <a:r>
              <a:rPr lang="en-US" altLang="zh-TW" smtClean="0"/>
              <a:t>(</a:t>
            </a:r>
            <a:r>
              <a:rPr lang="zh-TW" altLang="en-US" smtClean="0"/>
              <a:t>學生填空用</a:t>
            </a:r>
            <a:r>
              <a:rPr lang="en-US" altLang="zh-TW" smtClean="0"/>
              <a:t>)</a:t>
            </a:r>
            <a:r>
              <a:rPr lang="zh-TW" altLang="en-US" smtClean="0"/>
              <a:t>教學引導</a:t>
            </a:r>
            <a:endParaRPr lang="en-US" altLang="zh-TW" dirty="0"/>
          </a:p>
        </p:txBody>
      </p:sp>
      <p:sp>
        <p:nvSpPr>
          <p:cNvPr id="4" name="文字方塊 3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2BA5F31-F6B8-0549-8009-913458624102}"/>
              </a:ext>
            </a:extLst>
          </p:cNvPr>
          <p:cNvSpPr txBox="1"/>
          <p:nvPr/>
        </p:nvSpPr>
        <p:spPr>
          <a:xfrm>
            <a:off x="1347123" y="1340768"/>
            <a:ext cx="192873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zh-TW" sz="2000" b="1" dirty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(4) </a:t>
            </a:r>
            <a:r>
              <a:rPr kumimoji="1" lang="zh-TW" altLang="en-US" sz="2000" b="1" dirty="0">
                <a:latin typeface="微軟正黑體" pitchFamily="34" charset="-120"/>
                <a:ea typeface="微軟正黑體" pitchFamily="34" charset="-120"/>
              </a:rPr>
              <a:t>情境流程圖</a:t>
            </a:r>
            <a:r>
              <a:rPr kumimoji="1" lang="en-US" altLang="zh-TW" sz="2000" b="1" dirty="0">
                <a:latin typeface="微軟正黑體" pitchFamily="34" charset="-120"/>
                <a:ea typeface="微軟正黑體" pitchFamily="34" charset="-120"/>
              </a:rPr>
              <a:t>:</a:t>
            </a:r>
            <a:endParaRPr kumimoji="1" lang="zh-TW" altLang="en-US" sz="2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5251591" y="1340768"/>
            <a:ext cx="1901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(5)</a:t>
            </a:r>
            <a:r>
              <a:rPr kumimoji="1" lang="zh-TW" altLang="en-US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程式流程圖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2191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情境流程圖 </a:t>
            </a:r>
            <a:r>
              <a:rPr lang="en-US" altLang="zh-TW" smtClean="0"/>
              <a:t>vs </a:t>
            </a:r>
            <a:r>
              <a:rPr lang="zh-TW" altLang="en-US" smtClean="0"/>
              <a:t>程式流程圖</a:t>
            </a:r>
            <a:r>
              <a:rPr lang="en-US" altLang="zh-TW" smtClean="0"/>
              <a:t>(</a:t>
            </a:r>
            <a:r>
              <a:rPr lang="zh-TW" altLang="en-US" smtClean="0"/>
              <a:t>教師用</a:t>
            </a:r>
            <a:r>
              <a:rPr lang="en-US" altLang="zh-TW" smtClean="0"/>
              <a:t>)</a:t>
            </a:r>
            <a:endParaRPr lang="en-US" altLang="zh-TW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2BA5F31-F6B8-0549-8009-913458624102}"/>
              </a:ext>
            </a:extLst>
          </p:cNvPr>
          <p:cNvSpPr txBox="1"/>
          <p:nvPr/>
        </p:nvSpPr>
        <p:spPr>
          <a:xfrm>
            <a:off x="1347123" y="1340768"/>
            <a:ext cx="192873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zh-TW" sz="2000" b="1" dirty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(4) </a:t>
            </a:r>
            <a:r>
              <a:rPr kumimoji="1" lang="zh-TW" altLang="en-US" sz="2000" b="1" dirty="0">
                <a:latin typeface="微軟正黑體" pitchFamily="34" charset="-120"/>
                <a:ea typeface="微軟正黑體" pitchFamily="34" charset="-120"/>
              </a:rPr>
              <a:t>情境流程圖</a:t>
            </a:r>
            <a:r>
              <a:rPr kumimoji="1" lang="en-US" altLang="zh-TW" sz="2000" b="1" dirty="0">
                <a:latin typeface="微軟正黑體" pitchFamily="34" charset="-120"/>
                <a:ea typeface="微軟正黑體" pitchFamily="34" charset="-120"/>
              </a:rPr>
              <a:t>:</a:t>
            </a:r>
            <a:endParaRPr kumimoji="1" lang="zh-TW" altLang="en-US" sz="2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5251591" y="1340768"/>
            <a:ext cx="1901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(5)</a:t>
            </a:r>
            <a:r>
              <a:rPr kumimoji="1" lang="zh-TW" altLang="en-US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程式流程圖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5700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程式流程圖 </a:t>
            </a:r>
            <a:r>
              <a:rPr lang="en-US" altLang="zh-TW" smtClean="0"/>
              <a:t>vs</a:t>
            </a:r>
            <a:r>
              <a:rPr lang="zh-TW" altLang="en-US" smtClean="0"/>
              <a:t> 積木</a:t>
            </a:r>
            <a:r>
              <a:rPr lang="zh-CN" altLang="en-US" smtClean="0"/>
              <a:t>程式</a:t>
            </a:r>
            <a:r>
              <a:rPr lang="zh-TW" altLang="en-US" smtClean="0"/>
              <a:t>堆疊教學引導</a:t>
            </a: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1403648" y="1412776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(5) 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程式流程圖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5486329" y="1412776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(6)</a:t>
            </a:r>
            <a:r>
              <a:rPr kumimoji="1" lang="zh-TW" altLang="en-US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積木程式堆疊</a:t>
            </a:r>
          </a:p>
        </p:txBody>
      </p:sp>
    </p:spTree>
    <p:extLst>
      <p:ext uri="{BB962C8B-B14F-4D97-AF65-F5344CB8AC3E}">
        <p14:creationId xmlns:p14="http://schemas.microsoft.com/office/powerpoint/2010/main" val="2071297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評量與延伸學習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6458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DE9D4629F1F777449BCA3AE201E53E4E" ma:contentTypeVersion="9" ma:contentTypeDescription="建立新的文件。" ma:contentTypeScope="" ma:versionID="b4f86f7b14643c6e6e552b07242aca9f">
  <xsd:schema xmlns:xsd="http://www.w3.org/2001/XMLSchema" xmlns:xs="http://www.w3.org/2001/XMLSchema" xmlns:p="http://schemas.microsoft.com/office/2006/metadata/properties" xmlns:ns2="529ffef2-70f6-41cb-94b4-43c02b865782" targetNamespace="http://schemas.microsoft.com/office/2006/metadata/properties" ma:root="true" ma:fieldsID="125c627ad88811a99d0750f27b4b5048" ns2:_="">
    <xsd:import namespace="529ffef2-70f6-41cb-94b4-43c02b8657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ffef2-70f6-41cb-94b4-43c02b8657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D46813-EC49-45DB-8819-12279CBC79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9ffef2-70f6-41cb-94b4-43c02b8657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029199-FF81-443F-9B9D-D2DA257555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F336D8-E5D8-4717-8FF8-3CFE78E12043}">
  <ds:schemaRefs>
    <ds:schemaRef ds:uri="529ffef2-70f6-41cb-94b4-43c02b865782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5286</TotalTime>
  <Words>195</Words>
  <Application>Microsoft Office PowerPoint</Application>
  <PresentationFormat>如螢幕大小 (4:3)</PresentationFormat>
  <Paragraphs>44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7" baseType="lpstr">
      <vt:lpstr>Century Schoolbook</vt:lpstr>
      <vt:lpstr>Microsoft JhengHei</vt:lpstr>
      <vt:lpstr>Microsoft JhengHei</vt:lpstr>
      <vt:lpstr>新細明體</vt:lpstr>
      <vt:lpstr>標楷體</vt:lpstr>
      <vt:lpstr>Calibri</vt:lpstr>
      <vt:lpstr>Wingdings</vt:lpstr>
      <vt:lpstr>Wingdings 2</vt:lpstr>
      <vt:lpstr>壁窗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user</cp:lastModifiedBy>
  <cp:revision>302</cp:revision>
  <cp:lastPrinted>2019-09-26T17:20:02Z</cp:lastPrinted>
  <dcterms:created xsi:type="dcterms:W3CDTF">2019-09-08T02:03:55Z</dcterms:created>
  <dcterms:modified xsi:type="dcterms:W3CDTF">2022-03-22T02:07:46Z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0x010100DE9D4629F1F777449BCA3AE201E53E4E</vt:lpwstr>
  </property>
</Properties>
</file>