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6"/>
  </p:notesMasterIdLst>
  <p:handoutMasterIdLst>
    <p:handoutMasterId r:id="rId57"/>
  </p:handoutMasterIdLst>
  <p:sldIdLst>
    <p:sldId id="344" r:id="rId5"/>
    <p:sldId id="315" r:id="rId6"/>
    <p:sldId id="321" r:id="rId7"/>
    <p:sldId id="298" r:id="rId8"/>
    <p:sldId id="345" r:id="rId9"/>
    <p:sldId id="390" r:id="rId10"/>
    <p:sldId id="346" r:id="rId11"/>
    <p:sldId id="332" r:id="rId12"/>
    <p:sldId id="338" r:id="rId13"/>
    <p:sldId id="341" r:id="rId14"/>
    <p:sldId id="339" r:id="rId15"/>
    <p:sldId id="322" r:id="rId16"/>
    <p:sldId id="352" r:id="rId17"/>
    <p:sldId id="335" r:id="rId18"/>
    <p:sldId id="353" r:id="rId19"/>
    <p:sldId id="354" r:id="rId20"/>
    <p:sldId id="355" r:id="rId21"/>
    <p:sldId id="340" r:id="rId22"/>
    <p:sldId id="342" r:id="rId23"/>
    <p:sldId id="343" r:id="rId24"/>
    <p:sldId id="324" r:id="rId25"/>
    <p:sldId id="356" r:id="rId26"/>
    <p:sldId id="362" r:id="rId27"/>
    <p:sldId id="366" r:id="rId28"/>
    <p:sldId id="363" r:id="rId29"/>
    <p:sldId id="326" r:id="rId30"/>
    <p:sldId id="365" r:id="rId31"/>
    <p:sldId id="364" r:id="rId32"/>
    <p:sldId id="367" r:id="rId33"/>
    <p:sldId id="383" r:id="rId34"/>
    <p:sldId id="368" r:id="rId35"/>
    <p:sldId id="369" r:id="rId36"/>
    <p:sldId id="357" r:id="rId37"/>
    <p:sldId id="373" r:id="rId38"/>
    <p:sldId id="370" r:id="rId39"/>
    <p:sldId id="374" r:id="rId40"/>
    <p:sldId id="371" r:id="rId41"/>
    <p:sldId id="375" r:id="rId42"/>
    <p:sldId id="360" r:id="rId43"/>
    <p:sldId id="381" r:id="rId44"/>
    <p:sldId id="376" r:id="rId45"/>
    <p:sldId id="382" r:id="rId46"/>
    <p:sldId id="378" r:id="rId47"/>
    <p:sldId id="379" r:id="rId48"/>
    <p:sldId id="380" r:id="rId49"/>
    <p:sldId id="391" r:id="rId50"/>
    <p:sldId id="392" r:id="rId51"/>
    <p:sldId id="384" r:id="rId52"/>
    <p:sldId id="387" r:id="rId53"/>
    <p:sldId id="389" r:id="rId54"/>
    <p:sldId id="388" r:id="rId55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CCFF"/>
    <a:srgbClr val="00CC66"/>
    <a:srgbClr val="00CC99"/>
    <a:srgbClr val="FF66FF"/>
    <a:srgbClr val="4CA240"/>
    <a:srgbClr val="CCFFCC"/>
    <a:srgbClr val="008000"/>
    <a:srgbClr val="B1D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280" autoAdjust="0"/>
  </p:normalViewPr>
  <p:slideViewPr>
    <p:cSldViewPr>
      <p:cViewPr varScale="1">
        <p:scale>
          <a:sx n="70" d="100"/>
          <a:sy n="70" d="100"/>
        </p:scale>
        <p:origin x="62" y="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0"/>
          </a:xfrm>
          <a:prstGeom prst="rect">
            <a:avLst/>
          </a:prstGeom>
        </p:spPr>
        <p:txBody>
          <a:bodyPr vert="horz" lIns="94547" tIns="47274" rIns="94547" bIns="4727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0"/>
          </a:xfrm>
          <a:prstGeom prst="rect">
            <a:avLst/>
          </a:prstGeom>
        </p:spPr>
        <p:txBody>
          <a:bodyPr vert="horz" lIns="94547" tIns="47274" rIns="94547" bIns="47274" rtlCol="0"/>
          <a:lstStyle>
            <a:lvl1pPr algn="r">
              <a:defRPr sz="1300"/>
            </a:lvl1pPr>
          </a:lstStyle>
          <a:p>
            <a:fld id="{B3E322AC-A488-4659-9CE7-51AC5DC47D73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9"/>
            <a:ext cx="3076363" cy="511730"/>
          </a:xfrm>
          <a:prstGeom prst="rect">
            <a:avLst/>
          </a:prstGeom>
        </p:spPr>
        <p:txBody>
          <a:bodyPr vert="horz" lIns="94547" tIns="47274" rIns="94547" bIns="4727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5" y="9721109"/>
            <a:ext cx="3076363" cy="511730"/>
          </a:xfrm>
          <a:prstGeom prst="rect">
            <a:avLst/>
          </a:prstGeom>
        </p:spPr>
        <p:txBody>
          <a:bodyPr vert="horz" lIns="94547" tIns="47274" rIns="94547" bIns="47274" rtlCol="0" anchor="b"/>
          <a:lstStyle>
            <a:lvl1pPr algn="r">
              <a:defRPr sz="1300"/>
            </a:lvl1pPr>
          </a:lstStyle>
          <a:p>
            <a:fld id="{25EB7208-0DFE-4354-8213-7298716692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84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0"/>
          </a:xfrm>
          <a:prstGeom prst="rect">
            <a:avLst/>
          </a:prstGeom>
        </p:spPr>
        <p:txBody>
          <a:bodyPr vert="horz" lIns="94547" tIns="47274" rIns="94547" bIns="4727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0"/>
          </a:xfrm>
          <a:prstGeom prst="rect">
            <a:avLst/>
          </a:prstGeom>
        </p:spPr>
        <p:txBody>
          <a:bodyPr vert="horz" lIns="94547" tIns="47274" rIns="94547" bIns="47274" rtlCol="0"/>
          <a:lstStyle>
            <a:lvl1pPr algn="r">
              <a:defRPr sz="1300"/>
            </a:lvl1pPr>
          </a:lstStyle>
          <a:p>
            <a:fld id="{7F14DA7C-B487-480D-9E30-3C0978ABBEEA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47" tIns="47274" rIns="94547" bIns="4727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547" tIns="47274" rIns="94547" bIns="4727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6363" cy="511730"/>
          </a:xfrm>
          <a:prstGeom prst="rect">
            <a:avLst/>
          </a:prstGeom>
        </p:spPr>
        <p:txBody>
          <a:bodyPr vert="horz" lIns="94547" tIns="47274" rIns="94547" bIns="4727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5" y="9721109"/>
            <a:ext cx="3076363" cy="511730"/>
          </a:xfrm>
          <a:prstGeom prst="rect">
            <a:avLst/>
          </a:prstGeom>
        </p:spPr>
        <p:txBody>
          <a:bodyPr vert="horz" lIns="94547" tIns="47274" rIns="94547" bIns="47274" rtlCol="0" anchor="b"/>
          <a:lstStyle>
            <a:lvl1pPr algn="r">
              <a:defRPr sz="1300"/>
            </a:lvl1pPr>
          </a:lstStyle>
          <a:p>
            <a:fld id="{ED9F3B1F-259B-40D2-B285-30ADC3A9C9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51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EB08-2067-452F-9204-3A176AEF3E3B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11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3B1F-259B-40D2-B285-30ADC3A9C985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4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3B1F-259B-40D2-B285-30ADC3A9C985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42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3B1F-259B-40D2-B285-30ADC3A9C985}" type="slidenum">
              <a:rPr lang="zh-TW" altLang="en-US" smtClean="0">
                <a:solidFill>
                  <a:prstClr val="black"/>
                </a:solidFill>
              </a:rPr>
              <a:pPr/>
              <a:t>25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4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3B1F-259B-40D2-B285-30ADC3A9C985}" type="slidenum">
              <a:rPr lang="zh-TW" altLang="en-US" smtClean="0">
                <a:solidFill>
                  <a:prstClr val="black"/>
                </a:solidFill>
              </a:rPr>
              <a:pPr/>
              <a:t>26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21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3B1F-259B-40D2-B285-30ADC3A9C985}" type="slidenum">
              <a:rPr lang="zh-TW" altLang="en-US" smtClean="0">
                <a:solidFill>
                  <a:prstClr val="black"/>
                </a:solidFill>
              </a:rPr>
              <a:pPr/>
              <a:t>36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4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3B1F-259B-40D2-B285-30ADC3A9C985}" type="slidenum">
              <a:rPr lang="zh-TW" altLang="en-US" smtClean="0">
                <a:solidFill>
                  <a:prstClr val="black"/>
                </a:solidFill>
              </a:rPr>
              <a:pPr/>
              <a:t>37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21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3B1F-259B-40D2-B285-30ADC3A9C985}" type="slidenum">
              <a:rPr lang="zh-TW" altLang="en-US" smtClean="0">
                <a:solidFill>
                  <a:prstClr val="black"/>
                </a:solidFill>
              </a:rPr>
              <a:pPr/>
              <a:t>38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9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566808"/>
          </a:xfrm>
        </p:spPr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FBAA9DB5-F384-446C-9C86-533CA195F1E0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FBAA9DB5-F384-446C-9C86-533CA195F1E0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FBAA9DB5-F384-446C-9C86-533CA195F1E0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339200"/>
            <a:ext cx="8229600" cy="478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pic>
        <p:nvPicPr>
          <p:cNvPr id="5" name="Picture 2" descr="C:\Users\user\Desktop\微課程公版 11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8784975" cy="31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2800" b="1" kern="1200" cap="small" baseline="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3.png"/><Relationship Id="rId5" Type="http://schemas.openxmlformats.org/officeDocument/2006/relationships/image" Target="../media/image37.png"/><Relationship Id="rId10" Type="http://schemas.openxmlformats.org/officeDocument/2006/relationships/image" Target="../media/image43.png"/><Relationship Id="rId4" Type="http://schemas.openxmlformats.org/officeDocument/2006/relationships/image" Target="../media/image36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0.png"/><Relationship Id="rId10" Type="http://schemas.openxmlformats.org/officeDocument/2006/relationships/image" Target="../media/image13.png"/><Relationship Id="rId4" Type="http://schemas.openxmlformats.org/officeDocument/2006/relationships/image" Target="../media/image29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hAM0uL_UKJ2Ku6lYXOrPW3Qc46-PKlm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90QZ-drRJTE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55.png"/><Relationship Id="rId2" Type="http://schemas.openxmlformats.org/officeDocument/2006/relationships/hyperlink" Target="https://youtu.be/qHygd56Jvi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5.png"/><Relationship Id="rId7" Type="http://schemas.openxmlformats.org/officeDocument/2006/relationships/image" Target="../media/image6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13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hyperlink" Target="https://youtu.be/vicVk5bMgW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1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100.png"/><Relationship Id="rId3" Type="http://schemas.openxmlformats.org/officeDocument/2006/relationships/image" Target="../media/image97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3.png"/><Relationship Id="rId2" Type="http://schemas.openxmlformats.org/officeDocument/2006/relationships/image" Target="../media/image96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57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8.png"/><Relationship Id="rId4" Type="http://schemas.openxmlformats.org/officeDocument/2006/relationships/image" Target="../media/image91.png"/><Relationship Id="rId9" Type="http://schemas.openxmlformats.org/officeDocument/2006/relationships/image" Target="../media/image32.png"/><Relationship Id="rId14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qHygd56JviI" TargetMode="External"/><Relationship Id="rId13" Type="http://schemas.openxmlformats.org/officeDocument/2006/relationships/hyperlink" Target="https://youtu.be/LIYdII4MrtI" TargetMode="External"/><Relationship Id="rId3" Type="http://schemas.openxmlformats.org/officeDocument/2006/relationships/hyperlink" Target="https://youtu.be/LMk3an7Wj4U" TargetMode="External"/><Relationship Id="rId7" Type="http://schemas.openxmlformats.org/officeDocument/2006/relationships/hyperlink" Target="https://youtu.be/90QZ-drRJTE" TargetMode="External"/><Relationship Id="rId12" Type="http://schemas.openxmlformats.org/officeDocument/2006/relationships/hyperlink" Target="https://youtu.be/5rCsSHur5BY" TargetMode="External"/><Relationship Id="rId2" Type="http://schemas.openxmlformats.org/officeDocument/2006/relationships/hyperlink" Target="https://youtu.be/4KSr_Vpvuh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10QfO9iwlp8" TargetMode="External"/><Relationship Id="rId11" Type="http://schemas.openxmlformats.org/officeDocument/2006/relationships/hyperlink" Target="https://youtu.be/eUEvw7g8HDY" TargetMode="External"/><Relationship Id="rId5" Type="http://schemas.openxmlformats.org/officeDocument/2006/relationships/hyperlink" Target="https://youtu.be/nghM3kPDe5c" TargetMode="External"/><Relationship Id="rId10" Type="http://schemas.openxmlformats.org/officeDocument/2006/relationships/hyperlink" Target="https://youtu.be/MB89soJI3HA" TargetMode="External"/><Relationship Id="rId4" Type="http://schemas.openxmlformats.org/officeDocument/2006/relationships/hyperlink" Target="https://youtu.be/BUI1oVJZY-I" TargetMode="External"/><Relationship Id="rId9" Type="http://schemas.openxmlformats.org/officeDocument/2006/relationships/hyperlink" Target="https://youtu.be/Mb2Rrc_Rxuc" TargetMode="External"/><Relationship Id="rId14" Type="http://schemas.openxmlformats.org/officeDocument/2006/relationships/hyperlink" Target="https://www.youtube.com/playlist?list=PLhAM0uL_UKJ2Ku6lYXOrPW3Qc46-PKlm4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hyperlink" Target="https://youtu.be/uJtQtWltnUs" TargetMode="External"/><Relationship Id="rId7" Type="http://schemas.openxmlformats.org/officeDocument/2006/relationships/hyperlink" Target="https://www.youtube.com/playlist?list=PLhAM0uL_UKJ2Ku6lYXOrPW3Qc46-PKlm4" TargetMode="External"/><Relationship Id="rId2" Type="http://schemas.openxmlformats.org/officeDocument/2006/relationships/hyperlink" Target="https://youtu.be/vicVk5bMgW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SD-FeP5iVF0" TargetMode="External"/><Relationship Id="rId5" Type="http://schemas.openxmlformats.org/officeDocument/2006/relationships/hyperlink" Target="https://youtu.be/pOR7GxBIRKI" TargetMode="External"/><Relationship Id="rId4" Type="http://schemas.openxmlformats.org/officeDocument/2006/relationships/hyperlink" Target="https://youtu.be/lx_Y3x2OZY8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youtu.be/4KSr_VpvuhI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39552" y="18864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ＰＯＰ－４" pitchFamily="49" charset="-120"/>
              </a:rPr>
              <a:t>專題導向式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ＰＯＰ－４" pitchFamily="49" charset="-120"/>
              </a:rPr>
              <a:t>．</a:t>
            </a:r>
            <a:r>
              <a:rPr lang="zh-TW" altLang="en-US" sz="4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ＰＯＰ－４" pitchFamily="49" charset="-120"/>
              </a:rPr>
              <a:t>微課程模組</a:t>
            </a:r>
            <a:endParaRPr lang="en-US" altLang="zh-TW" sz="4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文鼎ＰＯＰ－４" pitchFamily="49" charset="-120"/>
            </a:endParaRPr>
          </a:p>
          <a:p>
            <a:pPr algn="ctr"/>
            <a:r>
              <a:rPr lang="zh-TW" altLang="en-US" sz="4800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ＰＯＰ－４" pitchFamily="49" charset="-120"/>
              </a:rPr>
              <a:t>多功能</a:t>
            </a:r>
            <a:r>
              <a:rPr lang="zh-TW" altLang="en-US" sz="4800" b="1" dirty="0">
                <a:solidFill>
                  <a:srgbClr val="FE86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ＰＯＰ－４" pitchFamily="49" charset="-120"/>
              </a:rPr>
              <a:t>睡眠</a:t>
            </a:r>
            <a:r>
              <a:rPr lang="zh-TW" altLang="en-US" sz="4800" b="1" dirty="0" smtClean="0">
                <a:solidFill>
                  <a:srgbClr val="FE86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ＰＯＰ－４" pitchFamily="49" charset="-120"/>
              </a:rPr>
              <a:t>鐘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ＰＯＰ－４" pitchFamily="49" charset="-120"/>
              </a:rPr>
              <a:t>教材簡報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  <a:cs typeface="文鼎ＰＯＰ－４" pitchFamily="49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0904" y="1988840"/>
            <a:ext cx="3638215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文字方塊 8"/>
          <p:cNvSpPr txBox="1"/>
          <p:nvPr/>
        </p:nvSpPr>
        <p:spPr>
          <a:xfrm>
            <a:off x="6882671" y="6073551"/>
            <a:ext cx="2153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適用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年級</a:t>
            </a:r>
            <a:r>
              <a:rPr lang="zh-TW" altLang="en-US" sz="1400" b="1" dirty="0">
                <a:solidFill>
                  <a:prstClr val="black"/>
                </a:solidFill>
                <a:latin typeface="新細明體" panose="02020500000000000000" pitchFamily="18" charset="-120"/>
              </a:rPr>
              <a:t>：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五、六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年級</a:t>
            </a:r>
            <a:endParaRPr lang="en-US" altLang="zh-TW" sz="1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63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184"/>
          </a:xfrm>
        </p:spPr>
        <p:txBody>
          <a:bodyPr>
            <a:normAutofit/>
          </a:bodyPr>
          <a:lstStyle/>
          <a:p>
            <a:r>
              <a:rPr lang="zh-TW" altLang="en-US" dirty="0"/>
              <a:t>微課程</a:t>
            </a:r>
            <a:r>
              <a:rPr lang="en-US" altLang="zh-TW" dirty="0" smtClean="0"/>
              <a:t>1</a:t>
            </a:r>
            <a:r>
              <a:rPr lang="zh-TW" altLang="en-US" dirty="0" smtClean="0"/>
              <a:t>  </a:t>
            </a:r>
            <a:r>
              <a:rPr lang="zh-TW" altLang="en-US" dirty="0"/>
              <a:t>情境流程圖 </a:t>
            </a:r>
            <a:r>
              <a:rPr lang="en-US" altLang="zh-TW" dirty="0"/>
              <a:t>→ </a:t>
            </a:r>
            <a:r>
              <a:rPr lang="zh-TW" altLang="en-US" dirty="0"/>
              <a:t>程式流程圖</a:t>
            </a:r>
            <a:r>
              <a:rPr lang="en-US" altLang="zh-TW" dirty="0"/>
              <a:t>(</a:t>
            </a:r>
            <a:r>
              <a:rPr lang="zh-TW" altLang="en-US" dirty="0"/>
              <a:t>學生填空用</a:t>
            </a:r>
            <a:r>
              <a:rPr lang="en-US" altLang="zh-TW" dirty="0"/>
              <a:t>)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2BA5F31-F6B8-0549-8009-913458624102}"/>
              </a:ext>
            </a:extLst>
          </p:cNvPr>
          <p:cNvSpPr txBox="1"/>
          <p:nvPr/>
        </p:nvSpPr>
        <p:spPr>
          <a:xfrm>
            <a:off x="1042730" y="1012666"/>
            <a:ext cx="186301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TW" sz="2000" b="1" dirty="0" smtClean="0">
                <a:solidFill>
                  <a:srgbClr val="FE8637"/>
                </a:solidFill>
                <a:latin typeface="微軟正黑體" pitchFamily="34" charset="-120"/>
                <a:ea typeface="微軟正黑體" pitchFamily="34" charset="-120"/>
              </a:rPr>
              <a:t>(5) </a:t>
            </a:r>
            <a:r>
              <a:rPr kumimoji="1"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情境流程圖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5220118" y="1006251"/>
            <a:ext cx="1901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(6)</a:t>
            </a:r>
            <a:r>
              <a:rPr kumimoji="1" lang="zh-TW" altLang="en-US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程式流程圖</a:t>
            </a:r>
            <a:endParaRPr kumimoji="1" lang="zh-TW" altLang="en-US" sz="20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07504" y="4312826"/>
            <a:ext cx="3791632" cy="1861502"/>
            <a:chOff x="85271" y="3784977"/>
            <a:chExt cx="3889451" cy="1339282"/>
          </a:xfrm>
        </p:grpSpPr>
        <p:sp>
          <p:nvSpPr>
            <p:cNvPr id="30" name="圓角矩形 29"/>
            <p:cNvSpPr/>
            <p:nvPr/>
          </p:nvSpPr>
          <p:spPr>
            <a:xfrm>
              <a:off x="367985" y="3996460"/>
              <a:ext cx="3606737" cy="1127799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請在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分鐘內，根據「情境流程圖」的流程順序，思考程式執行的程序，並完成「程式流程圖」填寫。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提早完成的同學，可以根據程式流程圖自行嘗試堆疊程式積木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等待其他同學完成流程圖填寫，老師會和同學們一同檢討填寫內容。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圓角矩形 30"/>
            <p:cNvSpPr/>
            <p:nvPr/>
          </p:nvSpPr>
          <p:spPr>
            <a:xfrm rot="20914428">
              <a:off x="85271" y="3784977"/>
              <a:ext cx="1065699" cy="23914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填寫說明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>
            <a:off x="4255494" y="1340768"/>
            <a:ext cx="3927737" cy="2282231"/>
            <a:chOff x="4255494" y="1340768"/>
            <a:chExt cx="3927737" cy="2282231"/>
          </a:xfrm>
        </p:grpSpPr>
        <p:sp>
          <p:nvSpPr>
            <p:cNvPr id="90" name="橢圓 89"/>
            <p:cNvSpPr/>
            <p:nvPr/>
          </p:nvSpPr>
          <p:spPr>
            <a:xfrm>
              <a:off x="6782426" y="1340768"/>
              <a:ext cx="868581" cy="504056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zh-TW" altLang="en-US" sz="1400" kern="1000" spc="-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程式開始</a:t>
              </a:r>
            </a:p>
          </p:txBody>
        </p:sp>
        <p:sp>
          <p:nvSpPr>
            <p:cNvPr id="92" name="圓角矩形 91"/>
            <p:cNvSpPr/>
            <p:nvPr/>
          </p:nvSpPr>
          <p:spPr>
            <a:xfrm>
              <a:off x="6503552" y="2075533"/>
              <a:ext cx="1410690" cy="313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OLED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畫面清除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57" name="肘形接點 56"/>
            <p:cNvCxnSpPr>
              <a:stCxn id="93" idx="2"/>
              <a:endCxn id="93" idx="1"/>
            </p:cNvCxnSpPr>
            <p:nvPr/>
          </p:nvCxnSpPr>
          <p:spPr>
            <a:xfrm rot="5400000" flipH="1">
              <a:off x="6582279" y="2548511"/>
              <a:ext cx="268270" cy="977879"/>
            </a:xfrm>
            <a:prstGeom prst="bentConnector4">
              <a:avLst>
                <a:gd name="adj1" fmla="val -85213"/>
                <a:gd name="adj2" fmla="val 12337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單箭頭接點 96"/>
            <p:cNvCxnSpPr>
              <a:stCxn id="92" idx="2"/>
              <a:endCxn id="93" idx="0"/>
            </p:cNvCxnSpPr>
            <p:nvPr/>
          </p:nvCxnSpPr>
          <p:spPr>
            <a:xfrm flipH="1">
              <a:off x="7205353" y="2388733"/>
              <a:ext cx="3544" cy="2463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單箭頭接點 97"/>
            <p:cNvCxnSpPr>
              <a:stCxn id="90" idx="4"/>
              <a:endCxn id="92" idx="0"/>
            </p:cNvCxnSpPr>
            <p:nvPr/>
          </p:nvCxnSpPr>
          <p:spPr>
            <a:xfrm flipH="1">
              <a:off x="7208897" y="1844824"/>
              <a:ext cx="7820" cy="2307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群組 94"/>
            <p:cNvGrpSpPr/>
            <p:nvPr/>
          </p:nvGrpSpPr>
          <p:grpSpPr>
            <a:xfrm>
              <a:off x="4255494" y="1834569"/>
              <a:ext cx="1883583" cy="1788430"/>
              <a:chOff x="4255494" y="1834569"/>
              <a:chExt cx="1883583" cy="1788430"/>
            </a:xfrm>
          </p:grpSpPr>
          <p:sp>
            <p:nvSpPr>
              <p:cNvPr id="52" name="文字方塊 51"/>
              <p:cNvSpPr txBox="1"/>
              <p:nvPr/>
            </p:nvSpPr>
            <p:spPr>
              <a:xfrm>
                <a:off x="4255494" y="1834569"/>
                <a:ext cx="1883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TW" altLang="en-US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提示</a:t>
                </a:r>
                <a:r>
                  <a:rPr lang="zh-TW" altLang="en-US" sz="1400" b="1" dirty="0">
                    <a:solidFill>
                      <a:prstClr val="black"/>
                    </a:solidFill>
                    <a:latin typeface="+mn-ea"/>
                  </a:rPr>
                  <a:t>：</a:t>
                </a:r>
                <a:r>
                  <a:rPr lang="zh-TW" altLang="en-US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若要電子鐘不停運作，需重複幾次</a:t>
                </a:r>
                <a:r>
                  <a:rPr lang="en-US" altLang="zh-TW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?</a:t>
                </a:r>
                <a:endPara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53" name="直線單箭頭接點 52"/>
              <p:cNvCxnSpPr>
                <a:stCxn id="52" idx="2"/>
              </p:cNvCxnSpPr>
              <p:nvPr/>
            </p:nvCxnSpPr>
            <p:spPr>
              <a:xfrm>
                <a:off x="5197286" y="2357789"/>
                <a:ext cx="319126" cy="1963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群組 14"/>
              <p:cNvGrpSpPr/>
              <p:nvPr/>
            </p:nvGrpSpPr>
            <p:grpSpPr>
              <a:xfrm>
                <a:off x="5363576" y="2638114"/>
                <a:ext cx="596760" cy="984885"/>
                <a:chOff x="5363576" y="2805391"/>
                <a:chExt cx="596760" cy="984885"/>
              </a:xfrm>
            </p:grpSpPr>
            <p:sp>
              <p:nvSpPr>
                <p:cNvPr id="110" name="文字方塊 109"/>
                <p:cNvSpPr txBox="1"/>
                <p:nvPr/>
              </p:nvSpPr>
              <p:spPr>
                <a:xfrm>
                  <a:off x="5363576" y="2805391"/>
                  <a:ext cx="596760" cy="984885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重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複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endParaRPr lang="en-US" altLang="zh-TW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次</a:t>
                  </a:r>
                  <a:endPara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" name="文字方塊 12"/>
                <p:cNvSpPr txBox="1"/>
                <p:nvPr/>
              </p:nvSpPr>
              <p:spPr>
                <a:xfrm>
                  <a:off x="5415876" y="3291749"/>
                  <a:ext cx="492160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37" name="群組 36"/>
            <p:cNvGrpSpPr/>
            <p:nvPr/>
          </p:nvGrpSpPr>
          <p:grpSpPr>
            <a:xfrm>
              <a:off x="6227474" y="2635045"/>
              <a:ext cx="1955757" cy="536540"/>
              <a:chOff x="6221757" y="2853627"/>
              <a:chExt cx="1955757" cy="536540"/>
            </a:xfrm>
          </p:grpSpPr>
          <p:sp>
            <p:nvSpPr>
              <p:cNvPr id="93" name="圓角矩形 92"/>
              <p:cNvSpPr/>
              <p:nvPr/>
            </p:nvSpPr>
            <p:spPr>
              <a:xfrm>
                <a:off x="6221757" y="2853627"/>
                <a:ext cx="1955757" cy="53654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顯示</a:t>
                </a:r>
              </a:p>
              <a:p>
                <a:pPr algn="ctr"/>
                <a:endParaRPr lang="en-US" altLang="zh-TW" sz="1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6603403" y="2899154"/>
                <a:ext cx="574840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6389738" y="3141730"/>
                <a:ext cx="633275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7094496" y="3141730"/>
                <a:ext cx="213711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zh-TW" altLang="en-US" sz="1400" dirty="0">
                  <a:latin typeface="+mj-ea"/>
                  <a:ea typeface="+mj-ea"/>
                </a:endParaRPr>
              </a:p>
            </p:txBody>
          </p:sp>
          <p:sp>
            <p:nvSpPr>
              <p:cNvPr id="74" name="文字方塊 73"/>
              <p:cNvSpPr txBox="1"/>
              <p:nvPr/>
            </p:nvSpPr>
            <p:spPr>
              <a:xfrm>
                <a:off x="7373986" y="3141730"/>
                <a:ext cx="633275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91" name="群組 90"/>
          <p:cNvGrpSpPr/>
          <p:nvPr/>
        </p:nvGrpSpPr>
        <p:grpSpPr>
          <a:xfrm>
            <a:off x="474084" y="1493409"/>
            <a:ext cx="3697847" cy="2621222"/>
            <a:chOff x="474084" y="1493409"/>
            <a:chExt cx="3697847" cy="2621222"/>
          </a:xfrm>
        </p:grpSpPr>
        <p:grpSp>
          <p:nvGrpSpPr>
            <p:cNvPr id="100" name="群組 99"/>
            <p:cNvGrpSpPr/>
            <p:nvPr/>
          </p:nvGrpSpPr>
          <p:grpSpPr>
            <a:xfrm>
              <a:off x="474084" y="1493409"/>
              <a:ext cx="2200780" cy="1631065"/>
              <a:chOff x="5626681" y="1479152"/>
              <a:chExt cx="2200780" cy="1631065"/>
            </a:xfrm>
          </p:grpSpPr>
          <p:sp>
            <p:nvSpPr>
              <p:cNvPr id="101" name="橢圓 100"/>
              <p:cNvSpPr/>
              <p:nvPr/>
            </p:nvSpPr>
            <p:spPr>
              <a:xfrm>
                <a:off x="6747341" y="1479152"/>
                <a:ext cx="1080120" cy="504056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zh-TW" altLang="en-US" sz="1400" kern="1000" spc="-2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開始</a:t>
                </a:r>
              </a:p>
            </p:txBody>
          </p:sp>
          <p:sp>
            <p:nvSpPr>
              <p:cNvPr id="105" name="圓角矩形 104"/>
              <p:cNvSpPr/>
              <p:nvPr/>
            </p:nvSpPr>
            <p:spPr>
              <a:xfrm>
                <a:off x="5626681" y="2466934"/>
                <a:ext cx="1604154" cy="643282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OLED</a:t>
                </a:r>
                <a:r>
                  <a:rPr lang="zh-TW" altLang="en-US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顯示</a:t>
                </a: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目前的</a:t>
                </a:r>
                <a:endParaRPr lang="en-US" altLang="zh-TW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</a:t>
                </a:r>
                <a:r>
                  <a:rPr lang="zh-TW" altLang="en-US" sz="1400" dirty="0" smtClean="0">
                    <a:solidFill>
                      <a:schemeClr val="tx1"/>
                    </a:solidFill>
                    <a:latin typeface="+mj-ea"/>
                  </a:rPr>
                  <a:t>：</a:t>
                </a:r>
                <a:r>
                  <a:rPr lang="zh-TW" altLang="en-US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</a:t>
                </a:r>
                <a:endParaRPr lang="zh-TW" altLang="en-US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06" name="肘形接點 105"/>
              <p:cNvCxnSpPr>
                <a:stCxn id="101" idx="4"/>
                <a:endCxn id="105" idx="0"/>
              </p:cNvCxnSpPr>
              <p:nvPr/>
            </p:nvCxnSpPr>
            <p:spPr>
              <a:xfrm rot="5400000">
                <a:off x="6616217" y="1795750"/>
                <a:ext cx="483726" cy="85864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肘形接點 106"/>
              <p:cNvCxnSpPr>
                <a:stCxn id="105" idx="2"/>
                <a:endCxn id="105" idx="1"/>
              </p:cNvCxnSpPr>
              <p:nvPr/>
            </p:nvCxnSpPr>
            <p:spPr>
              <a:xfrm rot="5400000" flipH="1">
                <a:off x="5866899" y="2548358"/>
                <a:ext cx="321641" cy="802077"/>
              </a:xfrm>
              <a:prstGeom prst="bentConnector4">
                <a:avLst>
                  <a:gd name="adj1" fmla="val -71073"/>
                  <a:gd name="adj2" fmla="val 121112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群組 107"/>
            <p:cNvGrpSpPr/>
            <p:nvPr/>
          </p:nvGrpSpPr>
          <p:grpSpPr>
            <a:xfrm>
              <a:off x="2134805" y="2239487"/>
              <a:ext cx="2037126" cy="1875144"/>
              <a:chOff x="7287402" y="2225230"/>
              <a:chExt cx="2037126" cy="1875144"/>
            </a:xfrm>
          </p:grpSpPr>
          <p:sp>
            <p:nvSpPr>
              <p:cNvPr id="109" name="圓角矩形 108"/>
              <p:cNvSpPr/>
              <p:nvPr/>
            </p:nvSpPr>
            <p:spPr>
              <a:xfrm>
                <a:off x="7596965" y="2455383"/>
                <a:ext cx="1727563" cy="654832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如果目前時間符合</a:t>
                </a:r>
                <a:endParaRPr lang="en-US" altLang="zh-TW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設定</a:t>
                </a: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時間</a:t>
                </a:r>
                <a:r>
                  <a:rPr lang="en-US" altLang="zh-TW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21</a:t>
                </a:r>
                <a:r>
                  <a:rPr lang="zh-TW" altLang="en-US" sz="1400" dirty="0">
                    <a:solidFill>
                      <a:schemeClr val="tx1"/>
                    </a:solidFill>
                    <a:latin typeface="新細明體" panose="02020500000000000000" pitchFamily="18" charset="-120"/>
                  </a:rPr>
                  <a:t>：</a:t>
                </a:r>
                <a:r>
                  <a:rPr lang="en-US" altLang="zh-TW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30</a:t>
                </a:r>
                <a:endParaRPr lang="en-US" altLang="zh-TW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11" name="肘形接點 110"/>
              <p:cNvCxnSpPr>
                <a:endCxn id="109" idx="0"/>
              </p:cNvCxnSpPr>
              <p:nvPr/>
            </p:nvCxnSpPr>
            <p:spPr>
              <a:xfrm>
                <a:off x="7287402" y="2225230"/>
                <a:ext cx="1173345" cy="230153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肘形接點 111"/>
              <p:cNvCxnSpPr>
                <a:stCxn id="114" idx="2"/>
                <a:endCxn id="109" idx="1"/>
              </p:cNvCxnSpPr>
              <p:nvPr/>
            </p:nvCxnSpPr>
            <p:spPr>
              <a:xfrm rot="5400000" flipH="1">
                <a:off x="7370068" y="3009696"/>
                <a:ext cx="1317575" cy="863782"/>
              </a:xfrm>
              <a:prstGeom prst="bentConnector4">
                <a:avLst>
                  <a:gd name="adj1" fmla="val -17350"/>
                  <a:gd name="adj2" fmla="val 126465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圓角矩形 113"/>
              <p:cNvSpPr/>
              <p:nvPr/>
            </p:nvSpPr>
            <p:spPr>
              <a:xfrm>
                <a:off x="7596965" y="3328769"/>
                <a:ext cx="1727563" cy="771605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那麼就會語音</a:t>
                </a:r>
                <a:endPara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唸出</a:t>
                </a:r>
                <a:r>
                  <a:rPr lang="en-US" altLang="zh-TW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21</a:t>
                </a:r>
                <a:r>
                  <a:rPr lang="zh-TW" altLang="en-US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</a:t>
                </a:r>
                <a:r>
                  <a:rPr lang="en-US" altLang="zh-TW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30</a:t>
                </a:r>
                <a:r>
                  <a:rPr lang="zh-TW" altLang="en-US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</a:t>
                </a:r>
                <a:endPara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唸出</a:t>
                </a:r>
                <a:r>
                  <a:rPr lang="zh-TW" altLang="en-US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該</a:t>
                </a: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睡覺了</a:t>
                </a:r>
              </a:p>
            </p:txBody>
          </p:sp>
          <p:cxnSp>
            <p:nvCxnSpPr>
              <p:cNvPr id="115" name="直線單箭頭接點 114"/>
              <p:cNvCxnSpPr>
                <a:stCxn id="109" idx="2"/>
                <a:endCxn id="114" idx="0"/>
              </p:cNvCxnSpPr>
              <p:nvPr/>
            </p:nvCxnSpPr>
            <p:spPr>
              <a:xfrm>
                <a:off x="8460747" y="3110215"/>
                <a:ext cx="0" cy="2185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2" name="文字方塊 161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個人填寫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9" name="群組 178"/>
          <p:cNvGrpSpPr/>
          <p:nvPr/>
        </p:nvGrpSpPr>
        <p:grpSpPr>
          <a:xfrm>
            <a:off x="4067944" y="3346609"/>
            <a:ext cx="5149807" cy="2923981"/>
            <a:chOff x="4067944" y="3346609"/>
            <a:chExt cx="5149807" cy="2923981"/>
          </a:xfrm>
        </p:grpSpPr>
        <p:grpSp>
          <p:nvGrpSpPr>
            <p:cNvPr id="161" name="群組 160"/>
            <p:cNvGrpSpPr/>
            <p:nvPr/>
          </p:nvGrpSpPr>
          <p:grpSpPr>
            <a:xfrm>
              <a:off x="4067944" y="3346609"/>
              <a:ext cx="4764184" cy="2923981"/>
              <a:chOff x="4213922" y="3351474"/>
              <a:chExt cx="4764184" cy="2923981"/>
            </a:xfrm>
          </p:grpSpPr>
          <p:sp>
            <p:nvSpPr>
              <p:cNvPr id="96" name="橢圓 95"/>
              <p:cNvSpPr/>
              <p:nvPr/>
            </p:nvSpPr>
            <p:spPr>
              <a:xfrm>
                <a:off x="6566032" y="3627209"/>
                <a:ext cx="868581" cy="504056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zh-TW" altLang="en-US" sz="1400" kern="1000" spc="-2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程式開始</a:t>
                </a:r>
              </a:p>
            </p:txBody>
          </p:sp>
          <p:cxnSp>
            <p:nvCxnSpPr>
              <p:cNvPr id="104" name="直線單箭頭接點 103"/>
              <p:cNvCxnSpPr>
                <a:stCxn id="102" idx="2"/>
                <a:endCxn id="103" idx="0"/>
              </p:cNvCxnSpPr>
              <p:nvPr/>
            </p:nvCxnSpPr>
            <p:spPr>
              <a:xfrm>
                <a:off x="7000323" y="5110788"/>
                <a:ext cx="0" cy="2655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文字方塊 76"/>
              <p:cNvSpPr txBox="1"/>
              <p:nvPr/>
            </p:nvSpPr>
            <p:spPr>
              <a:xfrm>
                <a:off x="6993328" y="5093682"/>
                <a:ext cx="1052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成立</a:t>
                </a:r>
                <a:endPara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81" name="肘形接點 80"/>
              <p:cNvCxnSpPr>
                <a:stCxn id="150" idx="2"/>
                <a:endCxn id="102" idx="1"/>
              </p:cNvCxnSpPr>
              <p:nvPr/>
            </p:nvCxnSpPr>
            <p:spPr>
              <a:xfrm rot="5400000" flipH="1">
                <a:off x="5278059" y="4555328"/>
                <a:ext cx="1534202" cy="1906052"/>
              </a:xfrm>
              <a:prstGeom prst="bentConnector4">
                <a:avLst>
                  <a:gd name="adj1" fmla="val -14900"/>
                  <a:gd name="adj2" fmla="val 112105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單箭頭接點 112"/>
              <p:cNvCxnSpPr>
                <a:stCxn id="96" idx="4"/>
                <a:endCxn id="102" idx="0"/>
              </p:cNvCxnSpPr>
              <p:nvPr/>
            </p:nvCxnSpPr>
            <p:spPr>
              <a:xfrm>
                <a:off x="7000323" y="4131265"/>
                <a:ext cx="0" cy="2404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群組 16"/>
              <p:cNvGrpSpPr/>
              <p:nvPr/>
            </p:nvGrpSpPr>
            <p:grpSpPr>
              <a:xfrm>
                <a:off x="4213922" y="5110788"/>
                <a:ext cx="605601" cy="984885"/>
                <a:chOff x="4171253" y="5300679"/>
                <a:chExt cx="703980" cy="984885"/>
              </a:xfrm>
            </p:grpSpPr>
            <p:sp>
              <p:nvSpPr>
                <p:cNvPr id="55" name="文字方塊 54"/>
                <p:cNvSpPr txBox="1"/>
                <p:nvPr/>
              </p:nvSpPr>
              <p:spPr>
                <a:xfrm>
                  <a:off x="4171253" y="5300679"/>
                  <a:ext cx="703980" cy="984885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重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複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endParaRPr lang="en-US" altLang="zh-TW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次</a:t>
                  </a:r>
                  <a:endPara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5" name="文字方塊 64"/>
                <p:cNvSpPr txBox="1"/>
                <p:nvPr/>
              </p:nvSpPr>
              <p:spPr>
                <a:xfrm>
                  <a:off x="4255697" y="5781503"/>
                  <a:ext cx="553472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147" name="群組 146"/>
              <p:cNvGrpSpPr/>
              <p:nvPr/>
            </p:nvGrpSpPr>
            <p:grpSpPr>
              <a:xfrm>
                <a:off x="5092134" y="3351474"/>
                <a:ext cx="3885972" cy="1759314"/>
                <a:chOff x="5092134" y="3351474"/>
                <a:chExt cx="3885972" cy="1759314"/>
              </a:xfrm>
            </p:grpSpPr>
            <p:sp>
              <p:nvSpPr>
                <p:cNvPr id="102" name="菱形 101"/>
                <p:cNvSpPr/>
                <p:nvPr/>
              </p:nvSpPr>
              <p:spPr>
                <a:xfrm>
                  <a:off x="5092134" y="4371717"/>
                  <a:ext cx="3816378" cy="739071"/>
                </a:xfrm>
                <a:prstGeom prst="diamond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如果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" name="文字方塊 2"/>
                <p:cNvSpPr txBox="1"/>
                <p:nvPr/>
              </p:nvSpPr>
              <p:spPr>
                <a:xfrm>
                  <a:off x="5554042" y="4632017"/>
                  <a:ext cx="304835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目前時</a:t>
                  </a:r>
                  <a:r>
                    <a:rPr lang="en-US" altLang="zh-TW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=21</a:t>
                  </a:r>
                  <a:r>
                    <a:rPr lang="zh-TW" altLang="en-US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目前分</a:t>
                  </a:r>
                  <a:r>
                    <a:rPr lang="en-US" altLang="zh-TW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=30</a:t>
                  </a:r>
                  <a:r>
                    <a:rPr lang="zh-TW" altLang="en-US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目前秒</a:t>
                  </a:r>
                  <a:r>
                    <a:rPr lang="en-US" altLang="zh-TW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=</a:t>
                  </a:r>
                  <a:endPara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125" name="群組 124"/>
                <p:cNvGrpSpPr/>
                <p:nvPr/>
              </p:nvGrpSpPr>
              <p:grpSpPr>
                <a:xfrm>
                  <a:off x="7575734" y="3351474"/>
                  <a:ext cx="1402372" cy="1502921"/>
                  <a:chOff x="7575734" y="3351474"/>
                  <a:chExt cx="1402372" cy="1502921"/>
                </a:xfrm>
              </p:grpSpPr>
              <p:sp>
                <p:nvSpPr>
                  <p:cNvPr id="118" name="文字方塊 117"/>
                  <p:cNvSpPr txBox="1"/>
                  <p:nvPr/>
                </p:nvSpPr>
                <p:spPr>
                  <a:xfrm>
                    <a:off x="7575734" y="3351474"/>
                    <a:ext cx="1402372" cy="11695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zh-TW" altLang="en-US" sz="1400" b="1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提示</a:t>
                    </a:r>
                    <a:r>
                      <a:rPr lang="zh-TW" altLang="en-US" sz="1400" b="1" dirty="0" smtClean="0">
                        <a:solidFill>
                          <a:prstClr val="black"/>
                        </a:solidFill>
                        <a:latin typeface="+mj-ea"/>
                        <a:ea typeface="+mj-ea"/>
                      </a:rPr>
                      <a:t>：</a:t>
                    </a:r>
                    <a:r>
                      <a:rPr lang="zh-TW" altLang="en-US" sz="1400" b="1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若要從</a:t>
                    </a:r>
                    <a:r>
                      <a:rPr lang="en-US" altLang="zh-TW" sz="1400" b="1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21</a:t>
                    </a:r>
                    <a:r>
                      <a:rPr lang="zh-TW" altLang="en-US" sz="1400" b="1" dirty="0" smtClean="0">
                        <a:solidFill>
                          <a:prstClr val="black"/>
                        </a:solidFill>
                        <a:latin typeface="+mj-ea"/>
                        <a:ea typeface="+mj-ea"/>
                      </a:rPr>
                      <a:t>：</a:t>
                    </a:r>
                    <a:r>
                      <a:rPr lang="en-US" altLang="zh-TW" sz="1400" b="1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29→30</a:t>
                    </a:r>
                    <a:r>
                      <a:rPr lang="zh-TW" altLang="en-US" sz="1400" b="1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分的瞬間立刻報時，請問秒數要填多少呢</a:t>
                    </a:r>
                    <a:r>
                      <a:rPr lang="en-US" altLang="zh-TW" sz="1400" b="1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?</a:t>
                    </a:r>
                    <a:endParaRPr lang="zh-TW" altLang="en-US" sz="1400" b="1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cxnSp>
                <p:nvCxnSpPr>
                  <p:cNvPr id="119" name="直線單箭頭接點 118"/>
                  <p:cNvCxnSpPr>
                    <a:stCxn id="118" idx="2"/>
                  </p:cNvCxnSpPr>
                  <p:nvPr/>
                </p:nvCxnSpPr>
                <p:spPr>
                  <a:xfrm flipH="1">
                    <a:off x="8046088" y="4521025"/>
                    <a:ext cx="230832" cy="9872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0" name="文字方塊 119"/>
                  <p:cNvSpPr txBox="1"/>
                  <p:nvPr/>
                </p:nvSpPr>
                <p:spPr>
                  <a:xfrm>
                    <a:off x="7897150" y="4638951"/>
                    <a:ext cx="328449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endParaRPr lang="zh-TW" altLang="en-US" sz="1400" dirty="0">
                      <a:latin typeface="+mj-ea"/>
                      <a:ea typeface="+mj-ea"/>
                    </a:endParaRPr>
                  </a:p>
                </p:txBody>
              </p:sp>
            </p:grpSp>
          </p:grpSp>
          <p:grpSp>
            <p:nvGrpSpPr>
              <p:cNvPr id="148" name="群組 147"/>
              <p:cNvGrpSpPr/>
              <p:nvPr/>
            </p:nvGrpSpPr>
            <p:grpSpPr>
              <a:xfrm>
                <a:off x="5092134" y="5376366"/>
                <a:ext cx="3816377" cy="329196"/>
                <a:chOff x="5092134" y="5376366"/>
                <a:chExt cx="3816377" cy="329196"/>
              </a:xfrm>
            </p:grpSpPr>
            <p:sp>
              <p:nvSpPr>
                <p:cNvPr id="103" name="圓角矩形 102"/>
                <p:cNvSpPr/>
                <p:nvPr/>
              </p:nvSpPr>
              <p:spPr>
                <a:xfrm>
                  <a:off x="5092134" y="5376366"/>
                  <a:ext cx="3816377" cy="329196"/>
                </a:xfrm>
                <a:prstGeom prst="roundRect">
                  <a:avLst/>
                </a:prstGeom>
                <a:solidFill>
                  <a:srgbClr val="00CC66">
                    <a:alpha val="40000"/>
                  </a:srgbClr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                      唸出</a:t>
                  </a:r>
                  <a:endParaRPr lang="en-US" altLang="zh-TW" sz="1400" dirty="0">
                    <a:solidFill>
                      <a:schemeClr val="tx1"/>
                    </a:solidFill>
                    <a:latin typeface="華康黑體 Std W3" panose="020B0300000000000000" pitchFamily="34" charset="-120"/>
                    <a:ea typeface="華康黑體 Std W3" panose="020B0300000000000000" pitchFamily="34" charset="-120"/>
                  </a:endParaRPr>
                </a:p>
              </p:txBody>
            </p:sp>
            <p:sp>
              <p:nvSpPr>
                <p:cNvPr id="126" name="文字方塊 125"/>
                <p:cNvSpPr txBox="1"/>
                <p:nvPr/>
              </p:nvSpPr>
              <p:spPr>
                <a:xfrm>
                  <a:off x="5516412" y="5430940"/>
                  <a:ext cx="965329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7" name="文字方塊 136"/>
                <p:cNvSpPr txBox="1"/>
                <p:nvPr/>
              </p:nvSpPr>
              <p:spPr>
                <a:xfrm>
                  <a:off x="6909711" y="5433546"/>
                  <a:ext cx="633275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8" name="文字方塊 137"/>
                <p:cNvSpPr txBox="1"/>
                <p:nvPr/>
              </p:nvSpPr>
              <p:spPr>
                <a:xfrm>
                  <a:off x="7614469" y="5433546"/>
                  <a:ext cx="213711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zh-TW" altLang="en-US" sz="1400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139" name="文字方塊 138"/>
                <p:cNvSpPr txBox="1"/>
                <p:nvPr/>
              </p:nvSpPr>
              <p:spPr>
                <a:xfrm>
                  <a:off x="7893959" y="5433546"/>
                  <a:ext cx="633275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40" name="文字方塊 139"/>
                <p:cNvSpPr txBox="1"/>
                <p:nvPr/>
              </p:nvSpPr>
              <p:spPr>
                <a:xfrm>
                  <a:off x="8574559" y="5433546"/>
                  <a:ext cx="213711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zh-TW" altLang="en-US" sz="1400" dirty="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60" name="群組 159"/>
              <p:cNvGrpSpPr/>
              <p:nvPr/>
            </p:nvGrpSpPr>
            <p:grpSpPr>
              <a:xfrm>
                <a:off x="5089997" y="5946259"/>
                <a:ext cx="3816377" cy="329196"/>
                <a:chOff x="5089997" y="5946259"/>
                <a:chExt cx="3816377" cy="329196"/>
              </a:xfrm>
            </p:grpSpPr>
            <p:sp>
              <p:nvSpPr>
                <p:cNvPr id="150" name="圓角矩形 149"/>
                <p:cNvSpPr/>
                <p:nvPr/>
              </p:nvSpPr>
              <p:spPr>
                <a:xfrm>
                  <a:off x="5089997" y="5946259"/>
                  <a:ext cx="3816377" cy="329196"/>
                </a:xfrm>
                <a:prstGeom prst="roundRect">
                  <a:avLst/>
                </a:prstGeom>
                <a:solidFill>
                  <a:srgbClr val="00CC66">
                    <a:alpha val="40000"/>
                  </a:srgbClr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                      唸出</a:t>
                  </a:r>
                  <a:endParaRPr lang="en-US" altLang="zh-TW" sz="1400" dirty="0">
                    <a:solidFill>
                      <a:schemeClr val="tx1"/>
                    </a:solidFill>
                    <a:latin typeface="華康黑體 Std W3" panose="020B0300000000000000" pitchFamily="34" charset="-120"/>
                    <a:ea typeface="華康黑體 Std W3" panose="020B0300000000000000" pitchFamily="34" charset="-120"/>
                  </a:endParaRPr>
                </a:p>
              </p:txBody>
            </p:sp>
            <p:sp>
              <p:nvSpPr>
                <p:cNvPr id="151" name="文字方塊 150"/>
                <p:cNvSpPr txBox="1"/>
                <p:nvPr/>
              </p:nvSpPr>
              <p:spPr>
                <a:xfrm>
                  <a:off x="5514275" y="6000833"/>
                  <a:ext cx="965329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52" name="文字方塊 151"/>
                <p:cNvSpPr txBox="1"/>
                <p:nvPr/>
              </p:nvSpPr>
              <p:spPr>
                <a:xfrm>
                  <a:off x="6907574" y="6003439"/>
                  <a:ext cx="1006668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cxnSp>
            <p:nvCxnSpPr>
              <p:cNvPr id="156" name="直線單箭頭接點 155"/>
              <p:cNvCxnSpPr>
                <a:stCxn id="103" idx="2"/>
                <a:endCxn id="150" idx="0"/>
              </p:cNvCxnSpPr>
              <p:nvPr/>
            </p:nvCxnSpPr>
            <p:spPr>
              <a:xfrm flipH="1">
                <a:off x="6998186" y="5705562"/>
                <a:ext cx="2137" cy="2406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文字方塊 165"/>
            <p:cNvSpPr txBox="1"/>
            <p:nvPr/>
          </p:nvSpPr>
          <p:spPr>
            <a:xfrm>
              <a:off x="8445514" y="4436376"/>
              <a:ext cx="772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不成立</a:t>
              </a:r>
            </a:p>
          </p:txBody>
        </p:sp>
        <p:cxnSp>
          <p:nvCxnSpPr>
            <p:cNvPr id="168" name="肘形接點 167"/>
            <p:cNvCxnSpPr>
              <a:stCxn id="102" idx="3"/>
              <a:endCxn id="150" idx="2"/>
            </p:cNvCxnSpPr>
            <p:nvPr/>
          </p:nvCxnSpPr>
          <p:spPr>
            <a:xfrm flipH="1">
              <a:off x="6852208" y="4736388"/>
              <a:ext cx="1910326" cy="1534202"/>
            </a:xfrm>
            <a:prstGeom prst="bentConnector4">
              <a:avLst>
                <a:gd name="adj1" fmla="val -11967"/>
                <a:gd name="adj2" fmla="val 1149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圖片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7615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橢圓 113"/>
          <p:cNvSpPr/>
          <p:nvPr/>
        </p:nvSpPr>
        <p:spPr>
          <a:xfrm>
            <a:off x="6485051" y="3622344"/>
            <a:ext cx="868581" cy="504056"/>
          </a:xfrm>
          <a:prstGeom prst="ellipse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sz="1400" kern="1000" spc="-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程式開始</a:t>
            </a:r>
          </a:p>
        </p:txBody>
      </p:sp>
      <p:cxnSp>
        <p:nvCxnSpPr>
          <p:cNvPr id="115" name="直線單箭頭接點 114"/>
          <p:cNvCxnSpPr>
            <a:stCxn id="133" idx="2"/>
            <a:endCxn id="127" idx="0"/>
          </p:cNvCxnSpPr>
          <p:nvPr/>
        </p:nvCxnSpPr>
        <p:spPr>
          <a:xfrm>
            <a:off x="6919342" y="5105923"/>
            <a:ext cx="0" cy="2655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字方塊 115"/>
          <p:cNvSpPr txBox="1"/>
          <p:nvPr/>
        </p:nvSpPr>
        <p:spPr>
          <a:xfrm>
            <a:off x="6912346" y="5088817"/>
            <a:ext cx="54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7" name="肘形接點 116"/>
          <p:cNvCxnSpPr>
            <a:stCxn id="124" idx="2"/>
            <a:endCxn id="133" idx="1"/>
          </p:cNvCxnSpPr>
          <p:nvPr/>
        </p:nvCxnSpPr>
        <p:spPr>
          <a:xfrm rot="5400000" flipH="1">
            <a:off x="5197078" y="4550463"/>
            <a:ext cx="1534202" cy="1906052"/>
          </a:xfrm>
          <a:prstGeom prst="bentConnector4">
            <a:avLst>
              <a:gd name="adj1" fmla="val -14900"/>
              <a:gd name="adj2" fmla="val 11210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/>
          <p:cNvCxnSpPr>
            <a:stCxn id="114" idx="4"/>
            <a:endCxn id="133" idx="0"/>
          </p:cNvCxnSpPr>
          <p:nvPr/>
        </p:nvCxnSpPr>
        <p:spPr>
          <a:xfrm>
            <a:off x="6919342" y="4126400"/>
            <a:ext cx="0" cy="2404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文字方塊 138"/>
          <p:cNvSpPr txBox="1"/>
          <p:nvPr/>
        </p:nvSpPr>
        <p:spPr>
          <a:xfrm>
            <a:off x="4132941" y="5105923"/>
            <a:ext cx="605601" cy="98488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文字方塊 139"/>
          <p:cNvSpPr txBox="1"/>
          <p:nvPr/>
        </p:nvSpPr>
        <p:spPr>
          <a:xfrm>
            <a:off x="4205584" y="5586747"/>
            <a:ext cx="476126" cy="215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無限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" name="菱形 132"/>
          <p:cNvSpPr/>
          <p:nvPr/>
        </p:nvSpPr>
        <p:spPr>
          <a:xfrm>
            <a:off x="5011153" y="4366852"/>
            <a:ext cx="3816378" cy="739071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endParaRPr lang="en-US" altLang="zh-TW" sz="1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4" name="文字方塊 133"/>
          <p:cNvSpPr txBox="1"/>
          <p:nvPr/>
        </p:nvSpPr>
        <p:spPr>
          <a:xfrm>
            <a:off x="5473061" y="4627152"/>
            <a:ext cx="3048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目前時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=21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目前分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=30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目前秒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圓角矩形 126"/>
          <p:cNvSpPr/>
          <p:nvPr/>
        </p:nvSpPr>
        <p:spPr>
          <a:xfrm>
            <a:off x="5011153" y="5371501"/>
            <a:ext cx="3816377" cy="329196"/>
          </a:xfrm>
          <a:prstGeom prst="roundRect">
            <a:avLst/>
          </a:prstGeom>
          <a:solidFill>
            <a:srgbClr val="00CC66">
              <a:alpha val="40000"/>
            </a:srgb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唸出</a:t>
            </a:r>
            <a:endParaRPr lang="en-US" altLang="zh-TW" sz="1400" dirty="0">
              <a:solidFill>
                <a:schemeClr val="tx1"/>
              </a:solidFill>
              <a:latin typeface="華康黑體 Std W3" panose="020B0300000000000000" pitchFamily="34" charset="-120"/>
              <a:ea typeface="華康黑體 Std W3" panose="020B0300000000000000" pitchFamily="34" charset="-120"/>
            </a:endParaRPr>
          </a:p>
        </p:txBody>
      </p:sp>
      <p:sp>
        <p:nvSpPr>
          <p:cNvPr id="124" name="圓角矩形 123"/>
          <p:cNvSpPr/>
          <p:nvPr/>
        </p:nvSpPr>
        <p:spPr>
          <a:xfrm>
            <a:off x="5009016" y="5941394"/>
            <a:ext cx="3816377" cy="329196"/>
          </a:xfrm>
          <a:prstGeom prst="roundRect">
            <a:avLst/>
          </a:prstGeom>
          <a:solidFill>
            <a:srgbClr val="00CC66">
              <a:alpha val="40000"/>
            </a:srgb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唸出</a:t>
            </a:r>
            <a:endParaRPr lang="en-US" altLang="zh-TW" sz="1400" dirty="0">
              <a:solidFill>
                <a:schemeClr val="tx1"/>
              </a:solidFill>
              <a:latin typeface="華康黑體 Std W3" panose="020B0300000000000000" pitchFamily="34" charset="-120"/>
              <a:ea typeface="華康黑體 Std W3" panose="020B0300000000000000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433294" y="5995968"/>
            <a:ext cx="2399967" cy="218050"/>
            <a:chOff x="5433294" y="5995968"/>
            <a:chExt cx="2399967" cy="218050"/>
          </a:xfrm>
        </p:grpSpPr>
        <p:sp>
          <p:nvSpPr>
            <p:cNvPr id="125" name="文字方塊 124"/>
            <p:cNvSpPr txBox="1"/>
            <p:nvPr/>
          </p:nvSpPr>
          <p:spPr>
            <a:xfrm>
              <a:off x="5433294" y="5995968"/>
              <a:ext cx="965329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文字轉語音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6" name="文字方塊 125"/>
            <p:cNvSpPr txBox="1"/>
            <p:nvPr/>
          </p:nvSpPr>
          <p:spPr>
            <a:xfrm>
              <a:off x="6826593" y="5998574"/>
              <a:ext cx="1006668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該睡覺了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23" name="直線單箭頭接點 122"/>
          <p:cNvCxnSpPr>
            <a:stCxn id="127" idx="2"/>
            <a:endCxn id="124" idx="0"/>
          </p:cNvCxnSpPr>
          <p:nvPr/>
        </p:nvCxnSpPr>
        <p:spPr>
          <a:xfrm flipH="1">
            <a:off x="6917205" y="5700697"/>
            <a:ext cx="2137" cy="240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字方塊 142"/>
          <p:cNvSpPr txBox="1"/>
          <p:nvPr/>
        </p:nvSpPr>
        <p:spPr>
          <a:xfrm>
            <a:off x="8336267" y="4436376"/>
            <a:ext cx="77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不成立</a:t>
            </a:r>
          </a:p>
        </p:txBody>
      </p:sp>
      <p:cxnSp>
        <p:nvCxnSpPr>
          <p:cNvPr id="18" name="肘形接點 17"/>
          <p:cNvCxnSpPr>
            <a:stCxn id="133" idx="3"/>
            <a:endCxn id="124" idx="2"/>
          </p:cNvCxnSpPr>
          <p:nvPr/>
        </p:nvCxnSpPr>
        <p:spPr>
          <a:xfrm flipH="1">
            <a:off x="6917205" y="4736388"/>
            <a:ext cx="1910326" cy="1534202"/>
          </a:xfrm>
          <a:prstGeom prst="bentConnector4">
            <a:avLst>
              <a:gd name="adj1" fmla="val -11967"/>
              <a:gd name="adj2" fmla="val 1149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184"/>
          </a:xfrm>
        </p:spPr>
        <p:txBody>
          <a:bodyPr>
            <a:normAutofit/>
          </a:bodyPr>
          <a:lstStyle/>
          <a:p>
            <a:r>
              <a:rPr lang="zh-TW" altLang="en-US" dirty="0"/>
              <a:t>微課程</a:t>
            </a:r>
            <a:r>
              <a:rPr lang="en-US" altLang="zh-TW" dirty="0" smtClean="0"/>
              <a:t>1</a:t>
            </a:r>
            <a:r>
              <a:rPr lang="zh-TW" altLang="en-US" dirty="0" smtClean="0"/>
              <a:t>  </a:t>
            </a:r>
            <a:r>
              <a:rPr lang="zh-TW" altLang="en-US" dirty="0"/>
              <a:t>情境流程圖 </a:t>
            </a:r>
            <a:r>
              <a:rPr lang="en-US" altLang="zh-TW" dirty="0"/>
              <a:t>→ </a:t>
            </a:r>
            <a:r>
              <a:rPr lang="zh-TW" altLang="en-US" dirty="0"/>
              <a:t>程式流程圖</a:t>
            </a:r>
            <a:r>
              <a:rPr lang="en-US" altLang="zh-TW" dirty="0"/>
              <a:t>(</a:t>
            </a:r>
            <a:r>
              <a:rPr lang="zh-TW" altLang="en-US" dirty="0"/>
              <a:t>教師用</a:t>
            </a:r>
            <a:r>
              <a:rPr lang="en-US" altLang="zh-TW" dirty="0"/>
              <a:t>)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2BA5F31-F6B8-0549-8009-913458624102}"/>
              </a:ext>
            </a:extLst>
          </p:cNvPr>
          <p:cNvSpPr txBox="1"/>
          <p:nvPr/>
        </p:nvSpPr>
        <p:spPr>
          <a:xfrm>
            <a:off x="1042730" y="1012666"/>
            <a:ext cx="186301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TW" sz="2000" b="1" dirty="0" smtClean="0">
                <a:solidFill>
                  <a:srgbClr val="FE8637"/>
                </a:solidFill>
                <a:latin typeface="微軟正黑體" pitchFamily="34" charset="-120"/>
                <a:ea typeface="微軟正黑體" pitchFamily="34" charset="-120"/>
              </a:rPr>
              <a:t>(5) </a:t>
            </a:r>
            <a:r>
              <a:rPr kumimoji="1"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情境流程圖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5220118" y="1006251"/>
            <a:ext cx="1901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(6)</a:t>
            </a:r>
            <a:r>
              <a:rPr kumimoji="1" lang="zh-TW" altLang="en-US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程式流程圖</a:t>
            </a:r>
            <a:endParaRPr kumimoji="1" lang="zh-TW" altLang="en-US" sz="20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77" name="群組 76"/>
          <p:cNvGrpSpPr/>
          <p:nvPr/>
        </p:nvGrpSpPr>
        <p:grpSpPr>
          <a:xfrm>
            <a:off x="474084" y="1493409"/>
            <a:ext cx="3697847" cy="2621222"/>
            <a:chOff x="474084" y="1493409"/>
            <a:chExt cx="3697847" cy="2621222"/>
          </a:xfrm>
        </p:grpSpPr>
        <p:grpSp>
          <p:nvGrpSpPr>
            <p:cNvPr id="78" name="群組 77"/>
            <p:cNvGrpSpPr/>
            <p:nvPr/>
          </p:nvGrpSpPr>
          <p:grpSpPr>
            <a:xfrm>
              <a:off x="474084" y="1493409"/>
              <a:ext cx="2200780" cy="1631065"/>
              <a:chOff x="5626681" y="1479152"/>
              <a:chExt cx="2200780" cy="1631065"/>
            </a:xfrm>
          </p:grpSpPr>
          <p:sp>
            <p:nvSpPr>
              <p:cNvPr id="85" name="橢圓 84"/>
              <p:cNvSpPr/>
              <p:nvPr/>
            </p:nvSpPr>
            <p:spPr>
              <a:xfrm>
                <a:off x="6747341" y="1479152"/>
                <a:ext cx="1080120" cy="504056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zh-TW" altLang="en-US" sz="1400" kern="1000" spc="-2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開始</a:t>
                </a:r>
              </a:p>
            </p:txBody>
          </p:sp>
          <p:sp>
            <p:nvSpPr>
              <p:cNvPr id="86" name="圓角矩形 85"/>
              <p:cNvSpPr/>
              <p:nvPr/>
            </p:nvSpPr>
            <p:spPr>
              <a:xfrm>
                <a:off x="5626681" y="2466934"/>
                <a:ext cx="1604154" cy="643282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OLED</a:t>
                </a:r>
                <a:r>
                  <a:rPr lang="zh-TW" altLang="en-US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顯示</a:t>
                </a: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目前的</a:t>
                </a:r>
                <a:endParaRPr lang="en-US" altLang="zh-TW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</a:t>
                </a:r>
                <a:r>
                  <a:rPr lang="zh-TW" altLang="en-US" sz="1400" dirty="0" smtClean="0">
                    <a:solidFill>
                      <a:schemeClr val="tx1"/>
                    </a:solidFill>
                    <a:latin typeface="+mj-ea"/>
                  </a:rPr>
                  <a:t>：</a:t>
                </a:r>
                <a:r>
                  <a:rPr lang="zh-TW" altLang="en-US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</a:t>
                </a:r>
                <a:endParaRPr lang="zh-TW" altLang="en-US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87" name="肘形接點 86"/>
              <p:cNvCxnSpPr>
                <a:stCxn id="85" idx="4"/>
                <a:endCxn id="86" idx="0"/>
              </p:cNvCxnSpPr>
              <p:nvPr/>
            </p:nvCxnSpPr>
            <p:spPr>
              <a:xfrm rot="5400000">
                <a:off x="6616217" y="1795750"/>
                <a:ext cx="483726" cy="85864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肘形接點 87"/>
              <p:cNvCxnSpPr>
                <a:stCxn id="86" idx="2"/>
                <a:endCxn id="86" idx="1"/>
              </p:cNvCxnSpPr>
              <p:nvPr/>
            </p:nvCxnSpPr>
            <p:spPr>
              <a:xfrm rot="5400000" flipH="1">
                <a:off x="5866899" y="2548358"/>
                <a:ext cx="321641" cy="802077"/>
              </a:xfrm>
              <a:prstGeom prst="bentConnector4">
                <a:avLst>
                  <a:gd name="adj1" fmla="val -71073"/>
                  <a:gd name="adj2" fmla="val 121112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群組 78"/>
            <p:cNvGrpSpPr/>
            <p:nvPr/>
          </p:nvGrpSpPr>
          <p:grpSpPr>
            <a:xfrm>
              <a:off x="2134805" y="2239487"/>
              <a:ext cx="2037126" cy="1875144"/>
              <a:chOff x="7287402" y="2225230"/>
              <a:chExt cx="2037126" cy="1875144"/>
            </a:xfrm>
          </p:grpSpPr>
          <p:sp>
            <p:nvSpPr>
              <p:cNvPr id="80" name="圓角矩形 79"/>
              <p:cNvSpPr/>
              <p:nvPr/>
            </p:nvSpPr>
            <p:spPr>
              <a:xfrm>
                <a:off x="7596965" y="2455383"/>
                <a:ext cx="1727563" cy="654832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如果目前時間符合</a:t>
                </a:r>
                <a:endParaRPr lang="en-US" altLang="zh-TW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設定</a:t>
                </a: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時間</a:t>
                </a:r>
                <a:r>
                  <a:rPr lang="en-US" altLang="zh-TW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21</a:t>
                </a:r>
                <a:r>
                  <a:rPr lang="zh-TW" altLang="en-US" sz="1400" dirty="0">
                    <a:solidFill>
                      <a:schemeClr val="tx1"/>
                    </a:solidFill>
                    <a:latin typeface="新細明體" panose="02020500000000000000" pitchFamily="18" charset="-120"/>
                  </a:rPr>
                  <a:t>：</a:t>
                </a:r>
                <a:r>
                  <a:rPr lang="en-US" altLang="zh-TW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30</a:t>
                </a:r>
                <a:endParaRPr lang="en-US" altLang="zh-TW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81" name="肘形接點 80"/>
              <p:cNvCxnSpPr>
                <a:endCxn id="80" idx="0"/>
              </p:cNvCxnSpPr>
              <p:nvPr/>
            </p:nvCxnSpPr>
            <p:spPr>
              <a:xfrm>
                <a:off x="7287402" y="2225230"/>
                <a:ext cx="1173345" cy="230153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肘形接點 81"/>
              <p:cNvCxnSpPr>
                <a:stCxn id="83" idx="2"/>
                <a:endCxn id="80" idx="1"/>
              </p:cNvCxnSpPr>
              <p:nvPr/>
            </p:nvCxnSpPr>
            <p:spPr>
              <a:xfrm rot="5400000" flipH="1">
                <a:off x="7370068" y="3009696"/>
                <a:ext cx="1317575" cy="863782"/>
              </a:xfrm>
              <a:prstGeom prst="bentConnector4">
                <a:avLst>
                  <a:gd name="adj1" fmla="val -17350"/>
                  <a:gd name="adj2" fmla="val 126465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圓角矩形 82"/>
              <p:cNvSpPr/>
              <p:nvPr/>
            </p:nvSpPr>
            <p:spPr>
              <a:xfrm>
                <a:off x="7596965" y="3328769"/>
                <a:ext cx="1727563" cy="771605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那麼就會語音</a:t>
                </a:r>
                <a:endPara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唸出</a:t>
                </a:r>
                <a:r>
                  <a:rPr lang="en-US" altLang="zh-TW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21</a:t>
                </a:r>
                <a:r>
                  <a:rPr lang="zh-TW" altLang="en-US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</a:t>
                </a:r>
                <a:r>
                  <a:rPr lang="en-US" altLang="zh-TW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30</a:t>
                </a:r>
                <a:r>
                  <a:rPr lang="zh-TW" altLang="en-US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</a:t>
                </a:r>
                <a:endPara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唸出</a:t>
                </a:r>
                <a:r>
                  <a:rPr lang="zh-TW" altLang="en-US" sz="1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該</a:t>
                </a:r>
                <a:r>
                  <a:rPr lang="zh-TW" altLang="en-US" sz="1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睡覺了</a:t>
                </a:r>
              </a:p>
            </p:txBody>
          </p:sp>
          <p:cxnSp>
            <p:nvCxnSpPr>
              <p:cNvPr id="84" name="直線單箭頭接點 83"/>
              <p:cNvCxnSpPr>
                <a:stCxn id="80" idx="2"/>
                <a:endCxn id="83" idx="0"/>
              </p:cNvCxnSpPr>
              <p:nvPr/>
            </p:nvCxnSpPr>
            <p:spPr>
              <a:xfrm>
                <a:off x="8460747" y="3110215"/>
                <a:ext cx="0" cy="2185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橢圓 90"/>
          <p:cNvSpPr/>
          <p:nvPr/>
        </p:nvSpPr>
        <p:spPr>
          <a:xfrm>
            <a:off x="6782426" y="1340768"/>
            <a:ext cx="868581" cy="504056"/>
          </a:xfrm>
          <a:prstGeom prst="ellipse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sz="1400" kern="1000" spc="-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程式開始</a:t>
            </a:r>
          </a:p>
        </p:txBody>
      </p:sp>
      <p:sp>
        <p:nvSpPr>
          <p:cNvPr id="94" name="圓角矩形 93"/>
          <p:cNvSpPr/>
          <p:nvPr/>
        </p:nvSpPr>
        <p:spPr>
          <a:xfrm>
            <a:off x="6503552" y="2075533"/>
            <a:ext cx="1410690" cy="31320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OLED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畫面清除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5" name="肘形接點 94"/>
          <p:cNvCxnSpPr>
            <a:stCxn id="102" idx="2"/>
            <a:endCxn id="102" idx="1"/>
          </p:cNvCxnSpPr>
          <p:nvPr/>
        </p:nvCxnSpPr>
        <p:spPr>
          <a:xfrm rot="5400000" flipH="1">
            <a:off x="6582279" y="2548511"/>
            <a:ext cx="268270" cy="977879"/>
          </a:xfrm>
          <a:prstGeom prst="bentConnector4">
            <a:avLst>
              <a:gd name="adj1" fmla="val -85213"/>
              <a:gd name="adj2" fmla="val 12337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>
            <a:stCxn id="94" idx="2"/>
            <a:endCxn id="102" idx="0"/>
          </p:cNvCxnSpPr>
          <p:nvPr/>
        </p:nvCxnSpPr>
        <p:spPr>
          <a:xfrm flipH="1">
            <a:off x="7205353" y="2388733"/>
            <a:ext cx="3544" cy="246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/>
          <p:cNvCxnSpPr>
            <a:stCxn id="91" idx="4"/>
            <a:endCxn id="94" idx="0"/>
          </p:cNvCxnSpPr>
          <p:nvPr/>
        </p:nvCxnSpPr>
        <p:spPr>
          <a:xfrm flipH="1">
            <a:off x="7208897" y="1844824"/>
            <a:ext cx="7820" cy="2307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字方塊 110"/>
          <p:cNvSpPr txBox="1"/>
          <p:nvPr/>
        </p:nvSpPr>
        <p:spPr>
          <a:xfrm>
            <a:off x="5363576" y="2638114"/>
            <a:ext cx="596760" cy="98488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" name="文字方塊 111"/>
          <p:cNvSpPr txBox="1"/>
          <p:nvPr/>
        </p:nvSpPr>
        <p:spPr>
          <a:xfrm>
            <a:off x="5415876" y="3124472"/>
            <a:ext cx="492160" cy="215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無限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" name="圓角矩形 101"/>
          <p:cNvSpPr/>
          <p:nvPr/>
        </p:nvSpPr>
        <p:spPr>
          <a:xfrm>
            <a:off x="6227474" y="2635045"/>
            <a:ext cx="1955757" cy="53654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顯示</a:t>
            </a:r>
          </a:p>
          <a:p>
            <a:pPr algn="ctr"/>
            <a:endParaRPr lang="en-US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395455" y="2680572"/>
            <a:ext cx="1617523" cy="458020"/>
            <a:chOff x="6395455" y="2680572"/>
            <a:chExt cx="1617523" cy="458020"/>
          </a:xfrm>
        </p:grpSpPr>
        <p:sp>
          <p:nvSpPr>
            <p:cNvPr id="103" name="文字方塊 102"/>
            <p:cNvSpPr txBox="1"/>
            <p:nvPr/>
          </p:nvSpPr>
          <p:spPr>
            <a:xfrm>
              <a:off x="6609120" y="2680572"/>
              <a:ext cx="574840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OLED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6395455" y="2923148"/>
              <a:ext cx="633275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目前時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7100213" y="2923148"/>
              <a:ext cx="213711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>
                  <a:latin typeface="+mj-ea"/>
                  <a:ea typeface="+mj-ea"/>
                </a:rPr>
                <a:t>：</a:t>
              </a:r>
            </a:p>
          </p:txBody>
        </p:sp>
        <p:sp>
          <p:nvSpPr>
            <p:cNvPr id="106" name="文字方塊 105"/>
            <p:cNvSpPr txBox="1"/>
            <p:nvPr/>
          </p:nvSpPr>
          <p:spPr>
            <a:xfrm>
              <a:off x="7379703" y="2923148"/>
              <a:ext cx="633275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目前分</a:t>
              </a:r>
              <a:endPara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181924" y="4110937"/>
            <a:ext cx="3742004" cy="2159651"/>
            <a:chOff x="136179" y="3658742"/>
            <a:chExt cx="3838543" cy="1553789"/>
          </a:xfrm>
        </p:grpSpPr>
        <p:sp>
          <p:nvSpPr>
            <p:cNvPr id="61" name="圓角矩形 60"/>
            <p:cNvSpPr/>
            <p:nvPr/>
          </p:nvSpPr>
          <p:spPr>
            <a:xfrm>
              <a:off x="367985" y="3870549"/>
              <a:ext cx="3606737" cy="1341982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65138" indent="-465138" algn="just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400" dirty="0" smtClean="0">
                  <a:latin typeface="+mj-ea"/>
                  <a:ea typeface="+mj-ea"/>
                </a:rPr>
                <a:t>：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避免舊資料數值殘留，需先執行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OLED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畫面清除的程序。為何此處不放在重複無限次中，可在程式編程時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測探討。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65138" indent="-465138" algn="just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1400" dirty="0" smtClean="0">
                  <a:latin typeface="+mj-ea"/>
                  <a:ea typeface="+mj-ea"/>
                </a:rPr>
                <a:t>：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由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29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分→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分，實質上是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29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59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秒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→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秒，因此秒數要填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65138" lvl="0" indent="-465138" algn="just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新細明體" panose="02020500000000000000" pitchFamily="18" charset="-120"/>
                </a:rPr>
                <a:t>：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若文字轉語音填語音、目前時填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21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、目前分填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，可算學生正確。</a:t>
              </a:r>
              <a:endPara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圓角矩形 61"/>
            <p:cNvSpPr/>
            <p:nvPr/>
          </p:nvSpPr>
          <p:spPr>
            <a:xfrm rot="21203749">
              <a:off x="136179" y="3658742"/>
              <a:ext cx="1065699" cy="23914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註解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說明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7762342" y="4310280"/>
            <a:ext cx="436101" cy="539250"/>
            <a:chOff x="7762342" y="4310280"/>
            <a:chExt cx="436101" cy="539250"/>
          </a:xfrm>
        </p:grpSpPr>
        <p:sp>
          <p:nvSpPr>
            <p:cNvPr id="138" name="文字方塊 137"/>
            <p:cNvSpPr txBox="1"/>
            <p:nvPr/>
          </p:nvSpPr>
          <p:spPr>
            <a:xfrm>
              <a:off x="7816169" y="4634086"/>
              <a:ext cx="328449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+mj-ea"/>
                  <a:ea typeface="+mj-ea"/>
                </a:rPr>
                <a:t>0</a:t>
              </a:r>
              <a:endParaRPr lang="zh-TW" altLang="en-US" sz="1400" dirty="0">
                <a:latin typeface="+mj-ea"/>
                <a:ea typeface="+mj-ea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7762342" y="4310280"/>
              <a:ext cx="436101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921489" y="5391941"/>
            <a:ext cx="3785800" cy="276999"/>
            <a:chOff x="4921489" y="5391941"/>
            <a:chExt cx="3785800" cy="276999"/>
          </a:xfrm>
        </p:grpSpPr>
        <p:sp>
          <p:nvSpPr>
            <p:cNvPr id="128" name="文字方塊 127"/>
            <p:cNvSpPr txBox="1"/>
            <p:nvPr/>
          </p:nvSpPr>
          <p:spPr>
            <a:xfrm>
              <a:off x="5435431" y="5426075"/>
              <a:ext cx="965329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文字轉語音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9" name="文字方塊 128"/>
            <p:cNvSpPr txBox="1"/>
            <p:nvPr/>
          </p:nvSpPr>
          <p:spPr>
            <a:xfrm>
              <a:off x="6828730" y="5428681"/>
              <a:ext cx="633275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目前時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0" name="文字方塊 129"/>
            <p:cNvSpPr txBox="1"/>
            <p:nvPr/>
          </p:nvSpPr>
          <p:spPr>
            <a:xfrm>
              <a:off x="7533488" y="5428681"/>
              <a:ext cx="213711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>
                  <a:latin typeface="+mj-ea"/>
                  <a:ea typeface="+mj-ea"/>
                </a:rPr>
                <a:t>時</a:t>
              </a:r>
            </a:p>
          </p:txBody>
        </p:sp>
        <p:sp>
          <p:nvSpPr>
            <p:cNvPr id="131" name="文字方塊 130"/>
            <p:cNvSpPr txBox="1"/>
            <p:nvPr/>
          </p:nvSpPr>
          <p:spPr>
            <a:xfrm>
              <a:off x="7812978" y="5428681"/>
              <a:ext cx="633275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目前分</a:t>
              </a:r>
              <a:endPara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2" name="文字方塊 131"/>
            <p:cNvSpPr txBox="1"/>
            <p:nvPr/>
          </p:nvSpPr>
          <p:spPr>
            <a:xfrm>
              <a:off x="8493578" y="5428681"/>
              <a:ext cx="213711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+mj-ea"/>
                  <a:ea typeface="+mj-ea"/>
                </a:rPr>
                <a:t>分</a:t>
              </a:r>
              <a:endParaRPr lang="zh-TW" altLang="en-US" sz="1400" dirty="0">
                <a:latin typeface="+mj-ea"/>
                <a:ea typeface="+mj-ea"/>
              </a:endParaRPr>
            </a:p>
          </p:txBody>
        </p:sp>
        <p:sp>
          <p:nvSpPr>
            <p:cNvPr id="141" name="文字方塊 140"/>
            <p:cNvSpPr txBox="1"/>
            <p:nvPr/>
          </p:nvSpPr>
          <p:spPr>
            <a:xfrm>
              <a:off x="4921489" y="5391941"/>
              <a:ext cx="436101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5" name="文字方塊 74"/>
          <p:cNvSpPr txBox="1"/>
          <p:nvPr/>
        </p:nvSpPr>
        <p:spPr>
          <a:xfrm>
            <a:off x="6025205" y="2100828"/>
            <a:ext cx="436101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2" name="文字方塊 141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3" name="圖片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7615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6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12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4535996" y="812710"/>
            <a:ext cx="3481072" cy="2268252"/>
            <a:chOff x="4535996" y="812710"/>
            <a:chExt cx="3481072" cy="2268252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732" y="812710"/>
              <a:ext cx="3024336" cy="2268252"/>
            </a:xfrm>
            <a:prstGeom prst="rect">
              <a:avLst/>
            </a:prstGeom>
          </p:spPr>
        </p:pic>
        <p:sp>
          <p:nvSpPr>
            <p:cNvPr id="9" name="向右箭號 8"/>
            <p:cNvSpPr/>
            <p:nvPr/>
          </p:nvSpPr>
          <p:spPr>
            <a:xfrm>
              <a:off x="4535996" y="1730812"/>
              <a:ext cx="420732" cy="432048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6862233" y="2021963"/>
              <a:ext cx="730400" cy="7304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179511" y="111868"/>
            <a:ext cx="871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微課程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備知能指導─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5012WiFi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連線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/>
          <a:srcRect l="13775" t="11801" r="28738" b="62999"/>
          <a:stretch/>
        </p:blipFill>
        <p:spPr>
          <a:xfrm>
            <a:off x="274552" y="3897872"/>
            <a:ext cx="8700333" cy="2383653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747641" y="3208616"/>
            <a:ext cx="4643045" cy="2267588"/>
            <a:chOff x="747641" y="3208616"/>
            <a:chExt cx="4643045" cy="2267588"/>
          </a:xfrm>
        </p:grpSpPr>
        <p:sp>
          <p:nvSpPr>
            <p:cNvPr id="2" name="直線圖說文字 2 1"/>
            <p:cNvSpPr/>
            <p:nvPr/>
          </p:nvSpPr>
          <p:spPr>
            <a:xfrm>
              <a:off x="1341135" y="3208616"/>
              <a:ext cx="4049551" cy="1431442"/>
            </a:xfrm>
            <a:prstGeom prst="borderCallout2">
              <a:avLst>
                <a:gd name="adj1" fmla="val 18750"/>
                <a:gd name="adj2" fmla="val -2297"/>
                <a:gd name="adj3" fmla="val 18750"/>
                <a:gd name="adj4" fmla="val -7468"/>
                <a:gd name="adj5" fmla="val 48234"/>
                <a:gd name="adj6" fmla="val -10688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80975" indent="-180975"/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☆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IP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位置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210.70.37.88:40</a:t>
              </a:r>
              <a:r>
                <a:rPr lang="en-US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XX</a:t>
              </a:r>
            </a:p>
            <a:p>
              <a:pPr marL="180975" indent="-180975"/>
              <a:r>
                <a:rPr lang="en-US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XX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是</a:t>
              </a:r>
              <a:r>
                <a:rPr lang="en-US" altLang="zh-TW" dirty="0" err="1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WiFi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晶片</a:t>
              </a:r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末</a:t>
              </a:r>
              <a:r>
                <a:rPr lang="en-US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2</a:t>
              </a:r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碼</a:t>
              </a:r>
              <a:endPara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endParaRPr>
            </a:p>
            <a:p>
              <a:pPr marL="180975" indent="-180975"/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例如：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192.168.51.</a:t>
              </a:r>
              <a:r>
                <a:rPr lang="en-US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01</a:t>
              </a:r>
            </a:p>
            <a:p>
              <a:pPr marL="180975" indent="-180975"/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末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2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碼為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01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，</a:t>
              </a:r>
              <a:r>
                <a:rPr lang="en-US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 XX</a:t>
              </a:r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請輸入</a:t>
              </a:r>
              <a:r>
                <a:rPr lang="en-US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01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，以次類推</a:t>
              </a:r>
              <a:endPara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endParaRPr>
            </a:p>
            <a:p>
              <a:pPr marL="180975" indent="-180975"/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☆輸入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IP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後，按「連線」</a:t>
              </a:r>
              <a:endPara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316132" y="5116164"/>
              <a:ext cx="344793" cy="3600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747641" y="3937743"/>
              <a:ext cx="360040" cy="3693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prstClr val="black"/>
                  </a:solidFill>
                </a:rPr>
                <a:t>2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72116" y="4729658"/>
              <a:ext cx="2232248" cy="3600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5575973" y="4401928"/>
            <a:ext cx="3271502" cy="1712497"/>
            <a:chOff x="5575973" y="4401928"/>
            <a:chExt cx="3271502" cy="1712497"/>
          </a:xfrm>
        </p:grpSpPr>
        <p:sp>
          <p:nvSpPr>
            <p:cNvPr id="26" name="文字方塊 25"/>
            <p:cNvSpPr txBox="1"/>
            <p:nvPr/>
          </p:nvSpPr>
          <p:spPr>
            <a:xfrm>
              <a:off x="5649564" y="4401928"/>
              <a:ext cx="360040" cy="3693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prstClr val="black"/>
                  </a:solidFill>
                </a:rPr>
                <a:t>3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068660" y="4401928"/>
              <a:ext cx="1948408" cy="3600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直線圖說文字 2 14"/>
            <p:cNvSpPr/>
            <p:nvPr/>
          </p:nvSpPr>
          <p:spPr>
            <a:xfrm>
              <a:off x="5575973" y="5116164"/>
              <a:ext cx="3271502" cy="998261"/>
            </a:xfrm>
            <a:prstGeom prst="borderCallout2">
              <a:avLst>
                <a:gd name="adj1" fmla="val -3235"/>
                <a:gd name="adj2" fmla="val 668"/>
                <a:gd name="adj3" fmla="val -17746"/>
                <a:gd name="adj4" fmla="val 2877"/>
                <a:gd name="adj5" fmla="val -29568"/>
                <a:gd name="adj6" fmla="val 773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80975" indent="-180975"/>
              <a:r>
                <a:rPr lang="zh-TW" altLang="en-US" dirty="0">
                  <a:solidFill>
                    <a:prstClr val="black"/>
                  </a:solidFill>
                </a:rPr>
                <a:t>☆當步驟</a:t>
              </a:r>
              <a:r>
                <a:rPr lang="en-US" altLang="ja-JP" dirty="0">
                  <a:solidFill>
                    <a:prstClr val="black"/>
                  </a:solidFill>
                </a:rPr>
                <a:t>2</a:t>
              </a:r>
              <a:r>
                <a:rPr lang="zh-TW" altLang="en-US" dirty="0">
                  <a:solidFill>
                    <a:prstClr val="black"/>
                  </a:solidFill>
                </a:rPr>
                <a:t>按下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</a:t>
              </a:r>
              <a:r>
                <a:rPr lang="zh-TW" altLang="en-US" dirty="0">
                  <a:solidFill>
                    <a:prstClr val="black"/>
                  </a:solidFill>
                </a:rPr>
                <a:t>連線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  <a:r>
                <a:rPr lang="zh-TW" altLang="en-US" dirty="0">
                  <a:solidFill>
                    <a:prstClr val="black"/>
                  </a:solidFill>
                </a:rPr>
                <a:t>後，</a:t>
              </a:r>
              <a:endParaRPr lang="en-US" altLang="zh-TW" dirty="0">
                <a:solidFill>
                  <a:prstClr val="black"/>
                </a:solidFill>
              </a:endParaRPr>
            </a:p>
            <a:p>
              <a:pPr marL="180975" indent="-180975"/>
              <a:r>
                <a:rPr lang="zh-TW" altLang="en-US" dirty="0">
                  <a:solidFill>
                    <a:prstClr val="black"/>
                  </a:solidFill>
                </a:rPr>
                <a:t>     步驟</a:t>
              </a:r>
              <a:r>
                <a:rPr lang="en-US" altLang="ja-JP" dirty="0">
                  <a:solidFill>
                    <a:prstClr val="black"/>
                  </a:solidFill>
                </a:rPr>
                <a:t>3</a:t>
              </a:r>
              <a:r>
                <a:rPr lang="zh-TW" altLang="en-US" dirty="0">
                  <a:solidFill>
                    <a:prstClr val="black"/>
                  </a:solidFill>
                </a:rPr>
                <a:t>的連線狀態會由</a:t>
              </a:r>
              <a:endParaRPr lang="en-US" altLang="zh-TW" dirty="0">
                <a:solidFill>
                  <a:prstClr val="black"/>
                </a:solidFill>
              </a:endParaRPr>
            </a:p>
            <a:p>
              <a:pPr marL="180975" indent="-180975"/>
              <a:r>
                <a:rPr lang="zh-TW" altLang="en-US" dirty="0">
                  <a:solidFill>
                    <a:prstClr val="black"/>
                  </a:solidFill>
                </a:rPr>
                <a:t>   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「尚未</a:t>
              </a:r>
              <a:r>
                <a:rPr lang="zh-TW" altLang="en-US" dirty="0">
                  <a:solidFill>
                    <a:prstClr val="black"/>
                  </a:solidFill>
                </a:rPr>
                <a:t>連線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」變為「已</a:t>
              </a:r>
              <a:r>
                <a:rPr lang="zh-TW" altLang="en-US" dirty="0">
                  <a:solidFill>
                    <a:prstClr val="black"/>
                  </a:solidFill>
                </a:rPr>
                <a:t>連接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437274" y="706085"/>
            <a:ext cx="4212290" cy="2375772"/>
            <a:chOff x="1437274" y="706085"/>
            <a:chExt cx="4212290" cy="2375772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274" y="813605"/>
              <a:ext cx="3024336" cy="2268252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/>
          </p:nvSpPr>
          <p:spPr>
            <a:xfrm>
              <a:off x="1622050" y="1735816"/>
              <a:ext cx="360040" cy="3693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prstClr val="black"/>
                  </a:solidFill>
                </a:rPr>
                <a:t>1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直線圖說文字 2 19"/>
            <p:cNvSpPr/>
            <p:nvPr/>
          </p:nvSpPr>
          <p:spPr>
            <a:xfrm>
              <a:off x="2378062" y="706085"/>
              <a:ext cx="3271502" cy="998261"/>
            </a:xfrm>
            <a:prstGeom prst="borderCallout2">
              <a:avLst>
                <a:gd name="adj1" fmla="val 11276"/>
                <a:gd name="adj2" fmla="val -2653"/>
                <a:gd name="adj3" fmla="val 11276"/>
                <a:gd name="adj4" fmla="val -9853"/>
                <a:gd name="adj5" fmla="val 97402"/>
                <a:gd name="adj6" fmla="val -18281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80975" indent="-180975"/>
              <a:r>
                <a:rPr lang="zh-TW" altLang="en-US" dirty="0">
                  <a:solidFill>
                    <a:prstClr val="black"/>
                  </a:solidFill>
                </a:rPr>
                <a:t>☆步驟</a:t>
              </a:r>
              <a:r>
                <a:rPr lang="en-US" altLang="zh-TW" dirty="0">
                  <a:solidFill>
                    <a:prstClr val="black"/>
                  </a:solidFill>
                </a:rPr>
                <a:t>1</a:t>
              </a:r>
              <a:r>
                <a:rPr lang="zh-TW" altLang="en-US" dirty="0">
                  <a:solidFill>
                    <a:prstClr val="black"/>
                  </a:solidFill>
                </a:rPr>
                <a:t>按下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</a:t>
              </a:r>
              <a:r>
                <a:rPr lang="zh-TW" altLang="en-US" dirty="0">
                  <a:solidFill>
                    <a:prstClr val="black"/>
                  </a:solidFill>
                </a:rPr>
                <a:t>藍鍵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  <a:r>
                <a:rPr lang="zh-TW" altLang="en-US" dirty="0">
                  <a:solidFill>
                    <a:prstClr val="black"/>
                  </a:solidFill>
                </a:rPr>
                <a:t>後，</a:t>
              </a:r>
              <a:endParaRPr lang="en-US" altLang="zh-TW" dirty="0">
                <a:solidFill>
                  <a:prstClr val="black"/>
                </a:solidFill>
              </a:endParaRPr>
            </a:p>
            <a:p>
              <a:pPr marL="180975" indent="-180975"/>
              <a:r>
                <a:rPr lang="zh-TW" altLang="en-US" dirty="0">
                  <a:solidFill>
                    <a:prstClr val="black"/>
                  </a:solidFill>
                </a:rPr>
                <a:t>     </a:t>
              </a:r>
              <a:r>
                <a:rPr lang="en-US" altLang="zh-TW" dirty="0" err="1">
                  <a:solidFill>
                    <a:prstClr val="black"/>
                  </a:solidFill>
                </a:rPr>
                <a:t>WiFi</a:t>
              </a:r>
              <a:r>
                <a:rPr lang="zh-TW" altLang="en-US" dirty="0">
                  <a:solidFill>
                    <a:prstClr val="black"/>
                  </a:solidFill>
                </a:rPr>
                <a:t>晶片會亮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</a:t>
              </a:r>
              <a:r>
                <a:rPr lang="zh-TW" altLang="en-US" dirty="0">
                  <a:solidFill>
                    <a:prstClr val="black"/>
                  </a:solidFill>
                </a:rPr>
                <a:t>藍燈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 </a:t>
              </a:r>
              <a:r>
                <a:rPr lang="zh-TW" altLang="en-US" dirty="0">
                  <a:solidFill>
                    <a:prstClr val="black"/>
                  </a:solidFill>
                </a:rPr>
                <a:t>。</a:t>
              </a:r>
              <a:endParaRPr lang="en-US" altLang="zh-TW" dirty="0">
                <a:solidFill>
                  <a:prstClr val="black"/>
                </a:solidFill>
              </a:endParaRPr>
            </a:p>
            <a:p>
              <a:pPr marL="180975" indent="-180975"/>
              <a:r>
                <a:rPr lang="zh-TW" altLang="en-US" dirty="0">
                  <a:solidFill>
                    <a:prstClr val="black"/>
                  </a:solidFill>
                </a:rPr>
                <a:t>☆若要斷線，再按一次藍鍵。</a:t>
              </a:r>
              <a:endPara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2018094" y="1704346"/>
              <a:ext cx="432272" cy="43227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3196133" y="2091281"/>
              <a:ext cx="730400" cy="7304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教師說明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學生實作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1" y="116600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3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648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1</a:t>
            </a:r>
            <a:r>
              <a:rPr lang="zh-TW" altLang="en-US" dirty="0" smtClean="0"/>
              <a:t>  程式</a:t>
            </a:r>
            <a:r>
              <a:rPr lang="zh-TW" altLang="en-US" dirty="0"/>
              <a:t>流程圖 </a:t>
            </a:r>
            <a:r>
              <a:rPr lang="en-US" altLang="zh-TW" dirty="0"/>
              <a:t>vs</a:t>
            </a:r>
            <a:r>
              <a:rPr lang="zh-TW" altLang="en-US" dirty="0"/>
              <a:t> 積木</a:t>
            </a:r>
            <a:r>
              <a:rPr lang="zh-CN" altLang="en-US" dirty="0"/>
              <a:t>程式</a:t>
            </a:r>
            <a:r>
              <a:rPr lang="zh-TW" altLang="en-US" dirty="0"/>
              <a:t>堆疊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1418996" y="815338"/>
            <a:ext cx="187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en-US" altLang="zh-TW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 </a:t>
            </a:r>
            <a:r>
              <a:rPr kumimoji="1" lang="zh-CN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程式流程圖</a:t>
            </a:r>
            <a:endParaRPr kumimoji="1" lang="zh-TW" altLang="en-US" sz="20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5501677" y="815338"/>
            <a:ext cx="215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en-US" altLang="zh-TW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kumimoji="1" lang="zh-TW" altLang="en-US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TW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積木程式堆疊</a:t>
            </a:r>
          </a:p>
        </p:txBody>
      </p:sp>
      <p:sp>
        <p:nvSpPr>
          <p:cNvPr id="76" name="文字方塊 75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個人實作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153569" y="1268760"/>
            <a:ext cx="3810919" cy="3861306"/>
            <a:chOff x="5006970" y="1535839"/>
            <a:chExt cx="3810919" cy="3861306"/>
          </a:xfrm>
        </p:grpSpPr>
        <p:grpSp>
          <p:nvGrpSpPr>
            <p:cNvPr id="75" name="群組 74"/>
            <p:cNvGrpSpPr/>
            <p:nvPr/>
          </p:nvGrpSpPr>
          <p:grpSpPr>
            <a:xfrm>
              <a:off x="5006970" y="1535839"/>
              <a:ext cx="3810919" cy="3861306"/>
              <a:chOff x="65486" y="3836446"/>
              <a:chExt cx="3909236" cy="2778068"/>
            </a:xfrm>
          </p:grpSpPr>
          <p:sp>
            <p:nvSpPr>
              <p:cNvPr id="77" name="圓角矩形 76"/>
              <p:cNvSpPr/>
              <p:nvPr/>
            </p:nvSpPr>
            <p:spPr>
              <a:xfrm>
                <a:off x="367985" y="3996460"/>
                <a:ext cx="3606737" cy="2618054"/>
              </a:xfrm>
              <a:prstGeom prst="roundRect">
                <a:avLst>
                  <a:gd name="adj" fmla="val 10747"/>
                </a:avLst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啟動</a:t>
                </a:r>
                <a:r>
                  <a: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NKNUBLOCK</a:t>
                </a:r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編輯器，並連線</a:t>
                </a:r>
                <a:r>
                  <a: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5012</a:t>
                </a:r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教具。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請在</a:t>
                </a: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15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分鐘內，根據「程式流程圖」的流程順序，進行積木程式堆疊</a:t>
                </a: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程式編程</a:t>
                </a: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，並實測修正，使程式正確運作。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若有不會編程的部分，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在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流程圖旁會標示    ，請參考後續幾頁的    「程式編程與實測指引」，或是</a:t>
                </a:r>
                <a:r>
                  <a: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NKNUBLOCK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中的「積木使用說明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」，請盡量試著自己解決問題，仍有困難再向老師或同學求助。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提早完成的同學，可以參考</a:t>
                </a: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NKNUBLOCK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中的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積木使用說明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」，嘗試自創或改良睡眠鐘，但指定基礎程式請保留，勿刪除。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8" name="圓角矩形 77"/>
              <p:cNvSpPr/>
              <p:nvPr/>
            </p:nvSpPr>
            <p:spPr>
              <a:xfrm rot="20914428">
                <a:off x="65486" y="3836446"/>
                <a:ext cx="1065699" cy="239144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編程說明</a:t>
                </a:r>
                <a:endPara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82" name="文字方塊 81"/>
            <p:cNvSpPr txBox="1"/>
            <p:nvPr/>
          </p:nvSpPr>
          <p:spPr>
            <a:xfrm>
              <a:off x="6449416" y="3367153"/>
              <a:ext cx="378913" cy="18466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提示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165442" y="3432741"/>
            <a:ext cx="5190117" cy="2876579"/>
            <a:chOff x="165442" y="3432741"/>
            <a:chExt cx="5190117" cy="2876579"/>
          </a:xfrm>
        </p:grpSpPr>
        <p:grpSp>
          <p:nvGrpSpPr>
            <p:cNvPr id="14" name="群組 13"/>
            <p:cNvGrpSpPr/>
            <p:nvPr/>
          </p:nvGrpSpPr>
          <p:grpSpPr>
            <a:xfrm>
              <a:off x="165442" y="3432741"/>
              <a:ext cx="5190117" cy="2876579"/>
              <a:chOff x="165442" y="3432741"/>
              <a:chExt cx="5190117" cy="2876579"/>
            </a:xfrm>
          </p:grpSpPr>
          <p:grpSp>
            <p:nvGrpSpPr>
              <p:cNvPr id="50" name="群組 49"/>
              <p:cNvGrpSpPr/>
              <p:nvPr/>
            </p:nvGrpSpPr>
            <p:grpSpPr>
              <a:xfrm>
                <a:off x="165442" y="3432741"/>
                <a:ext cx="4694590" cy="2648246"/>
                <a:chOff x="4213922" y="3627209"/>
                <a:chExt cx="4694590" cy="2648246"/>
              </a:xfrm>
            </p:grpSpPr>
            <p:sp>
              <p:nvSpPr>
                <p:cNvPr id="51" name="橢圓 50"/>
                <p:cNvSpPr/>
                <p:nvPr/>
              </p:nvSpPr>
              <p:spPr>
                <a:xfrm>
                  <a:off x="6566032" y="3627209"/>
                  <a:ext cx="868581" cy="504056"/>
                </a:xfrm>
                <a:prstGeom prst="ellipse">
                  <a:avLst/>
                </a:prstGeom>
                <a:solidFill>
                  <a:srgbClr val="CCFFCC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zh-TW" altLang="en-US" sz="1400" kern="1000" spc="-2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程式開始</a:t>
                  </a:r>
                </a:p>
              </p:txBody>
            </p:sp>
            <p:cxnSp>
              <p:nvCxnSpPr>
                <p:cNvPr id="52" name="直線單箭頭接點 51"/>
                <p:cNvCxnSpPr>
                  <a:stCxn id="70" idx="2"/>
                  <a:endCxn id="64" idx="0"/>
                </p:cNvCxnSpPr>
                <p:nvPr/>
              </p:nvCxnSpPr>
              <p:spPr>
                <a:xfrm>
                  <a:off x="7000323" y="5110788"/>
                  <a:ext cx="0" cy="26557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文字方塊 52"/>
                <p:cNvSpPr txBox="1"/>
                <p:nvPr/>
              </p:nvSpPr>
              <p:spPr>
                <a:xfrm>
                  <a:off x="6993327" y="5093682"/>
                  <a:ext cx="5496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成立</a:t>
                  </a:r>
                  <a:endPara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54" name="肘形接點 53"/>
                <p:cNvCxnSpPr>
                  <a:stCxn id="61" idx="2"/>
                  <a:endCxn id="70" idx="1"/>
                </p:cNvCxnSpPr>
                <p:nvPr/>
              </p:nvCxnSpPr>
              <p:spPr>
                <a:xfrm rot="5400000" flipH="1">
                  <a:off x="5278059" y="4555328"/>
                  <a:ext cx="1534202" cy="1906052"/>
                </a:xfrm>
                <a:prstGeom prst="bentConnector4">
                  <a:avLst>
                    <a:gd name="adj1" fmla="val -14900"/>
                    <a:gd name="adj2" fmla="val 112105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單箭頭接點 54"/>
                <p:cNvCxnSpPr>
                  <a:stCxn id="51" idx="4"/>
                  <a:endCxn id="70" idx="0"/>
                </p:cNvCxnSpPr>
                <p:nvPr/>
              </p:nvCxnSpPr>
              <p:spPr>
                <a:xfrm>
                  <a:off x="7000323" y="4131265"/>
                  <a:ext cx="0" cy="2404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6" name="群組 55"/>
                <p:cNvGrpSpPr/>
                <p:nvPr/>
              </p:nvGrpSpPr>
              <p:grpSpPr>
                <a:xfrm>
                  <a:off x="4213922" y="5110788"/>
                  <a:ext cx="605601" cy="984885"/>
                  <a:chOff x="4171253" y="5300679"/>
                  <a:chExt cx="703980" cy="984885"/>
                </a:xfrm>
              </p:grpSpPr>
              <p:sp>
                <p:nvSpPr>
                  <p:cNvPr id="73" name="文字方塊 72"/>
                  <p:cNvSpPr txBox="1"/>
                  <p:nvPr/>
                </p:nvSpPr>
                <p:spPr>
                  <a:xfrm>
                    <a:off x="4171253" y="5300679"/>
                    <a:ext cx="703980" cy="984885"/>
                  </a:xfrm>
                  <a:prstGeom prst="rect">
                    <a:avLst/>
                  </a:prstGeom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sz="140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重</a:t>
                    </a:r>
                    <a:endParaRPr lang="en-US" altLang="zh-TW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r>
                      <a:rPr lang="zh-TW" altLang="en-US" sz="140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複</a:t>
                    </a:r>
                    <a:endParaRPr lang="en-US" altLang="zh-TW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endPara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次</a:t>
                    </a:r>
                    <a:endPara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74" name="文字方塊 73"/>
                  <p:cNvSpPr txBox="1"/>
                  <p:nvPr/>
                </p:nvSpPr>
                <p:spPr>
                  <a:xfrm>
                    <a:off x="4255697" y="5781503"/>
                    <a:ext cx="553472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無限</a:t>
                    </a:r>
                    <a:endPara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57" name="群組 56"/>
                <p:cNvGrpSpPr/>
                <p:nvPr/>
              </p:nvGrpSpPr>
              <p:grpSpPr>
                <a:xfrm>
                  <a:off x="5092134" y="4371717"/>
                  <a:ext cx="3816378" cy="739071"/>
                  <a:chOff x="5092134" y="4371717"/>
                  <a:chExt cx="3816378" cy="739071"/>
                </a:xfrm>
              </p:grpSpPr>
              <p:sp>
                <p:nvSpPr>
                  <p:cNvPr id="70" name="菱形 69"/>
                  <p:cNvSpPr/>
                  <p:nvPr/>
                </p:nvSpPr>
                <p:spPr>
                  <a:xfrm>
                    <a:off x="5092134" y="4371717"/>
                    <a:ext cx="3816378" cy="739071"/>
                  </a:xfrm>
                  <a:prstGeom prst="diamond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如果</a:t>
                    </a:r>
                    <a:endPara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endPara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endParaRPr lang="en-US" altLang="zh-TW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71" name="文字方塊 70"/>
                  <p:cNvSpPr txBox="1"/>
                  <p:nvPr/>
                </p:nvSpPr>
                <p:spPr>
                  <a:xfrm>
                    <a:off x="5554042" y="4632017"/>
                    <a:ext cx="304835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12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目前時</a:t>
                    </a:r>
                    <a:r>
                      <a:rPr lang="en-US" altLang="zh-TW" sz="12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=21</a:t>
                    </a:r>
                    <a:r>
                      <a:rPr lang="zh-TW" altLang="en-US" sz="12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  目前分</a:t>
                    </a:r>
                    <a:r>
                      <a:rPr lang="en-US" altLang="zh-TW" sz="12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=30</a:t>
                    </a:r>
                    <a:r>
                      <a:rPr lang="zh-TW" altLang="en-US" sz="12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  目前秒</a:t>
                    </a:r>
                    <a:r>
                      <a:rPr lang="en-US" altLang="zh-TW" sz="12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=</a:t>
                    </a:r>
                    <a:endParaRPr lang="en-US" altLang="zh-TW" sz="12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72" name="文字方塊 71"/>
                  <p:cNvSpPr txBox="1"/>
                  <p:nvPr/>
                </p:nvSpPr>
                <p:spPr>
                  <a:xfrm>
                    <a:off x="7894707" y="4678183"/>
                    <a:ext cx="328449" cy="184666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zh-TW" sz="1200" dirty="0" smtClean="0">
                        <a:solidFill>
                          <a:prstClr val="black"/>
                        </a:solidFill>
                        <a:latin typeface="新細明體" panose="02020500000000000000" pitchFamily="18" charset="-120"/>
                      </a:rPr>
                      <a:t>0</a:t>
                    </a:r>
                    <a:endParaRPr lang="zh-TW" altLang="en-US" sz="1200" dirty="0">
                      <a:solidFill>
                        <a:prstClr val="black"/>
                      </a:solidFill>
                      <a:latin typeface="新細明體" panose="02020500000000000000" pitchFamily="18" charset="-120"/>
                    </a:endParaRPr>
                  </a:p>
                </p:txBody>
              </p:sp>
            </p:grpSp>
            <p:grpSp>
              <p:nvGrpSpPr>
                <p:cNvPr id="58" name="群組 57"/>
                <p:cNvGrpSpPr/>
                <p:nvPr/>
              </p:nvGrpSpPr>
              <p:grpSpPr>
                <a:xfrm>
                  <a:off x="5092134" y="5376366"/>
                  <a:ext cx="3816377" cy="329196"/>
                  <a:chOff x="5092134" y="5376366"/>
                  <a:chExt cx="3816377" cy="329196"/>
                </a:xfrm>
              </p:grpSpPr>
              <p:sp>
                <p:nvSpPr>
                  <p:cNvPr id="64" name="圓角矩形 63"/>
                  <p:cNvSpPr/>
                  <p:nvPr/>
                </p:nvSpPr>
                <p:spPr>
                  <a:xfrm>
                    <a:off x="5092134" y="5376366"/>
                    <a:ext cx="3816377" cy="329196"/>
                  </a:xfrm>
                  <a:prstGeom prst="roundRect">
                    <a:avLst/>
                  </a:prstGeom>
                  <a:solidFill>
                    <a:srgbClr val="00CC66">
                      <a:alpha val="40000"/>
                    </a:srgbClr>
                  </a:solid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                              唸出</a:t>
                    </a:r>
                    <a:endParaRPr lang="en-US" altLang="zh-TW" sz="1400" dirty="0">
                      <a:solidFill>
                        <a:prstClr val="black"/>
                      </a:solidFill>
                      <a:latin typeface="華康黑體 Std W3" panose="020B0300000000000000" pitchFamily="34" charset="-120"/>
                      <a:ea typeface="華康黑體 Std W3" panose="020B0300000000000000" pitchFamily="34" charset="-120"/>
                    </a:endParaRPr>
                  </a:p>
                </p:txBody>
              </p:sp>
              <p:sp>
                <p:nvSpPr>
                  <p:cNvPr id="65" name="文字方塊 64"/>
                  <p:cNvSpPr txBox="1"/>
                  <p:nvPr/>
                </p:nvSpPr>
                <p:spPr>
                  <a:xfrm>
                    <a:off x="5516412" y="5430940"/>
                    <a:ext cx="965329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文字轉語音</a:t>
                    </a:r>
                    <a:endPara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66" name="文字方塊 65"/>
                  <p:cNvSpPr txBox="1"/>
                  <p:nvPr/>
                </p:nvSpPr>
                <p:spPr>
                  <a:xfrm>
                    <a:off x="6909711" y="5433546"/>
                    <a:ext cx="633275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目前時</a:t>
                    </a:r>
                    <a:endPara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67" name="文字方塊 66"/>
                  <p:cNvSpPr txBox="1"/>
                  <p:nvPr/>
                </p:nvSpPr>
                <p:spPr>
                  <a:xfrm>
                    <a:off x="7614469" y="5433546"/>
                    <a:ext cx="213711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TW" altLang="en-US" sz="1400" dirty="0">
                        <a:solidFill>
                          <a:prstClr val="black"/>
                        </a:solidFill>
                        <a:latin typeface="新細明體" panose="02020500000000000000" pitchFamily="18" charset="-120"/>
                      </a:rPr>
                      <a:t>時</a:t>
                    </a:r>
                  </a:p>
                </p:txBody>
              </p:sp>
              <p:sp>
                <p:nvSpPr>
                  <p:cNvPr id="68" name="文字方塊 67"/>
                  <p:cNvSpPr txBox="1"/>
                  <p:nvPr/>
                </p:nvSpPr>
                <p:spPr>
                  <a:xfrm>
                    <a:off x="7893959" y="5433546"/>
                    <a:ext cx="633275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目前分</a:t>
                    </a:r>
                    <a:endPara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69" name="文字方塊 68"/>
                  <p:cNvSpPr txBox="1"/>
                  <p:nvPr/>
                </p:nvSpPr>
                <p:spPr>
                  <a:xfrm>
                    <a:off x="8574559" y="5433546"/>
                    <a:ext cx="213711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新細明體" panose="02020500000000000000" pitchFamily="18" charset="-120"/>
                      </a:rPr>
                      <a:t>分</a:t>
                    </a:r>
                    <a:endParaRPr lang="zh-TW" altLang="en-US" sz="1400" dirty="0">
                      <a:solidFill>
                        <a:prstClr val="black"/>
                      </a:solidFill>
                      <a:latin typeface="新細明體" panose="02020500000000000000" pitchFamily="18" charset="-120"/>
                    </a:endParaRPr>
                  </a:p>
                </p:txBody>
              </p:sp>
            </p:grpSp>
            <p:grpSp>
              <p:nvGrpSpPr>
                <p:cNvPr id="59" name="群組 58"/>
                <p:cNvGrpSpPr/>
                <p:nvPr/>
              </p:nvGrpSpPr>
              <p:grpSpPr>
                <a:xfrm>
                  <a:off x="5089997" y="5946259"/>
                  <a:ext cx="3816377" cy="329196"/>
                  <a:chOff x="5089997" y="5946259"/>
                  <a:chExt cx="3816377" cy="329196"/>
                </a:xfrm>
              </p:grpSpPr>
              <p:sp>
                <p:nvSpPr>
                  <p:cNvPr id="61" name="圓角矩形 60"/>
                  <p:cNvSpPr/>
                  <p:nvPr/>
                </p:nvSpPr>
                <p:spPr>
                  <a:xfrm>
                    <a:off x="5089997" y="5946259"/>
                    <a:ext cx="3816377" cy="329196"/>
                  </a:xfrm>
                  <a:prstGeom prst="roundRect">
                    <a:avLst/>
                  </a:prstGeom>
                  <a:solidFill>
                    <a:srgbClr val="00CC66">
                      <a:alpha val="40000"/>
                    </a:srgbClr>
                  </a:solid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                              唸出</a:t>
                    </a:r>
                    <a:endParaRPr lang="en-US" altLang="zh-TW" sz="1400" dirty="0">
                      <a:solidFill>
                        <a:prstClr val="black"/>
                      </a:solidFill>
                      <a:latin typeface="華康黑體 Std W3" panose="020B0300000000000000" pitchFamily="34" charset="-120"/>
                      <a:ea typeface="華康黑體 Std W3" panose="020B0300000000000000" pitchFamily="34" charset="-120"/>
                    </a:endParaRPr>
                  </a:p>
                </p:txBody>
              </p:sp>
              <p:sp>
                <p:nvSpPr>
                  <p:cNvPr id="62" name="文字方塊 61"/>
                  <p:cNvSpPr txBox="1"/>
                  <p:nvPr/>
                </p:nvSpPr>
                <p:spPr>
                  <a:xfrm>
                    <a:off x="5514275" y="6000833"/>
                    <a:ext cx="965329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文字轉語音</a:t>
                    </a:r>
                    <a:endPara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63" name="文字方塊 62"/>
                  <p:cNvSpPr txBox="1"/>
                  <p:nvPr/>
                </p:nvSpPr>
                <p:spPr>
                  <a:xfrm>
                    <a:off x="6907574" y="6003439"/>
                    <a:ext cx="1006668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該睡覺了</a:t>
                    </a:r>
                    <a:endPara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cxnSp>
              <p:nvCxnSpPr>
                <p:cNvPr id="60" name="直線單箭頭接點 59"/>
                <p:cNvCxnSpPr>
                  <a:stCxn id="64" idx="2"/>
                  <a:endCxn id="61" idx="0"/>
                </p:cNvCxnSpPr>
                <p:nvPr/>
              </p:nvCxnSpPr>
              <p:spPr>
                <a:xfrm flipH="1">
                  <a:off x="6998186" y="5705562"/>
                  <a:ext cx="2137" cy="24069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肘形接點 11"/>
              <p:cNvCxnSpPr>
                <a:stCxn id="70" idx="3"/>
              </p:cNvCxnSpPr>
              <p:nvPr/>
            </p:nvCxnSpPr>
            <p:spPr>
              <a:xfrm flipH="1">
                <a:off x="2890235" y="4546785"/>
                <a:ext cx="1969797" cy="1762535"/>
              </a:xfrm>
              <a:prstGeom prst="bentConnector3">
                <a:avLst>
                  <a:gd name="adj1" fmla="val -1160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文字方塊 85"/>
              <p:cNvSpPr txBox="1"/>
              <p:nvPr/>
            </p:nvSpPr>
            <p:spPr>
              <a:xfrm>
                <a:off x="4583322" y="4243646"/>
                <a:ext cx="7722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不成立</a:t>
                </a:r>
              </a:p>
            </p:txBody>
          </p:sp>
        </p:grpSp>
        <p:sp>
          <p:nvSpPr>
            <p:cNvPr id="81" name="文字方塊 80"/>
            <p:cNvSpPr txBox="1"/>
            <p:nvPr/>
          </p:nvSpPr>
          <p:spPr>
            <a:xfrm>
              <a:off x="818368" y="5204141"/>
              <a:ext cx="615669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提示</a:t>
              </a:r>
              <a:r>
                <a:rPr lang="en-US" altLang="zh-TW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2051720" y="4149080"/>
              <a:ext cx="615669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提示</a:t>
              </a:r>
              <a:r>
                <a:rPr lang="en-US" altLang="zh-TW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1153598" y="1219847"/>
            <a:ext cx="3548061" cy="2282231"/>
            <a:chOff x="1153598" y="1219847"/>
            <a:chExt cx="3548061" cy="2282231"/>
          </a:xfrm>
        </p:grpSpPr>
        <p:grpSp>
          <p:nvGrpSpPr>
            <p:cNvPr id="9" name="群組 8"/>
            <p:cNvGrpSpPr/>
            <p:nvPr/>
          </p:nvGrpSpPr>
          <p:grpSpPr>
            <a:xfrm>
              <a:off x="1153598" y="1219847"/>
              <a:ext cx="3240227" cy="2282231"/>
              <a:chOff x="1153598" y="1219847"/>
              <a:chExt cx="3240227" cy="2282231"/>
            </a:xfrm>
          </p:grpSpPr>
          <p:grpSp>
            <p:nvGrpSpPr>
              <p:cNvPr id="35" name="群組 34"/>
              <p:cNvGrpSpPr/>
              <p:nvPr/>
            </p:nvGrpSpPr>
            <p:grpSpPr>
              <a:xfrm>
                <a:off x="1153598" y="1219847"/>
                <a:ext cx="2819655" cy="2282231"/>
                <a:chOff x="5363576" y="1340768"/>
                <a:chExt cx="2819655" cy="2282231"/>
              </a:xfrm>
            </p:grpSpPr>
            <p:sp>
              <p:nvSpPr>
                <p:cNvPr id="36" name="橢圓 35"/>
                <p:cNvSpPr/>
                <p:nvPr/>
              </p:nvSpPr>
              <p:spPr>
                <a:xfrm>
                  <a:off x="6782426" y="1340768"/>
                  <a:ext cx="868581" cy="504056"/>
                </a:xfrm>
                <a:prstGeom prst="ellipse">
                  <a:avLst/>
                </a:prstGeom>
                <a:solidFill>
                  <a:srgbClr val="CCFFCC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zh-TW" altLang="en-US" sz="1400" kern="1000" spc="-2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程式開始</a:t>
                  </a:r>
                </a:p>
              </p:txBody>
            </p:sp>
            <p:sp>
              <p:nvSpPr>
                <p:cNvPr id="37" name="圓角矩形 36"/>
                <p:cNvSpPr/>
                <p:nvPr/>
              </p:nvSpPr>
              <p:spPr>
                <a:xfrm>
                  <a:off x="6503552" y="2075533"/>
                  <a:ext cx="1410690" cy="313200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OLED</a:t>
                  </a:r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畫面清除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38" name="肘形接點 37"/>
                <p:cNvCxnSpPr>
                  <a:stCxn id="43" idx="2"/>
                  <a:endCxn id="43" idx="1"/>
                </p:cNvCxnSpPr>
                <p:nvPr/>
              </p:nvCxnSpPr>
              <p:spPr>
                <a:xfrm rot="5400000" flipH="1">
                  <a:off x="6582279" y="2548511"/>
                  <a:ext cx="268270" cy="977879"/>
                </a:xfrm>
                <a:prstGeom prst="bentConnector4">
                  <a:avLst>
                    <a:gd name="adj1" fmla="val -85213"/>
                    <a:gd name="adj2" fmla="val 12337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單箭頭接點 38"/>
                <p:cNvCxnSpPr>
                  <a:stCxn id="37" idx="2"/>
                  <a:endCxn id="43" idx="0"/>
                </p:cNvCxnSpPr>
                <p:nvPr/>
              </p:nvCxnSpPr>
              <p:spPr>
                <a:xfrm flipH="1">
                  <a:off x="7205353" y="2388733"/>
                  <a:ext cx="3544" cy="24631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單箭頭接點 39"/>
                <p:cNvCxnSpPr>
                  <a:stCxn id="36" idx="4"/>
                  <a:endCxn id="37" idx="0"/>
                </p:cNvCxnSpPr>
                <p:nvPr/>
              </p:nvCxnSpPr>
              <p:spPr>
                <a:xfrm flipH="1">
                  <a:off x="7208897" y="1844824"/>
                  <a:ext cx="7820" cy="23070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1" name="群組 40"/>
                <p:cNvGrpSpPr/>
                <p:nvPr/>
              </p:nvGrpSpPr>
              <p:grpSpPr>
                <a:xfrm>
                  <a:off x="5363576" y="2638114"/>
                  <a:ext cx="596760" cy="984885"/>
                  <a:chOff x="5363576" y="2805391"/>
                  <a:chExt cx="596760" cy="984885"/>
                </a:xfrm>
              </p:grpSpPr>
              <p:sp>
                <p:nvSpPr>
                  <p:cNvPr id="48" name="文字方塊 47"/>
                  <p:cNvSpPr txBox="1"/>
                  <p:nvPr/>
                </p:nvSpPr>
                <p:spPr>
                  <a:xfrm>
                    <a:off x="5363576" y="2805391"/>
                    <a:ext cx="596760" cy="984885"/>
                  </a:xfrm>
                  <a:prstGeom prst="rect">
                    <a:avLst/>
                  </a:prstGeom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sz="140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重</a:t>
                    </a:r>
                    <a:endParaRPr lang="en-US" altLang="zh-TW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r>
                      <a:rPr lang="zh-TW" altLang="en-US" sz="140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複</a:t>
                    </a:r>
                    <a:endParaRPr lang="en-US" altLang="zh-TW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endPara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次</a:t>
                    </a:r>
                    <a:endPara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49" name="文字方塊 48"/>
                  <p:cNvSpPr txBox="1"/>
                  <p:nvPr/>
                </p:nvSpPr>
                <p:spPr>
                  <a:xfrm>
                    <a:off x="5415876" y="3291749"/>
                    <a:ext cx="492160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無限</a:t>
                    </a:r>
                    <a:endPara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2" name="群組 41"/>
                <p:cNvGrpSpPr/>
                <p:nvPr/>
              </p:nvGrpSpPr>
              <p:grpSpPr>
                <a:xfrm>
                  <a:off x="6227474" y="2635045"/>
                  <a:ext cx="1955757" cy="536540"/>
                  <a:chOff x="6221757" y="2853627"/>
                  <a:chExt cx="1955757" cy="536540"/>
                </a:xfrm>
              </p:grpSpPr>
              <p:sp>
                <p:nvSpPr>
                  <p:cNvPr id="43" name="圓角矩形 42"/>
                  <p:cNvSpPr/>
                  <p:nvPr/>
                </p:nvSpPr>
                <p:spPr>
                  <a:xfrm>
                    <a:off x="6221757" y="2853627"/>
                    <a:ext cx="1955757" cy="536540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40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 </a:t>
                    </a:r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         顯示</a:t>
                    </a:r>
                  </a:p>
                  <a:p>
                    <a:pPr algn="ctr"/>
                    <a:endParaRPr lang="en-US" altLang="zh-TW" sz="1400" dirty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44" name="文字方塊 43"/>
                  <p:cNvSpPr txBox="1"/>
                  <p:nvPr/>
                </p:nvSpPr>
                <p:spPr>
                  <a:xfrm>
                    <a:off x="6603403" y="2899154"/>
                    <a:ext cx="574840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zh-TW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OLED</a:t>
                    </a:r>
                    <a:endPara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45" name="文字方塊 44"/>
                  <p:cNvSpPr txBox="1"/>
                  <p:nvPr/>
                </p:nvSpPr>
                <p:spPr>
                  <a:xfrm>
                    <a:off x="6389738" y="3141730"/>
                    <a:ext cx="633275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目前時</a:t>
                    </a:r>
                    <a:endPara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46" name="文字方塊 45"/>
                  <p:cNvSpPr txBox="1"/>
                  <p:nvPr/>
                </p:nvSpPr>
                <p:spPr>
                  <a:xfrm>
                    <a:off x="7094496" y="3141730"/>
                    <a:ext cx="213711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TW" altLang="en-US" sz="1400" dirty="0">
                        <a:solidFill>
                          <a:prstClr val="black"/>
                        </a:solidFill>
                        <a:latin typeface="新細明體" panose="02020500000000000000" pitchFamily="18" charset="-120"/>
                      </a:rPr>
                      <a:t>：</a:t>
                    </a:r>
                  </a:p>
                </p:txBody>
              </p:sp>
              <p:sp>
                <p:nvSpPr>
                  <p:cNvPr id="47" name="文字方塊 46"/>
                  <p:cNvSpPr txBox="1"/>
                  <p:nvPr/>
                </p:nvSpPr>
                <p:spPr>
                  <a:xfrm>
                    <a:off x="7373986" y="3141730"/>
                    <a:ext cx="633275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目前分</a:t>
                    </a:r>
                    <a:endPara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8" name="群組 7"/>
              <p:cNvGrpSpPr/>
              <p:nvPr/>
            </p:nvGrpSpPr>
            <p:grpSpPr>
              <a:xfrm>
                <a:off x="3765665" y="2060118"/>
                <a:ext cx="628160" cy="661738"/>
                <a:chOff x="3765665" y="2060118"/>
                <a:chExt cx="628160" cy="661738"/>
              </a:xfrm>
            </p:grpSpPr>
            <p:cxnSp>
              <p:nvCxnSpPr>
                <p:cNvPr id="84" name="直線單箭頭接點 83"/>
                <p:cNvCxnSpPr>
                  <a:stCxn id="87" idx="0"/>
                </p:cNvCxnSpPr>
                <p:nvPr/>
              </p:nvCxnSpPr>
              <p:spPr>
                <a:xfrm flipH="1" flipV="1">
                  <a:off x="3765665" y="2060118"/>
                  <a:ext cx="628160" cy="17871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單箭頭接點 84"/>
                <p:cNvCxnSpPr>
                  <a:stCxn id="87" idx="2"/>
                </p:cNvCxnSpPr>
                <p:nvPr/>
              </p:nvCxnSpPr>
              <p:spPr>
                <a:xfrm flipH="1">
                  <a:off x="4056815" y="2515835"/>
                  <a:ext cx="337010" cy="20602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7" name="文字方塊 86"/>
            <p:cNvSpPr txBox="1"/>
            <p:nvPr/>
          </p:nvSpPr>
          <p:spPr>
            <a:xfrm>
              <a:off x="4085990" y="2238836"/>
              <a:ext cx="615669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提示</a:t>
              </a:r>
              <a:r>
                <a:rPr lang="en-US" altLang="zh-TW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80" name="圖片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7" y="274727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 rot="21600000">
            <a:off x="7668345" y="0"/>
            <a:ext cx="147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學生自學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教師說明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493205" y="122660"/>
            <a:ext cx="8229600" cy="629635"/>
          </a:xfrm>
        </p:spPr>
        <p:txBody>
          <a:bodyPr/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1</a:t>
            </a:r>
            <a:r>
              <a:rPr lang="zh-TW" altLang="en-US" dirty="0" smtClean="0"/>
              <a:t>  程式編程與實測指引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提示</a:t>
            </a:r>
            <a:r>
              <a:rPr lang="en-US" altLang="zh-TW" dirty="0" smtClean="0">
                <a:solidFill>
                  <a:srgbClr val="FF0000"/>
                </a:solidFill>
              </a:rPr>
              <a:t>1)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663074" y="3212976"/>
            <a:ext cx="8098837" cy="1772412"/>
            <a:chOff x="663074" y="3049489"/>
            <a:chExt cx="8098837" cy="1772412"/>
          </a:xfrm>
        </p:grpSpPr>
        <p:grpSp>
          <p:nvGrpSpPr>
            <p:cNvPr id="5" name="群組 4"/>
            <p:cNvGrpSpPr/>
            <p:nvPr/>
          </p:nvGrpSpPr>
          <p:grpSpPr>
            <a:xfrm>
              <a:off x="663074" y="3476730"/>
              <a:ext cx="8098837" cy="1345171"/>
              <a:chOff x="623968" y="2590878"/>
              <a:chExt cx="8098837" cy="1345171"/>
            </a:xfrm>
          </p:grpSpPr>
          <p:grpSp>
            <p:nvGrpSpPr>
              <p:cNvPr id="29" name="群組 28"/>
              <p:cNvGrpSpPr/>
              <p:nvPr/>
            </p:nvGrpSpPr>
            <p:grpSpPr>
              <a:xfrm>
                <a:off x="623968" y="2590878"/>
                <a:ext cx="8098837" cy="1345171"/>
                <a:chOff x="516056" y="908086"/>
                <a:chExt cx="8098837" cy="1345171"/>
              </a:xfrm>
            </p:grpSpPr>
            <p:pic>
              <p:nvPicPr>
                <p:cNvPr id="25" name="圖片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056" y="1118625"/>
                  <a:ext cx="1047896" cy="1076475"/>
                </a:xfrm>
                <a:prstGeom prst="rect">
                  <a:avLst/>
                </a:prstGeom>
              </p:spPr>
            </p:pic>
            <p:sp>
              <p:nvSpPr>
                <p:cNvPr id="28" name="直線圖說文字 2 27"/>
                <p:cNvSpPr/>
                <p:nvPr/>
              </p:nvSpPr>
              <p:spPr>
                <a:xfrm>
                  <a:off x="1697976" y="908086"/>
                  <a:ext cx="6916917" cy="1345171"/>
                </a:xfrm>
                <a:prstGeom prst="borderCallout2">
                  <a:avLst>
                    <a:gd name="adj1" fmla="val 4372"/>
                    <a:gd name="adj2" fmla="val -841"/>
                    <a:gd name="adj3" fmla="val 4234"/>
                    <a:gd name="adj4" fmla="val -6269"/>
                    <a:gd name="adj5" fmla="val 11773"/>
                    <a:gd name="adj6" fmla="val -8473"/>
                  </a:avLst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271463" indent="-271463"/>
                  <a:r>
                    <a:rPr lang="zh-TW" altLang="en-US" sz="1600" dirty="0">
                      <a:solidFill>
                        <a:prstClr val="black"/>
                      </a:solidFill>
                    </a:rPr>
                    <a:t>☆</a:t>
                  </a:r>
                  <a:r>
                    <a:rPr lang="zh-TW" altLang="en-US" sz="16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「偵測」</a:t>
                  </a:r>
                  <a:r>
                    <a:rPr lang="zh-TW" altLang="en-US" sz="1600" b="1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→</a:t>
                  </a:r>
                  <a:r>
                    <a:rPr lang="zh-TW" altLang="en-US" sz="16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「目前時間」選擇使用的時間單位</a:t>
                  </a:r>
                  <a:r>
                    <a:rPr lang="zh-TW" altLang="en-US" sz="1600" b="1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→</a:t>
                  </a:r>
                  <a:r>
                    <a:rPr lang="zh-TW" altLang="en-US" sz="16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勾選空格</a:t>
                  </a:r>
                  <a:r>
                    <a:rPr lang="zh-TW" altLang="en-US" sz="1600" b="1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→</a:t>
                  </a:r>
                  <a:r>
                    <a:rPr lang="zh-TW" altLang="en-US" sz="16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拖曳至程式編輯區。</a:t>
                  </a:r>
                  <a:endParaRPr lang="en-US" altLang="zh-TW" sz="1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180975" indent="-180975"/>
                  <a:r>
                    <a:rPr lang="zh-TW" altLang="en-US" sz="1600" dirty="0">
                      <a:solidFill>
                        <a:prstClr val="black"/>
                      </a:solidFill>
                    </a:rPr>
                    <a:t>☆</a:t>
                  </a:r>
                  <a:r>
                    <a:rPr lang="zh-TW" altLang="en-US" sz="16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勾選方格，可讓目前時間呈現在舞台區，便於後續程式實測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。</a:t>
                  </a:r>
                  <a:endParaRPr lang="en-US" altLang="zh-TW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180975" indent="-180975"/>
                  <a:endParaRPr lang="en-US" altLang="zh-TW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180975" indent="-180975"/>
                  <a:endParaRPr lang="en-US" altLang="zh-TW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F0D14F53-2F1F-4E0D-B849-D3B3C3E31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9102" y="3402398"/>
                <a:ext cx="2095792" cy="457264"/>
              </a:xfrm>
              <a:prstGeom prst="rect">
                <a:avLst/>
              </a:prstGeom>
            </p:spPr>
          </p:pic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2B63412B-9466-4CB2-A401-FF254A0BF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6060" y="3403647"/>
                <a:ext cx="2114845" cy="438211"/>
              </a:xfrm>
              <a:prstGeom prst="rect">
                <a:avLst/>
              </a:prstGeom>
            </p:spPr>
          </p:pic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658F257A-8485-4746-BC09-A2F262EE35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1196" y="3402398"/>
                <a:ext cx="2076740" cy="447737"/>
              </a:xfrm>
              <a:prstGeom prst="rect">
                <a:avLst/>
              </a:prstGeom>
            </p:spPr>
          </p:pic>
        </p:grpSp>
        <p:sp>
          <p:nvSpPr>
            <p:cNvPr id="31" name="文字方塊 30"/>
            <p:cNvSpPr txBox="1"/>
            <p:nvPr/>
          </p:nvSpPr>
          <p:spPr>
            <a:xfrm>
              <a:off x="672150" y="3049489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目前時間積木</a:t>
              </a:r>
              <a:endPara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63074" y="764704"/>
            <a:ext cx="8059731" cy="2018142"/>
            <a:chOff x="663074" y="815779"/>
            <a:chExt cx="8059731" cy="2018142"/>
          </a:xfrm>
        </p:grpSpPr>
        <p:sp>
          <p:nvSpPr>
            <p:cNvPr id="7" name="文字方塊 6"/>
            <p:cNvSpPr txBox="1"/>
            <p:nvPr/>
          </p:nvSpPr>
          <p:spPr>
            <a:xfrm>
              <a:off x="672150" y="815779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1.OLED</a:t>
              </a:r>
              <a:r>
                <a:rPr lang="zh-TW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清除與顯示積木</a:t>
              </a:r>
              <a:endPara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663074" y="1268760"/>
              <a:ext cx="8059731" cy="1565161"/>
              <a:chOff x="663074" y="1317461"/>
              <a:chExt cx="8059731" cy="1565161"/>
            </a:xfrm>
          </p:grpSpPr>
          <p:grpSp>
            <p:nvGrpSpPr>
              <p:cNvPr id="30" name="群組 29"/>
              <p:cNvGrpSpPr/>
              <p:nvPr/>
            </p:nvGrpSpPr>
            <p:grpSpPr>
              <a:xfrm>
                <a:off x="663074" y="1317461"/>
                <a:ext cx="8059731" cy="1565161"/>
                <a:chOff x="626085" y="2369104"/>
                <a:chExt cx="8059731" cy="1565161"/>
              </a:xfrm>
            </p:grpSpPr>
            <p:pic>
              <p:nvPicPr>
                <p:cNvPr id="21" name="圖片 20"/>
                <p:cNvPicPr>
                  <a:picLocks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6085" y="2634491"/>
                  <a:ext cx="830026" cy="1065828"/>
                </a:xfrm>
                <a:prstGeom prst="rect">
                  <a:avLst/>
                </a:prstGeom>
                <a:ln w="28575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pic>
            <p:sp>
              <p:nvSpPr>
                <p:cNvPr id="14" name="直線圖說文字 2 13"/>
                <p:cNvSpPr/>
                <p:nvPr/>
              </p:nvSpPr>
              <p:spPr>
                <a:xfrm>
                  <a:off x="1599029" y="2369104"/>
                  <a:ext cx="7086787" cy="558560"/>
                </a:xfrm>
                <a:prstGeom prst="borderCallout2">
                  <a:avLst>
                    <a:gd name="adj1" fmla="val 20919"/>
                    <a:gd name="adj2" fmla="val -1208"/>
                    <a:gd name="adj3" fmla="val 20782"/>
                    <a:gd name="adj4" fmla="val -6514"/>
                    <a:gd name="adj5" fmla="val 55286"/>
                    <a:gd name="adj6" fmla="val -8473"/>
                  </a:avLst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180975" indent="-180975"/>
                  <a:r>
                    <a:rPr lang="zh-TW" altLang="en-US" sz="1600" dirty="0" smtClean="0">
                      <a:solidFill>
                        <a:prstClr val="black"/>
                      </a:solidFill>
                    </a:rPr>
                    <a:t>☆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在</a:t>
                  </a:r>
                  <a:r>
                    <a:rPr lang="en-US" altLang="zh-TW" sz="16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NKNUBLOCK</a:t>
                  </a:r>
                  <a:r>
                    <a:rPr lang="zh-TW" altLang="en-US" sz="16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編輯器中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，對黑色程式積木左鍵點擊</a:t>
                  </a:r>
                  <a:r>
                    <a: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下，即可在「</a:t>
                  </a:r>
                  <a:r>
                    <a:rPr lang="zh-TW" altLang="en-US" sz="16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積木使用說明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」看到編程說明。</a:t>
                  </a:r>
                  <a:endParaRPr lang="en-US" altLang="zh-TW" sz="1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pic>
              <p:nvPicPr>
                <p:cNvPr id="17" name="圖片 1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3952" y="2972072"/>
                  <a:ext cx="3346004" cy="962193"/>
                </a:xfrm>
                <a:prstGeom prst="rect">
                  <a:avLst/>
                </a:prstGeom>
              </p:spPr>
            </p:pic>
          </p:grpSp>
          <p:grpSp>
            <p:nvGrpSpPr>
              <p:cNvPr id="9" name="群組 8"/>
              <p:cNvGrpSpPr/>
              <p:nvPr/>
            </p:nvGrpSpPr>
            <p:grpSpPr>
              <a:xfrm>
                <a:off x="4890286" y="2138020"/>
                <a:ext cx="1841954" cy="298969"/>
                <a:chOff x="4890286" y="2138020"/>
                <a:chExt cx="1841954" cy="298969"/>
              </a:xfrm>
            </p:grpSpPr>
            <p:sp>
              <p:nvSpPr>
                <p:cNvPr id="32" name="圓角矩形圖說文字 31"/>
                <p:cNvSpPr/>
                <p:nvPr/>
              </p:nvSpPr>
              <p:spPr>
                <a:xfrm>
                  <a:off x="4890286" y="2138020"/>
                  <a:ext cx="1841954" cy="298969"/>
                </a:xfrm>
                <a:prstGeom prst="wedgeRoundRectCallout">
                  <a:avLst>
                    <a:gd name="adj1" fmla="val -55818"/>
                    <a:gd name="adj2" fmla="val -43536"/>
                    <a:gd name="adj3" fmla="val 16667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6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3" name="文字方塊 32"/>
                <p:cNvSpPr txBox="1"/>
                <p:nvPr/>
              </p:nvSpPr>
              <p:spPr>
                <a:xfrm>
                  <a:off x="5013114" y="2191540"/>
                  <a:ext cx="633275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目前時</a:t>
                  </a:r>
                  <a:endPara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4" name="文字方塊 33"/>
                <p:cNvSpPr txBox="1"/>
                <p:nvPr/>
              </p:nvSpPr>
              <p:spPr>
                <a:xfrm>
                  <a:off x="5717872" y="2191540"/>
                  <a:ext cx="213711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TW" altLang="en-US" sz="1400" dirty="0">
                      <a:solidFill>
                        <a:prstClr val="black"/>
                      </a:solidFill>
                      <a:latin typeface="新細明體" panose="02020500000000000000" pitchFamily="18" charset="-120"/>
                    </a:rPr>
                    <a:t>：</a:t>
                  </a:r>
                </a:p>
              </p:txBody>
            </p:sp>
            <p:sp>
              <p:nvSpPr>
                <p:cNvPr id="35" name="文字方塊 34"/>
                <p:cNvSpPr txBox="1"/>
                <p:nvPr/>
              </p:nvSpPr>
              <p:spPr>
                <a:xfrm>
                  <a:off x="5997362" y="2191540"/>
                  <a:ext cx="633275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目前分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70" y="167387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493205" y="122660"/>
            <a:ext cx="8229600" cy="629635"/>
          </a:xfrm>
        </p:spPr>
        <p:txBody>
          <a:bodyPr/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1</a:t>
            </a:r>
            <a:r>
              <a:rPr lang="zh-TW" altLang="en-US" dirty="0" smtClean="0"/>
              <a:t>  程式編程與實測指引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提示</a:t>
            </a:r>
            <a:r>
              <a:rPr lang="en-US" altLang="zh-TW" dirty="0" smtClean="0">
                <a:solidFill>
                  <a:srgbClr val="FF0000"/>
                </a:solidFill>
              </a:rPr>
              <a:t>1)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72150" y="780670"/>
            <a:ext cx="532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目前時間、標點符號如何結合字串組合積木堆疊</a:t>
            </a:r>
            <a:endParaRPr lang="zh-TW" altLang="en-US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1" name="群組 80"/>
          <p:cNvGrpSpPr/>
          <p:nvPr/>
        </p:nvGrpSpPr>
        <p:grpSpPr>
          <a:xfrm>
            <a:off x="184894" y="1315426"/>
            <a:ext cx="8779595" cy="4669893"/>
            <a:chOff x="184894" y="1315426"/>
            <a:chExt cx="8779595" cy="4669893"/>
          </a:xfrm>
        </p:grpSpPr>
        <p:grpSp>
          <p:nvGrpSpPr>
            <p:cNvPr id="80" name="群組 79"/>
            <p:cNvGrpSpPr/>
            <p:nvPr/>
          </p:nvGrpSpPr>
          <p:grpSpPr>
            <a:xfrm>
              <a:off x="184894" y="1315426"/>
              <a:ext cx="8779595" cy="4669893"/>
              <a:chOff x="241070" y="1320145"/>
              <a:chExt cx="8779595" cy="4669893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1307208" y="1320145"/>
                <a:ext cx="7086787" cy="1457944"/>
                <a:chOff x="1331640" y="1146666"/>
                <a:chExt cx="7086787" cy="1457944"/>
              </a:xfrm>
            </p:grpSpPr>
            <p:sp>
              <p:nvSpPr>
                <p:cNvPr id="40" name="直線圖說文字 2 39"/>
                <p:cNvSpPr/>
                <p:nvPr/>
              </p:nvSpPr>
              <p:spPr>
                <a:xfrm>
                  <a:off x="1331640" y="1146666"/>
                  <a:ext cx="7086787" cy="1457944"/>
                </a:xfrm>
                <a:prstGeom prst="borderCallout2">
                  <a:avLst>
                    <a:gd name="adj1" fmla="val 20919"/>
                    <a:gd name="adj2" fmla="val -1208"/>
                    <a:gd name="adj3" fmla="val 20782"/>
                    <a:gd name="adj4" fmla="val -6514"/>
                    <a:gd name="adj5" fmla="val 100583"/>
                    <a:gd name="adj6" fmla="val -10384"/>
                  </a:avLst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203200" indent="-203200"/>
                  <a:r>
                    <a:rPr lang="zh-TW" altLang="en-US" sz="1600" dirty="0" smtClean="0">
                      <a:solidFill>
                        <a:prstClr val="black"/>
                      </a:solidFill>
                    </a:rPr>
                    <a:t>☆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先確認需要堆疊的程式積木</a:t>
                  </a:r>
                  <a:r>
                    <a: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or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文字</a:t>
                  </a:r>
                  <a:r>
                    <a: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or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數字</a:t>
                  </a:r>
                  <a:r>
                    <a: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or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標點符號共有幾組，然後疊合字串組合積木，使其產生足夠的空格數。</a:t>
                  </a:r>
                  <a:endParaRPr lang="en-US" altLang="zh-TW" sz="1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180975" indent="-180975"/>
                  <a:r>
                    <a:rPr lang="zh-TW" altLang="en-US" sz="1600" dirty="0" smtClean="0">
                      <a:solidFill>
                        <a:prstClr val="black"/>
                      </a:solidFill>
                    </a:rPr>
                    <a:t>☆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以                                 為例。</a:t>
                  </a:r>
                  <a:endParaRPr lang="en-US" altLang="zh-TW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180975" indent="-180975"/>
                  <a:endParaRPr lang="en-US" altLang="zh-TW" sz="1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180975" indent="-180975"/>
                  <a:endParaRPr lang="en-US" altLang="zh-TW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15" name="群組 14"/>
                <p:cNvGrpSpPr/>
                <p:nvPr/>
              </p:nvGrpSpPr>
              <p:grpSpPr>
                <a:xfrm>
                  <a:off x="1850519" y="1769401"/>
                  <a:ext cx="1617523" cy="215444"/>
                  <a:chOff x="5681303" y="6212178"/>
                  <a:chExt cx="1617523" cy="215444"/>
                </a:xfrm>
              </p:grpSpPr>
              <p:sp>
                <p:nvSpPr>
                  <p:cNvPr id="37" name="文字方塊 36"/>
                  <p:cNvSpPr txBox="1"/>
                  <p:nvPr/>
                </p:nvSpPr>
                <p:spPr>
                  <a:xfrm>
                    <a:off x="5681303" y="6212178"/>
                    <a:ext cx="633275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目前時</a:t>
                    </a:r>
                    <a:endPara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38" name="文字方塊 37"/>
                  <p:cNvSpPr txBox="1"/>
                  <p:nvPr/>
                </p:nvSpPr>
                <p:spPr>
                  <a:xfrm>
                    <a:off x="6386061" y="6212178"/>
                    <a:ext cx="213711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TW" altLang="en-US" sz="1400" dirty="0">
                        <a:solidFill>
                          <a:prstClr val="black"/>
                        </a:solidFill>
                        <a:latin typeface="新細明體" panose="02020500000000000000" pitchFamily="18" charset="-120"/>
                      </a:rPr>
                      <a:t>：</a:t>
                    </a:r>
                  </a:p>
                </p:txBody>
              </p:sp>
              <p:sp>
                <p:nvSpPr>
                  <p:cNvPr id="39" name="文字方塊 38"/>
                  <p:cNvSpPr txBox="1"/>
                  <p:nvPr/>
                </p:nvSpPr>
                <p:spPr>
                  <a:xfrm>
                    <a:off x="6665551" y="6212178"/>
                    <a:ext cx="633275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目前分</a:t>
                    </a:r>
                    <a:endPara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79" name="群組 78"/>
              <p:cNvGrpSpPr/>
              <p:nvPr/>
            </p:nvGrpSpPr>
            <p:grpSpPr>
              <a:xfrm>
                <a:off x="241070" y="2968695"/>
                <a:ext cx="8779595" cy="3021343"/>
                <a:chOff x="241070" y="2968695"/>
                <a:chExt cx="8779595" cy="3021343"/>
              </a:xfrm>
            </p:grpSpPr>
            <p:sp>
              <p:nvSpPr>
                <p:cNvPr id="16" name="向右箭號 15"/>
                <p:cNvSpPr/>
                <p:nvPr/>
              </p:nvSpPr>
              <p:spPr>
                <a:xfrm>
                  <a:off x="4850601" y="2995172"/>
                  <a:ext cx="288032" cy="304843"/>
                </a:xfrm>
                <a:prstGeom prst="rightArrow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grpSp>
              <p:nvGrpSpPr>
                <p:cNvPr id="77" name="群組 76"/>
                <p:cNvGrpSpPr/>
                <p:nvPr/>
              </p:nvGrpSpPr>
              <p:grpSpPr>
                <a:xfrm>
                  <a:off x="292921" y="2989776"/>
                  <a:ext cx="4427932" cy="612843"/>
                  <a:chOff x="292921" y="2989776"/>
                  <a:chExt cx="4427932" cy="612843"/>
                </a:xfrm>
              </p:grpSpPr>
              <p:pic>
                <p:nvPicPr>
                  <p:cNvPr id="43" name="圖片 42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921" y="2989776"/>
                    <a:ext cx="2181529" cy="304843"/>
                  </a:xfrm>
                  <a:prstGeom prst="rect">
                    <a:avLst/>
                  </a:prstGeom>
                </p:spPr>
              </p:pic>
              <p:pic>
                <p:nvPicPr>
                  <p:cNvPr id="47" name="圖片 46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39324" y="2989776"/>
                    <a:ext cx="2181529" cy="304843"/>
                  </a:xfrm>
                  <a:prstGeom prst="rect">
                    <a:avLst/>
                  </a:prstGeom>
                </p:spPr>
              </p:pic>
              <p:sp>
                <p:nvSpPr>
                  <p:cNvPr id="19" name="文字方塊 18"/>
                  <p:cNvSpPr txBox="1"/>
                  <p:nvPr/>
                </p:nvSpPr>
                <p:spPr>
                  <a:xfrm>
                    <a:off x="1972869" y="3294842"/>
                    <a:ext cx="1003162" cy="307777"/>
                  </a:xfrm>
                  <a:prstGeom prst="rect">
                    <a:avLst/>
                  </a:prstGeom>
                  <a:solidFill>
                    <a:schemeClr val="bg2"/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放入相疊</a:t>
                    </a:r>
                    <a:endPara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cxnSp>
                <p:nvCxnSpPr>
                  <p:cNvPr id="22" name="直線單箭頭接點 21"/>
                  <p:cNvCxnSpPr>
                    <a:stCxn id="47" idx="1"/>
                  </p:cNvCxnSpPr>
                  <p:nvPr/>
                </p:nvCxnSpPr>
                <p:spPr>
                  <a:xfrm flipH="1">
                    <a:off x="2123728" y="3142198"/>
                    <a:ext cx="415596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" name="群組 75"/>
                <p:cNvGrpSpPr/>
                <p:nvPr/>
              </p:nvGrpSpPr>
              <p:grpSpPr>
                <a:xfrm>
                  <a:off x="5268381" y="2968695"/>
                  <a:ext cx="3696108" cy="713114"/>
                  <a:chOff x="5268381" y="2968695"/>
                  <a:chExt cx="3696108" cy="713114"/>
                </a:xfrm>
              </p:grpSpPr>
              <p:pic>
                <p:nvPicPr>
                  <p:cNvPr id="18" name="圖片 17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68381" y="2968695"/>
                    <a:ext cx="3364429" cy="350461"/>
                  </a:xfrm>
                  <a:prstGeom prst="rect">
                    <a:avLst/>
                  </a:prstGeom>
                </p:spPr>
              </p:pic>
              <p:grpSp>
                <p:nvGrpSpPr>
                  <p:cNvPr id="56" name="群組 55"/>
                  <p:cNvGrpSpPr/>
                  <p:nvPr/>
                </p:nvGrpSpPr>
                <p:grpSpPr>
                  <a:xfrm>
                    <a:off x="5552247" y="3367440"/>
                    <a:ext cx="3412242" cy="314369"/>
                    <a:chOff x="5223768" y="3410476"/>
                    <a:chExt cx="3412242" cy="314369"/>
                  </a:xfrm>
                </p:grpSpPr>
                <p:pic>
                  <p:nvPicPr>
                    <p:cNvPr id="50" name="圖片 4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121324" y="3410476"/>
                      <a:ext cx="1514686" cy="30484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圖片 50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223768" y="3410476"/>
                      <a:ext cx="1514686" cy="31436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2" name="文字方塊 51"/>
                    <p:cNvSpPr txBox="1"/>
                    <p:nvPr/>
                  </p:nvSpPr>
                  <p:spPr>
                    <a:xfrm>
                      <a:off x="6803952" y="3470319"/>
                      <a:ext cx="213711" cy="246221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prstClr val="black"/>
                          </a:solidFill>
                          <a:latin typeface="新細明體" panose="02020500000000000000" pitchFamily="18" charset="-120"/>
                        </a:rPr>
                        <a:t>：</a:t>
                      </a:r>
                    </a:p>
                  </p:txBody>
                </p:sp>
              </p:grpSp>
              <p:cxnSp>
                <p:nvCxnSpPr>
                  <p:cNvPr id="53" name="直線單箭頭接點 52"/>
                  <p:cNvCxnSpPr/>
                  <p:nvPr/>
                </p:nvCxnSpPr>
                <p:spPr>
                  <a:xfrm flipV="1">
                    <a:off x="6127415" y="3128151"/>
                    <a:ext cx="184863" cy="304822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線單箭頭接點 54"/>
                  <p:cNvCxnSpPr/>
                  <p:nvPr/>
                </p:nvCxnSpPr>
                <p:spPr>
                  <a:xfrm flipV="1">
                    <a:off x="7246120" y="3156995"/>
                    <a:ext cx="184863" cy="304822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線單箭頭接點 56"/>
                  <p:cNvCxnSpPr/>
                  <p:nvPr/>
                </p:nvCxnSpPr>
                <p:spPr>
                  <a:xfrm flipV="1">
                    <a:off x="8105154" y="3140859"/>
                    <a:ext cx="184863" cy="304822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" name="向右箭號 57"/>
                <p:cNvSpPr/>
                <p:nvPr/>
              </p:nvSpPr>
              <p:spPr>
                <a:xfrm rot="5400000">
                  <a:off x="6960240" y="3761664"/>
                  <a:ext cx="288032" cy="304843"/>
                </a:xfrm>
                <a:prstGeom prst="rightArrow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66" name="向右箭號 65"/>
                <p:cNvSpPr/>
                <p:nvPr/>
              </p:nvSpPr>
              <p:spPr>
                <a:xfrm rot="5400000">
                  <a:off x="2198533" y="4714568"/>
                  <a:ext cx="288032" cy="304843"/>
                </a:xfrm>
                <a:prstGeom prst="rightArrow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grpSp>
              <p:nvGrpSpPr>
                <p:cNvPr id="78" name="群組 77"/>
                <p:cNvGrpSpPr/>
                <p:nvPr/>
              </p:nvGrpSpPr>
              <p:grpSpPr>
                <a:xfrm>
                  <a:off x="251521" y="4138057"/>
                  <a:ext cx="8769144" cy="547709"/>
                  <a:chOff x="251521" y="4138057"/>
                  <a:chExt cx="8769144" cy="547709"/>
                </a:xfrm>
              </p:grpSpPr>
              <p:pic>
                <p:nvPicPr>
                  <p:cNvPr id="61" name="圖片 60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94784" y="4138057"/>
                    <a:ext cx="4325881" cy="376163"/>
                  </a:xfrm>
                  <a:prstGeom prst="rect">
                    <a:avLst/>
                  </a:prstGeom>
                </p:spPr>
              </p:pic>
              <p:grpSp>
                <p:nvGrpSpPr>
                  <p:cNvPr id="75" name="群組 74"/>
                  <p:cNvGrpSpPr/>
                  <p:nvPr/>
                </p:nvGrpSpPr>
                <p:grpSpPr>
                  <a:xfrm>
                    <a:off x="251521" y="4138057"/>
                    <a:ext cx="4521756" cy="547709"/>
                    <a:chOff x="251521" y="4138057"/>
                    <a:chExt cx="4521756" cy="547709"/>
                  </a:xfrm>
                </p:grpSpPr>
                <p:pic>
                  <p:nvPicPr>
                    <p:cNvPr id="62" name="圖片 61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51521" y="4138057"/>
                      <a:ext cx="4182059" cy="457264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63" name="直線單箭頭接點 62"/>
                    <p:cNvCxnSpPr/>
                    <p:nvPr/>
                  </p:nvCxnSpPr>
                  <p:spPr>
                    <a:xfrm flipH="1">
                      <a:off x="2948070" y="4326138"/>
                      <a:ext cx="1825207" cy="0"/>
                    </a:xfrm>
                    <a:prstGeom prst="straightConnector1">
                      <a:avLst/>
                    </a:prstGeom>
                    <a:ln w="3810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7" name="文字方塊 66"/>
                    <p:cNvSpPr txBox="1"/>
                    <p:nvPr/>
                  </p:nvSpPr>
                  <p:spPr>
                    <a:xfrm>
                      <a:off x="3430418" y="4377989"/>
                      <a:ext cx="1003162" cy="307777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28575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放入相疊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</p:grpSp>
            <p:grpSp>
              <p:nvGrpSpPr>
                <p:cNvPr id="74" name="群組 73"/>
                <p:cNvGrpSpPr/>
                <p:nvPr/>
              </p:nvGrpSpPr>
              <p:grpSpPr>
                <a:xfrm>
                  <a:off x="241070" y="5155687"/>
                  <a:ext cx="7714212" cy="834351"/>
                  <a:chOff x="241070" y="5155687"/>
                  <a:chExt cx="7714212" cy="834351"/>
                </a:xfrm>
              </p:grpSpPr>
              <p:pic>
                <p:nvPicPr>
                  <p:cNvPr id="68" name="圖片 67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1070" y="5155687"/>
                    <a:ext cx="7714212" cy="503819"/>
                  </a:xfrm>
                  <a:prstGeom prst="rect">
                    <a:avLst/>
                  </a:prstGeom>
                </p:spPr>
              </p:pic>
              <p:sp>
                <p:nvSpPr>
                  <p:cNvPr id="69" name="圓角矩形圖說文字 68"/>
                  <p:cNvSpPr/>
                  <p:nvPr/>
                </p:nvSpPr>
                <p:spPr>
                  <a:xfrm>
                    <a:off x="1242559" y="5691069"/>
                    <a:ext cx="3191022" cy="298969"/>
                  </a:xfrm>
                  <a:prstGeom prst="wedgeRoundRectCallout">
                    <a:avLst>
                      <a:gd name="adj1" fmla="val -55818"/>
                      <a:gd name="adj2" fmla="val -43536"/>
                      <a:gd name="adj3" fmla="val 16667"/>
                    </a:avLst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zh-TW" altLang="en-US" sz="16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完成</a:t>
                    </a:r>
                    <a:r>
                      <a:rPr lang="en-US" altLang="zh-TW" sz="16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OLED</a:t>
                    </a:r>
                    <a:r>
                      <a:rPr lang="zh-TW" altLang="en-US" sz="16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顯示</a:t>
                    </a:r>
                    <a:endParaRPr lang="zh-TW" altLang="en-US" sz="1600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grpSp>
                <p:nvGrpSpPr>
                  <p:cNvPr id="73" name="群組 72"/>
                  <p:cNvGrpSpPr/>
                  <p:nvPr/>
                </p:nvGrpSpPr>
                <p:grpSpPr>
                  <a:xfrm>
                    <a:off x="2735435" y="5732831"/>
                    <a:ext cx="1617523" cy="215444"/>
                    <a:chOff x="3628245" y="6300973"/>
                    <a:chExt cx="1617523" cy="215444"/>
                  </a:xfrm>
                </p:grpSpPr>
                <p:sp>
                  <p:nvSpPr>
                    <p:cNvPr id="70" name="文字方塊 69"/>
                    <p:cNvSpPr txBox="1"/>
                    <p:nvPr/>
                  </p:nvSpPr>
                  <p:spPr>
                    <a:xfrm>
                      <a:off x="3628245" y="6300973"/>
                      <a:ext cx="633275" cy="215444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zh-TW" altLang="en-US" sz="1400" dirty="0" smtClea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目前時</a:t>
                      </a:r>
                      <a:endParaRPr lang="zh-TW" altLang="en-US" sz="140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71" name="文字方塊 70"/>
                    <p:cNvSpPr txBox="1"/>
                    <p:nvPr/>
                  </p:nvSpPr>
                  <p:spPr>
                    <a:xfrm>
                      <a:off x="4333003" y="6300973"/>
                      <a:ext cx="213711" cy="215444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prstClr val="black"/>
                          </a:solidFill>
                          <a:latin typeface="新細明體" panose="02020500000000000000" pitchFamily="18" charset="-120"/>
                        </a:rPr>
                        <a:t>：</a:t>
                      </a:r>
                    </a:p>
                  </p:txBody>
                </p:sp>
                <p:sp>
                  <p:nvSpPr>
                    <p:cNvPr id="72" name="文字方塊 71"/>
                    <p:cNvSpPr txBox="1"/>
                    <p:nvPr/>
                  </p:nvSpPr>
                  <p:spPr>
                    <a:xfrm>
                      <a:off x="4612493" y="6300973"/>
                      <a:ext cx="633275" cy="215444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zh-TW" altLang="en-US" sz="1400" dirty="0" smtClea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目前分</a:t>
                      </a:r>
                      <a:endParaRPr lang="en-US" altLang="zh-TW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9" name="群組 48"/>
            <p:cNvGrpSpPr/>
            <p:nvPr/>
          </p:nvGrpSpPr>
          <p:grpSpPr>
            <a:xfrm>
              <a:off x="1596718" y="2250940"/>
              <a:ext cx="5298941" cy="394767"/>
              <a:chOff x="2585120" y="2284220"/>
              <a:chExt cx="5298941" cy="394767"/>
            </a:xfrm>
          </p:grpSpPr>
          <p:pic>
            <p:nvPicPr>
              <p:cNvPr id="41" name="圖片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2676" y="2284220"/>
                <a:ext cx="1514686" cy="304843"/>
              </a:xfrm>
              <a:prstGeom prst="rect">
                <a:avLst/>
              </a:prstGeom>
            </p:spPr>
          </p:pic>
          <p:pic>
            <p:nvPicPr>
              <p:cNvPr id="42" name="圖片 4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5120" y="2284220"/>
                <a:ext cx="1514686" cy="314369"/>
              </a:xfrm>
              <a:prstGeom prst="rect">
                <a:avLst/>
              </a:prstGeom>
            </p:spPr>
          </p:pic>
          <p:sp>
            <p:nvSpPr>
              <p:cNvPr id="45" name="文字方塊 44"/>
              <p:cNvSpPr txBox="1"/>
              <p:nvPr/>
            </p:nvSpPr>
            <p:spPr>
              <a:xfrm>
                <a:off x="4165304" y="2344063"/>
                <a:ext cx="213711" cy="24622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TW" altLang="en-US" sz="1600" dirty="0">
                    <a:solidFill>
                      <a:prstClr val="black"/>
                    </a:solidFill>
                    <a:latin typeface="新細明體" panose="02020500000000000000" pitchFamily="18" charset="-120"/>
                  </a:rPr>
                  <a:t>：</a:t>
                </a:r>
              </a:p>
            </p:txBody>
          </p:sp>
          <p:sp>
            <p:nvSpPr>
              <p:cNvPr id="46" name="圓角矩形圖說文字 45"/>
              <p:cNvSpPr/>
              <p:nvPr/>
            </p:nvSpPr>
            <p:spPr>
              <a:xfrm>
                <a:off x="6127415" y="2380018"/>
                <a:ext cx="1756646" cy="298969"/>
              </a:xfrm>
              <a:prstGeom prst="wedgeRoundRectCallout">
                <a:avLst>
                  <a:gd name="adj1" fmla="val -55818"/>
                  <a:gd name="adj2" fmla="val -43536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需要</a:t>
                </a:r>
                <a:r>
                  <a:rPr lang="en-US" altLang="zh-TW" sz="16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6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個字串空格</a:t>
                </a:r>
                <a:endPara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82" name="文字方塊 81"/>
          <p:cNvSpPr txBox="1"/>
          <p:nvPr/>
        </p:nvSpPr>
        <p:spPr>
          <a:xfrm rot="21600000">
            <a:off x="7668345" y="0"/>
            <a:ext cx="147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學生自學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教師說明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4" name="圖片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83" y="167399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493205" y="122660"/>
            <a:ext cx="8229600" cy="629635"/>
          </a:xfrm>
        </p:spPr>
        <p:txBody>
          <a:bodyPr/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1</a:t>
            </a:r>
            <a:r>
              <a:rPr lang="zh-TW" altLang="en-US" dirty="0" smtClean="0"/>
              <a:t>  程式編程與實測指引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提示</a:t>
            </a:r>
            <a:r>
              <a:rPr lang="en-US" altLang="zh-TW" dirty="0" smtClean="0">
                <a:solidFill>
                  <a:srgbClr val="FF0000"/>
                </a:solidFill>
              </a:rPr>
              <a:t>2)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 rot="21600000">
            <a:off x="7668345" y="0"/>
            <a:ext cx="147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學生自學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000" b="1" dirty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grpSp>
        <p:nvGrpSpPr>
          <p:cNvPr id="60" name="群組 59"/>
          <p:cNvGrpSpPr/>
          <p:nvPr/>
        </p:nvGrpSpPr>
        <p:grpSpPr>
          <a:xfrm>
            <a:off x="672150" y="764704"/>
            <a:ext cx="6282076" cy="2448272"/>
            <a:chOff x="672150" y="764704"/>
            <a:chExt cx="6282076" cy="2448272"/>
          </a:xfrm>
        </p:grpSpPr>
        <p:sp>
          <p:nvSpPr>
            <p:cNvPr id="7" name="文字方塊 6"/>
            <p:cNvSpPr txBox="1"/>
            <p:nvPr/>
          </p:nvSpPr>
          <p:spPr>
            <a:xfrm>
              <a:off x="672150" y="764704"/>
              <a:ext cx="344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單向選擇結構</a:t>
              </a:r>
              <a:r>
                <a:rPr lang="en-US" altLang="zh-TW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條件判斷積木</a:t>
              </a:r>
              <a:r>
                <a:rPr lang="en-US" altLang="zh-TW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161" y="1748558"/>
              <a:ext cx="1247949" cy="885949"/>
            </a:xfrm>
            <a:prstGeom prst="rect">
              <a:avLst/>
            </a:prstGeom>
          </p:spPr>
        </p:pic>
        <p:cxnSp>
          <p:nvCxnSpPr>
            <p:cNvPr id="36" name="直線單箭頭接點 35"/>
            <p:cNvCxnSpPr>
              <a:stCxn id="39" idx="2"/>
              <a:endCxn id="40" idx="0"/>
            </p:cNvCxnSpPr>
            <p:nvPr/>
          </p:nvCxnSpPr>
          <p:spPr>
            <a:xfrm>
              <a:off x="3159450" y="2139956"/>
              <a:ext cx="1376" cy="2785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/>
            <p:cNvSpPr txBox="1"/>
            <p:nvPr/>
          </p:nvSpPr>
          <p:spPr>
            <a:xfrm>
              <a:off x="3160826" y="2116231"/>
              <a:ext cx="5824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成立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8" name="直線單箭頭接點 37"/>
            <p:cNvCxnSpPr>
              <a:endCxn id="39" idx="0"/>
            </p:cNvCxnSpPr>
            <p:nvPr/>
          </p:nvCxnSpPr>
          <p:spPr>
            <a:xfrm>
              <a:off x="3159450" y="1134036"/>
              <a:ext cx="0" cy="2668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菱形 38"/>
            <p:cNvSpPr/>
            <p:nvPr/>
          </p:nvSpPr>
          <p:spPr>
            <a:xfrm>
              <a:off x="2201858" y="1400885"/>
              <a:ext cx="1915184" cy="739071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條件式</a:t>
              </a:r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2494437" y="2418526"/>
              <a:ext cx="1332777" cy="329196"/>
            </a:xfrm>
            <a:prstGeom prst="roundRect">
              <a:avLst/>
            </a:prstGeom>
            <a:solidFill>
              <a:srgbClr val="00CC66">
                <a:alpha val="40000"/>
              </a:srgb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華康黑體 Std W3" panose="020B0300000000000000" pitchFamily="34" charset="-120"/>
                  <a:ea typeface="華康黑體 Std W3" panose="020B0300000000000000" pitchFamily="34" charset="-120"/>
                </a:rPr>
                <a:t>程式執行</a:t>
              </a:r>
              <a:endParaRPr lang="en-US" altLang="zh-TW" sz="1400" dirty="0">
                <a:solidFill>
                  <a:schemeClr val="tx1"/>
                </a:solidFill>
                <a:latin typeface="華康黑體 Std W3" panose="020B0300000000000000" pitchFamily="34" charset="-120"/>
                <a:ea typeface="華康黑體 Std W3" panose="020B0300000000000000" pitchFamily="34" charset="-12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3940339" y="1460279"/>
              <a:ext cx="772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不成立</a:t>
              </a:r>
            </a:p>
          </p:txBody>
        </p:sp>
        <p:cxnSp>
          <p:nvCxnSpPr>
            <p:cNvPr id="42" name="肘形接點 41"/>
            <p:cNvCxnSpPr>
              <a:stCxn id="39" idx="3"/>
              <a:endCxn id="40" idx="2"/>
            </p:cNvCxnSpPr>
            <p:nvPr/>
          </p:nvCxnSpPr>
          <p:spPr>
            <a:xfrm flipH="1">
              <a:off x="3160826" y="1770421"/>
              <a:ext cx="956216" cy="977301"/>
            </a:xfrm>
            <a:prstGeom prst="bentConnector4">
              <a:avLst>
                <a:gd name="adj1" fmla="val -50802"/>
                <a:gd name="adj2" fmla="val 12339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/>
            <p:nvPr/>
          </p:nvCxnSpPr>
          <p:spPr>
            <a:xfrm>
              <a:off x="3844897" y="2972524"/>
              <a:ext cx="0" cy="2404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弧形箭號 (下彎) 48"/>
            <p:cNvSpPr/>
            <p:nvPr/>
          </p:nvSpPr>
          <p:spPr>
            <a:xfrm>
              <a:off x="3408454" y="1098105"/>
              <a:ext cx="2387682" cy="530694"/>
            </a:xfrm>
            <a:prstGeom prst="curvedDownArrow">
              <a:avLst>
                <a:gd name="adj1" fmla="val 17933"/>
                <a:gd name="adj2" fmla="val 50000"/>
                <a:gd name="adj3" fmla="val 250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4818083" y="2634507"/>
              <a:ext cx="2136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單向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條件判斷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積木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323528" y="3418145"/>
            <a:ext cx="8327159" cy="1883063"/>
            <a:chOff x="323528" y="3212976"/>
            <a:chExt cx="8327159" cy="1883063"/>
          </a:xfrm>
        </p:grpSpPr>
        <p:sp>
          <p:nvSpPr>
            <p:cNvPr id="31" name="文字方塊 30"/>
            <p:cNvSpPr txBox="1"/>
            <p:nvPr/>
          </p:nvSpPr>
          <p:spPr>
            <a:xfrm>
              <a:off x="672150" y="3212976"/>
              <a:ext cx="4259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比較運算</a:t>
              </a:r>
              <a:r>
                <a:rPr lang="en-US" altLang="zh-TW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前者等於後者積木</a:t>
              </a:r>
              <a:r>
                <a:rPr lang="en-US" altLang="zh-TW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895140"/>
              <a:ext cx="1219370" cy="304843"/>
            </a:xfrm>
            <a:prstGeom prst="rect">
              <a:avLst/>
            </a:prstGeom>
          </p:spPr>
        </p:pic>
        <p:sp>
          <p:nvSpPr>
            <p:cNvPr id="52" name="直線圖說文字 2 51"/>
            <p:cNvSpPr/>
            <p:nvPr/>
          </p:nvSpPr>
          <p:spPr>
            <a:xfrm>
              <a:off x="1563900" y="3627913"/>
              <a:ext cx="7086787" cy="658084"/>
            </a:xfrm>
            <a:prstGeom prst="borderCallout2">
              <a:avLst>
                <a:gd name="adj1" fmla="val 20919"/>
                <a:gd name="adj2" fmla="val -1208"/>
                <a:gd name="adj3" fmla="val 20782"/>
                <a:gd name="adj4" fmla="val -7320"/>
                <a:gd name="adj5" fmla="val 49017"/>
                <a:gd name="adj6" fmla="val -874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80975" indent="-180975"/>
              <a:r>
                <a:rPr lang="zh-TW" altLang="en-US" sz="1600" dirty="0" smtClean="0">
                  <a:solidFill>
                    <a:prstClr val="black"/>
                  </a:solidFill>
                </a:rPr>
                <a:t>☆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通常與條件判斷積木結合。判斷前者數值是否等於後者數值。</a:t>
              </a:r>
              <a:endPara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80975" indent="-180975"/>
              <a:r>
                <a:rPr lang="zh-TW" altLang="en-US" sz="1600" dirty="0" smtClean="0">
                  <a:solidFill>
                    <a:prstClr val="black"/>
                  </a:solidFill>
                </a:rPr>
                <a:t>☆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目前時</a:t>
              </a:r>
              <a:r>
                <a:rPr lang="en-US" altLang="zh-TW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=21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目前分</a:t>
              </a:r>
              <a:r>
                <a:rPr lang="en-US" altLang="zh-TW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=30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目前秒</a:t>
              </a:r>
              <a:r>
                <a:rPr lang="en-US" altLang="zh-TW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=</a:t>
              </a:r>
              <a:r>
                <a: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為例，需有個別</a:t>
              </a:r>
              <a:r>
                <a: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組積木。</a:t>
              </a:r>
              <a:endPara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6" name="圖片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635" y="4695933"/>
              <a:ext cx="2467319" cy="400106"/>
            </a:xfrm>
            <a:prstGeom prst="rect">
              <a:avLst/>
            </a:prstGeom>
          </p:spPr>
        </p:pic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279" y="4687280"/>
              <a:ext cx="2429214" cy="400106"/>
            </a:xfrm>
            <a:prstGeom prst="rect">
              <a:avLst/>
            </a:prstGeom>
          </p:spPr>
        </p:pic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043" y="4687450"/>
              <a:ext cx="2448267" cy="400106"/>
            </a:xfrm>
            <a:prstGeom prst="rect">
              <a:avLst/>
            </a:prstGeom>
          </p:spPr>
        </p:pic>
      </p:grpSp>
      <p:pic>
        <p:nvPicPr>
          <p:cNvPr id="25" name="圖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80" y="157098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493205" y="122660"/>
            <a:ext cx="8229600" cy="629635"/>
          </a:xfrm>
        </p:spPr>
        <p:txBody>
          <a:bodyPr/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1</a:t>
            </a:r>
            <a:r>
              <a:rPr lang="zh-TW" altLang="en-US" dirty="0" smtClean="0"/>
              <a:t>  程式編程與實測指引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提示</a:t>
            </a:r>
            <a:r>
              <a:rPr lang="en-US" altLang="zh-TW" dirty="0" smtClean="0">
                <a:solidFill>
                  <a:srgbClr val="FF0000"/>
                </a:solidFill>
              </a:rPr>
              <a:t>2)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0" name="表格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598246"/>
              </p:ext>
            </p:extLst>
          </p:nvPr>
        </p:nvGraphicFramePr>
        <p:xfrm>
          <a:off x="1331639" y="1146445"/>
          <a:ext cx="694277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6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積木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功能說明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前者條件</a:t>
                      </a:r>
                      <a:r>
                        <a:rPr lang="zh-TW" altLang="en-US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後者條件都要符合才成立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前者條件</a:t>
                      </a:r>
                      <a:r>
                        <a:rPr lang="zh-TW" altLang="en-US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後者條件其中一個條件符合就成立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" name="文字方塊 50"/>
          <p:cNvSpPr txBox="1"/>
          <p:nvPr/>
        </p:nvSpPr>
        <p:spPr>
          <a:xfrm rot="21600000">
            <a:off x="7668345" y="0"/>
            <a:ext cx="147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學生自學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000" b="1" dirty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45520"/>
            <a:ext cx="1209844" cy="31436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17" y="1887953"/>
            <a:ext cx="1190791" cy="342948"/>
          </a:xfrm>
          <a:prstGeom prst="rect">
            <a:avLst/>
          </a:prstGeom>
        </p:spPr>
      </p:pic>
      <p:grpSp>
        <p:nvGrpSpPr>
          <p:cNvPr id="61" name="群組 60"/>
          <p:cNvGrpSpPr/>
          <p:nvPr/>
        </p:nvGrpSpPr>
        <p:grpSpPr>
          <a:xfrm>
            <a:off x="625251" y="764704"/>
            <a:ext cx="8339238" cy="5618322"/>
            <a:chOff x="625251" y="764704"/>
            <a:chExt cx="8339238" cy="5618322"/>
          </a:xfrm>
        </p:grpSpPr>
        <p:sp>
          <p:nvSpPr>
            <p:cNvPr id="7" name="文字方塊 6"/>
            <p:cNvSpPr txBox="1"/>
            <p:nvPr/>
          </p:nvSpPr>
          <p:spPr>
            <a:xfrm>
              <a:off x="672150" y="764704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邏輯運算</a:t>
              </a:r>
              <a:r>
                <a:rPr lang="en-US" altLang="zh-TW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且、或積木</a:t>
              </a:r>
              <a:r>
                <a:rPr lang="en-US" altLang="zh-TW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0" name="群組 59"/>
            <p:cNvGrpSpPr/>
            <p:nvPr/>
          </p:nvGrpSpPr>
          <p:grpSpPr>
            <a:xfrm>
              <a:off x="625251" y="2462021"/>
              <a:ext cx="8339238" cy="3921005"/>
              <a:chOff x="627042" y="2678512"/>
              <a:chExt cx="8339238" cy="3921005"/>
            </a:xfrm>
          </p:grpSpPr>
          <p:sp>
            <p:nvSpPr>
              <p:cNvPr id="52" name="直線圖說文字 2 51"/>
              <p:cNvSpPr/>
              <p:nvPr/>
            </p:nvSpPr>
            <p:spPr>
              <a:xfrm>
                <a:off x="1187624" y="2678512"/>
                <a:ext cx="7086787" cy="1146023"/>
              </a:xfrm>
              <a:prstGeom prst="borderCallout2">
                <a:avLst>
                  <a:gd name="adj1" fmla="val 20919"/>
                  <a:gd name="adj2" fmla="val -1208"/>
                  <a:gd name="adj3" fmla="val 20782"/>
                  <a:gd name="adj4" fmla="val -6514"/>
                  <a:gd name="adj5" fmla="val 123497"/>
                  <a:gd name="adj6" fmla="val -8339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80975" indent="-180975"/>
                <a:r>
                  <a:rPr lang="zh-TW" altLang="en-US" sz="1600" dirty="0" smtClean="0">
                    <a:solidFill>
                      <a:prstClr val="black"/>
                    </a:solidFill>
                  </a:rPr>
                  <a:t>☆</a:t>
                </a:r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以</a:t>
                </a:r>
                <a:r>
                  <a:rPr lang="en-US" altLang="zh-TW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21</a:t>
                </a:r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</a:t>
                </a:r>
                <a:r>
                  <a:rPr lang="en-US" altLang="zh-TW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30</a:t>
                </a:r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</a:t>
                </a:r>
                <a:r>
                  <a:rPr lang="en-US" altLang="zh-TW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</a:t>
                </a:r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秒瞬間立刻語音報時為例。</a:t>
                </a:r>
                <a:endPara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80975" indent="-180975"/>
                <a:r>
                  <a:rPr lang="zh-TW" altLang="en-US" sz="1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目前</a:t>
                </a:r>
                <a:r>
                  <a:rPr lang="zh-TW" altLang="en-US" sz="1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</a:t>
                </a:r>
                <a:r>
                  <a:rPr lang="en-US" altLang="zh-TW" sz="1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en-US" altLang="zh-TW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21</a:t>
                </a:r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、目前</a:t>
                </a:r>
                <a:r>
                  <a:rPr lang="zh-TW" altLang="en-US" sz="1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</a:t>
                </a:r>
                <a:r>
                  <a:rPr lang="en-US" altLang="zh-TW" sz="1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en-US" altLang="zh-TW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30</a:t>
                </a:r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、目前</a:t>
                </a:r>
                <a:r>
                  <a:rPr lang="zh-TW" altLang="en-US" sz="1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秒</a:t>
                </a:r>
                <a:r>
                  <a:rPr lang="en-US" altLang="zh-TW" sz="1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en-US" altLang="zh-TW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</a:t>
                </a:r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，都要同時成立才能符合條件。</a:t>
                </a:r>
                <a:endPara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80975" indent="-180975"/>
                <a:endPara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80975" indent="-180975"/>
                <a:endParaRPr lang="en-US" altLang="zh-TW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8" name="群組 7"/>
              <p:cNvGrpSpPr/>
              <p:nvPr/>
            </p:nvGrpSpPr>
            <p:grpSpPr>
              <a:xfrm>
                <a:off x="1454653" y="3283938"/>
                <a:ext cx="6552728" cy="408589"/>
                <a:chOff x="493205" y="3415946"/>
                <a:chExt cx="8389747" cy="408589"/>
              </a:xfrm>
            </p:grpSpPr>
            <p:pic>
              <p:nvPicPr>
                <p:cNvPr id="21" name="圖片 2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7794" y="3424429"/>
                  <a:ext cx="2467319" cy="400106"/>
                </a:xfrm>
                <a:prstGeom prst="rect">
                  <a:avLst/>
                </a:prstGeom>
              </p:spPr>
            </p:pic>
            <p:pic>
              <p:nvPicPr>
                <p:cNvPr id="22" name="圖片 2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3738" y="3424429"/>
                  <a:ext cx="2429214" cy="400106"/>
                </a:xfrm>
                <a:prstGeom prst="rect">
                  <a:avLst/>
                </a:prstGeom>
              </p:spPr>
            </p:pic>
            <p:pic>
              <p:nvPicPr>
                <p:cNvPr id="23" name="圖片 2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205" y="3415946"/>
                  <a:ext cx="2448267" cy="400106"/>
                </a:xfrm>
                <a:prstGeom prst="rect">
                  <a:avLst/>
                </a:prstGeom>
              </p:spPr>
            </p:pic>
            <p:sp>
              <p:nvSpPr>
                <p:cNvPr id="6" name="文字方塊 5"/>
                <p:cNvSpPr txBox="1"/>
                <p:nvPr/>
              </p:nvSpPr>
              <p:spPr>
                <a:xfrm>
                  <a:off x="2999270" y="3455203"/>
                  <a:ext cx="34862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且</a:t>
                  </a:r>
                </a:p>
              </p:txBody>
            </p:sp>
            <p:sp>
              <p:nvSpPr>
                <p:cNvPr id="25" name="文字方塊 24"/>
                <p:cNvSpPr txBox="1"/>
                <p:nvPr/>
              </p:nvSpPr>
              <p:spPr>
                <a:xfrm>
                  <a:off x="5995015" y="3455203"/>
                  <a:ext cx="34862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且</a:t>
                  </a:r>
                </a:p>
              </p:txBody>
            </p:sp>
          </p:grpSp>
          <p:sp>
            <p:nvSpPr>
              <p:cNvPr id="28" name="向右箭號 27"/>
              <p:cNvSpPr/>
              <p:nvPr/>
            </p:nvSpPr>
            <p:spPr>
              <a:xfrm>
                <a:off x="3761398" y="4050882"/>
                <a:ext cx="288032" cy="304843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pic>
            <p:nvPicPr>
              <p:cNvPr id="29" name="圖片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042" y="4062470"/>
                <a:ext cx="1173183" cy="304843"/>
              </a:xfrm>
              <a:prstGeom prst="rect">
                <a:avLst/>
              </a:prstGeom>
            </p:spPr>
          </p:pic>
          <p:pic>
            <p:nvPicPr>
              <p:cNvPr id="30" name="圖片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4396" y="4050883"/>
                <a:ext cx="1173183" cy="304843"/>
              </a:xfrm>
              <a:prstGeom prst="rect">
                <a:avLst/>
              </a:prstGeom>
            </p:spPr>
          </p:pic>
          <p:sp>
            <p:nvSpPr>
              <p:cNvPr id="32" name="文字方塊 31"/>
              <p:cNvSpPr txBox="1"/>
              <p:nvPr/>
            </p:nvSpPr>
            <p:spPr>
              <a:xfrm>
                <a:off x="1612664" y="4304964"/>
                <a:ext cx="1003162" cy="307777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放入相疊</a:t>
                </a: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3" name="直線單箭頭接點 32"/>
              <p:cNvCxnSpPr>
                <a:stCxn id="30" idx="1"/>
              </p:cNvCxnSpPr>
              <p:nvPr/>
            </p:nvCxnSpPr>
            <p:spPr>
              <a:xfrm flipH="1">
                <a:off x="1554627" y="4203305"/>
                <a:ext cx="9197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圖片 3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3968" y="4029250"/>
                <a:ext cx="2081282" cy="350461"/>
              </a:xfrm>
              <a:prstGeom prst="rect">
                <a:avLst/>
              </a:prstGeom>
            </p:spPr>
          </p:pic>
          <p:sp>
            <p:nvSpPr>
              <p:cNvPr id="48" name="向右箭號 47"/>
              <p:cNvSpPr/>
              <p:nvPr/>
            </p:nvSpPr>
            <p:spPr>
              <a:xfrm rot="5400000">
                <a:off x="5760592" y="4954309"/>
                <a:ext cx="288032" cy="304843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pic>
            <p:nvPicPr>
              <p:cNvPr id="53" name="圖片 5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2284" y="5305660"/>
                <a:ext cx="6022205" cy="390591"/>
              </a:xfrm>
              <a:prstGeom prst="rect">
                <a:avLst/>
              </a:prstGeom>
            </p:spPr>
          </p:pic>
          <p:pic>
            <p:nvPicPr>
              <p:cNvPr id="54" name="圖片 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3968" y="4469218"/>
                <a:ext cx="1927075" cy="400106"/>
              </a:xfrm>
              <a:prstGeom prst="rect">
                <a:avLst/>
              </a:prstGeom>
            </p:spPr>
          </p:pic>
          <p:pic>
            <p:nvPicPr>
              <p:cNvPr id="55" name="圖片 5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1043" y="4454760"/>
                <a:ext cx="1897313" cy="400106"/>
              </a:xfrm>
              <a:prstGeom prst="rect">
                <a:avLst/>
              </a:prstGeom>
            </p:spPr>
          </p:pic>
          <p:pic>
            <p:nvPicPr>
              <p:cNvPr id="56" name="圖片 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9868" y="4463775"/>
                <a:ext cx="1912194" cy="400106"/>
              </a:xfrm>
              <a:prstGeom prst="rect">
                <a:avLst/>
              </a:prstGeom>
            </p:spPr>
          </p:pic>
          <p:cxnSp>
            <p:nvCxnSpPr>
              <p:cNvPr id="45" name="直線單箭頭接點 44"/>
              <p:cNvCxnSpPr>
                <a:stCxn id="56" idx="0"/>
              </p:cNvCxnSpPr>
              <p:nvPr/>
            </p:nvCxnSpPr>
            <p:spPr>
              <a:xfrm flipV="1">
                <a:off x="3895965" y="4185184"/>
                <a:ext cx="1267884" cy="27859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單箭頭接點 45"/>
              <p:cNvCxnSpPr>
                <a:stCxn id="54" idx="0"/>
              </p:cNvCxnSpPr>
              <p:nvPr/>
            </p:nvCxnSpPr>
            <p:spPr>
              <a:xfrm flipV="1">
                <a:off x="5827506" y="4185182"/>
                <a:ext cx="77103" cy="28403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單箭頭接點 46"/>
              <p:cNvCxnSpPr>
                <a:stCxn id="55" idx="0"/>
              </p:cNvCxnSpPr>
              <p:nvPr/>
            </p:nvCxnSpPr>
            <p:spPr>
              <a:xfrm flipH="1" flipV="1">
                <a:off x="6568267" y="4185184"/>
                <a:ext cx="1171433" cy="26957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圖片 1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660" y="5054088"/>
                <a:ext cx="1247949" cy="885949"/>
              </a:xfrm>
              <a:prstGeom prst="rect">
                <a:avLst/>
              </a:prstGeom>
            </p:spPr>
          </p:pic>
          <p:cxnSp>
            <p:nvCxnSpPr>
              <p:cNvPr id="57" name="直線單箭頭接點 56"/>
              <p:cNvCxnSpPr>
                <a:stCxn id="53" idx="1"/>
              </p:cNvCxnSpPr>
              <p:nvPr/>
            </p:nvCxnSpPr>
            <p:spPr>
              <a:xfrm flipH="1" flipV="1">
                <a:off x="1691681" y="5250747"/>
                <a:ext cx="1250603" cy="25020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文字方塊 57"/>
              <p:cNvSpPr txBox="1"/>
              <p:nvPr/>
            </p:nvSpPr>
            <p:spPr>
              <a:xfrm>
                <a:off x="1411980" y="5439886"/>
                <a:ext cx="1003162" cy="307777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放入相疊</a:t>
                </a: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9" name="向右箭號 58"/>
              <p:cNvSpPr/>
              <p:nvPr/>
            </p:nvSpPr>
            <p:spPr>
              <a:xfrm rot="1955947">
                <a:off x="2675256" y="5878222"/>
                <a:ext cx="288032" cy="304843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pic>
            <p:nvPicPr>
              <p:cNvPr id="26" name="圖片 2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3856" y="5899912"/>
                <a:ext cx="5712424" cy="699605"/>
              </a:xfrm>
              <a:prstGeom prst="rect">
                <a:avLst/>
              </a:prstGeom>
            </p:spPr>
          </p:pic>
        </p:grpSp>
      </p:grpSp>
      <p:pic>
        <p:nvPicPr>
          <p:cNvPr id="37" name="圖片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90" y="168375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493205" y="122660"/>
            <a:ext cx="8229600" cy="62963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 cap="small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微課程</a:t>
            </a:r>
            <a:r>
              <a:rPr lang="en-US" altLang="zh-TW" dirty="0" smtClean="0"/>
              <a:t>1</a:t>
            </a:r>
            <a:r>
              <a:rPr lang="zh-TW" altLang="en-US" dirty="0" smtClean="0"/>
              <a:t>  程式</a:t>
            </a:r>
            <a:r>
              <a:rPr lang="zh-TW" altLang="en-US" dirty="0"/>
              <a:t>編程與實測指引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提示</a:t>
            </a:r>
            <a:r>
              <a:rPr lang="en-US" altLang="zh-TW" dirty="0" smtClean="0">
                <a:solidFill>
                  <a:srgbClr val="FF0000"/>
                </a:solidFill>
              </a:rPr>
              <a:t>3)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 rot="21600000">
            <a:off x="7668345" y="0"/>
            <a:ext cx="147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學生自學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000" b="1" dirty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606543" y="825984"/>
            <a:ext cx="8128863" cy="5322981"/>
            <a:chOff x="585520" y="764704"/>
            <a:chExt cx="8128863" cy="5322981"/>
          </a:xfrm>
        </p:grpSpPr>
        <p:grpSp>
          <p:nvGrpSpPr>
            <p:cNvPr id="29" name="群組 28"/>
            <p:cNvGrpSpPr/>
            <p:nvPr/>
          </p:nvGrpSpPr>
          <p:grpSpPr>
            <a:xfrm>
              <a:off x="585520" y="1110109"/>
              <a:ext cx="8098837" cy="1742827"/>
              <a:chOff x="516056" y="908086"/>
              <a:chExt cx="8098837" cy="1742827"/>
            </a:xfrm>
          </p:grpSpPr>
          <p:pic>
            <p:nvPicPr>
              <p:cNvPr id="25" name="圖片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056" y="1214117"/>
                <a:ext cx="1047896" cy="885491"/>
              </a:xfrm>
              <a:prstGeom prst="rect">
                <a:avLst/>
              </a:prstGeom>
            </p:spPr>
          </p:pic>
          <p:sp>
            <p:nvSpPr>
              <p:cNvPr id="28" name="直線圖說文字 2 27"/>
              <p:cNvSpPr/>
              <p:nvPr/>
            </p:nvSpPr>
            <p:spPr>
              <a:xfrm>
                <a:off x="1697976" y="908086"/>
                <a:ext cx="6916917" cy="1742827"/>
              </a:xfrm>
              <a:prstGeom prst="borderCallout2">
                <a:avLst>
                  <a:gd name="adj1" fmla="val 4372"/>
                  <a:gd name="adj2" fmla="val -841"/>
                  <a:gd name="adj3" fmla="val 4234"/>
                  <a:gd name="adj4" fmla="val -6269"/>
                  <a:gd name="adj5" fmla="val 19357"/>
                  <a:gd name="adj6" fmla="val -8748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80975" indent="-180975"/>
                <a:r>
                  <a:rPr lang="zh-TW" altLang="en-US" sz="1600" dirty="0">
                    <a:solidFill>
                      <a:prstClr val="black"/>
                    </a:solidFill>
                  </a:rPr>
                  <a:t>☆</a:t>
                </a:r>
                <a:r>
                  <a:rPr lang="zh-TW" altLang="en-US" sz="1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須從指令區下方點選添加擴展「文字轉語音」程式積木</a:t>
                </a:r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。使用上須配合電腦、喇叭或耳機。</a:t>
                </a:r>
                <a:endParaRPr lang="en-US" altLang="zh-TW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80975" indent="-180975"/>
                <a:endPara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80975" indent="-180975"/>
                <a:endParaRPr lang="en-US" altLang="zh-TW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80975" indent="-180975"/>
                <a:r>
                  <a:rPr lang="zh-TW" altLang="en-US" sz="1600" dirty="0" smtClean="0">
                    <a:solidFill>
                      <a:prstClr val="black"/>
                    </a:solidFill>
                  </a:rPr>
                  <a:t>☆</a:t>
                </a:r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以結合字串組合積木唸出                                       為</a:t>
                </a:r>
                <a:r>
                  <a:rPr lang="zh-TW" altLang="en-US" sz="1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例</a:t>
                </a:r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80975" indent="-180975"/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</a:t>
                </a:r>
                <a:endPara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80975" indent="-180975"/>
                <a:endPara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4" name="圖片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0292" y="1481333"/>
                <a:ext cx="1800200" cy="425774"/>
              </a:xfrm>
              <a:prstGeom prst="rect">
                <a:avLst/>
              </a:prstGeom>
            </p:spPr>
          </p:pic>
        </p:grpSp>
        <p:grpSp>
          <p:nvGrpSpPr>
            <p:cNvPr id="4" name="群組 3"/>
            <p:cNvGrpSpPr/>
            <p:nvPr/>
          </p:nvGrpSpPr>
          <p:grpSpPr>
            <a:xfrm>
              <a:off x="4330080" y="2111390"/>
              <a:ext cx="1878559" cy="215444"/>
              <a:chOff x="2823131" y="2095828"/>
              <a:chExt cx="1878559" cy="215444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2823131" y="2095828"/>
                <a:ext cx="633275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目前時</a:t>
                </a:r>
                <a:endPara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3527889" y="2095828"/>
                <a:ext cx="213711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新細明體" panose="02020500000000000000" pitchFamily="18" charset="-120"/>
                  </a:rPr>
                  <a:t>時</a:t>
                </a: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3807379" y="2095828"/>
                <a:ext cx="633275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目前分</a:t>
                </a:r>
                <a:endPara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4487979" y="2095828"/>
                <a:ext cx="213711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TW" altLang="en-US" sz="1400" dirty="0" smtClean="0">
                    <a:solidFill>
                      <a:prstClr val="black"/>
                    </a:solidFill>
                    <a:latin typeface="新細明體" panose="02020500000000000000" pitchFamily="18" charset="-120"/>
                  </a:rPr>
                  <a:t>分</a:t>
                </a:r>
                <a:endParaRPr lang="zh-TW" altLang="en-US" sz="1400" dirty="0">
                  <a:solidFill>
                    <a:prstClr val="black"/>
                  </a:solidFill>
                  <a:latin typeface="新細明體" panose="02020500000000000000" pitchFamily="18" charset="-120"/>
                </a:endParaRPr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>
              <a:off x="672150" y="764704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文字轉語音積木</a:t>
              </a:r>
              <a:endPara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圓角矩形圖說文字 25"/>
            <p:cNvSpPr/>
            <p:nvPr/>
          </p:nvSpPr>
          <p:spPr>
            <a:xfrm>
              <a:off x="5797669" y="2437850"/>
              <a:ext cx="1756646" cy="298969"/>
            </a:xfrm>
            <a:prstGeom prst="wedgeRoundRectCallout">
              <a:avLst>
                <a:gd name="adj1" fmla="val -55818"/>
                <a:gd name="adj2" fmla="val -27607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需要</a:t>
              </a:r>
              <a:r>
                <a:rPr lang="en-US" altLang="zh-TW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個字串空格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312" y="2437850"/>
              <a:ext cx="1514686" cy="304843"/>
            </a:xfrm>
            <a:prstGeom prst="rect">
              <a:avLst/>
            </a:prstGeom>
          </p:spPr>
        </p:pic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955" y="2430149"/>
              <a:ext cx="1514686" cy="314369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3627621" y="2467867"/>
              <a:ext cx="213711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600" dirty="0" smtClean="0">
                  <a:solidFill>
                    <a:prstClr val="black"/>
                  </a:solidFill>
                  <a:latin typeface="新細明體" panose="02020500000000000000" pitchFamily="18" charset="-120"/>
                </a:rPr>
                <a:t>時</a:t>
              </a:r>
              <a:endParaRPr lang="zh-TW" altLang="en-US" sz="1600" dirty="0">
                <a:solidFill>
                  <a:prstClr val="black"/>
                </a:solidFill>
                <a:latin typeface="新細明體" panose="02020500000000000000" pitchFamily="18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5459166" y="2438427"/>
              <a:ext cx="213711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600" dirty="0" smtClean="0">
                  <a:solidFill>
                    <a:prstClr val="black"/>
                  </a:solidFill>
                  <a:latin typeface="新細明體" panose="02020500000000000000" pitchFamily="18" charset="-120"/>
                </a:rPr>
                <a:t>分</a:t>
              </a:r>
              <a:endParaRPr lang="zh-TW" altLang="en-US" sz="1600" dirty="0">
                <a:solidFill>
                  <a:prstClr val="black"/>
                </a:solidFill>
                <a:latin typeface="新細明體" panose="02020500000000000000" pitchFamily="18" charset="-120"/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860" y="3107386"/>
              <a:ext cx="2905530" cy="314369"/>
            </a:xfrm>
            <a:prstGeom prst="rect">
              <a:avLst/>
            </a:prstGeom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4327" y="3640883"/>
              <a:ext cx="1514686" cy="304843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970" y="3633182"/>
              <a:ext cx="1514686" cy="314369"/>
            </a:xfrm>
            <a:prstGeom prst="rect">
              <a:avLst/>
            </a:prstGeom>
          </p:spPr>
        </p:pic>
        <p:sp>
          <p:nvSpPr>
            <p:cNvPr id="35" name="文字方塊 34"/>
            <p:cNvSpPr txBox="1"/>
            <p:nvPr/>
          </p:nvSpPr>
          <p:spPr>
            <a:xfrm>
              <a:off x="6164636" y="3670900"/>
              <a:ext cx="213711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600" dirty="0" smtClean="0">
                  <a:solidFill>
                    <a:prstClr val="black"/>
                  </a:solidFill>
                  <a:latin typeface="新細明體" panose="02020500000000000000" pitchFamily="18" charset="-120"/>
                </a:rPr>
                <a:t>時</a:t>
              </a:r>
              <a:endParaRPr lang="zh-TW" altLang="en-US" sz="1600" dirty="0">
                <a:solidFill>
                  <a:prstClr val="black"/>
                </a:solidFill>
                <a:latin typeface="新細明體" panose="02020500000000000000" pitchFamily="18" charset="-120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7996181" y="3641460"/>
              <a:ext cx="213711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600" dirty="0" smtClean="0">
                  <a:solidFill>
                    <a:prstClr val="black"/>
                  </a:solidFill>
                  <a:latin typeface="新細明體" panose="02020500000000000000" pitchFamily="18" charset="-120"/>
                </a:rPr>
                <a:t>分</a:t>
              </a:r>
              <a:endParaRPr lang="zh-TW" altLang="en-US" sz="1600" dirty="0">
                <a:solidFill>
                  <a:prstClr val="black"/>
                </a:solidFill>
                <a:latin typeface="新細明體" panose="02020500000000000000" pitchFamily="18" charset="-120"/>
              </a:endParaRPr>
            </a:p>
          </p:txBody>
        </p:sp>
        <p:cxnSp>
          <p:nvCxnSpPr>
            <p:cNvPr id="37" name="直線單箭頭接點 36"/>
            <p:cNvCxnSpPr>
              <a:stCxn id="34" idx="0"/>
            </p:cNvCxnSpPr>
            <p:nvPr/>
          </p:nvCxnSpPr>
          <p:spPr>
            <a:xfrm flipV="1">
              <a:off x="5331313" y="3328360"/>
              <a:ext cx="522703" cy="3048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>
              <a:stCxn id="35" idx="0"/>
            </p:cNvCxnSpPr>
            <p:nvPr/>
          </p:nvCxnSpPr>
          <p:spPr>
            <a:xfrm flipV="1">
              <a:off x="6271492" y="3301317"/>
              <a:ext cx="210840" cy="3695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>
              <a:stCxn id="33" idx="0"/>
            </p:cNvCxnSpPr>
            <p:nvPr/>
          </p:nvCxnSpPr>
          <p:spPr>
            <a:xfrm flipH="1" flipV="1">
              <a:off x="6992239" y="3291102"/>
              <a:ext cx="219431" cy="34978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>
              <a:stCxn id="36" idx="0"/>
            </p:cNvCxnSpPr>
            <p:nvPr/>
          </p:nvCxnSpPr>
          <p:spPr>
            <a:xfrm flipH="1" flipV="1">
              <a:off x="7594961" y="3288908"/>
              <a:ext cx="508076" cy="3525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向右箭號 40"/>
            <p:cNvSpPr/>
            <p:nvPr/>
          </p:nvSpPr>
          <p:spPr>
            <a:xfrm rot="5400000">
              <a:off x="6196608" y="4075034"/>
              <a:ext cx="288032" cy="304843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398" y="4460405"/>
              <a:ext cx="4896985" cy="421462"/>
            </a:xfrm>
            <a:prstGeom prst="rect">
              <a:avLst/>
            </a:prstGeom>
          </p:spPr>
        </p:pic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036" y="5563737"/>
              <a:ext cx="5563376" cy="523948"/>
            </a:xfrm>
            <a:prstGeom prst="rect">
              <a:avLst/>
            </a:prstGeom>
          </p:spPr>
        </p:pic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036" y="4438125"/>
              <a:ext cx="1476581" cy="485843"/>
            </a:xfrm>
            <a:prstGeom prst="rect">
              <a:avLst/>
            </a:prstGeom>
          </p:spPr>
        </p:pic>
        <p:cxnSp>
          <p:nvCxnSpPr>
            <p:cNvPr id="44" name="直線單箭頭接點 43"/>
            <p:cNvCxnSpPr>
              <a:stCxn id="10" idx="1"/>
            </p:cNvCxnSpPr>
            <p:nvPr/>
          </p:nvCxnSpPr>
          <p:spPr>
            <a:xfrm flipH="1">
              <a:off x="2624459" y="4671136"/>
              <a:ext cx="119293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字方塊 44"/>
            <p:cNvSpPr txBox="1"/>
            <p:nvPr/>
          </p:nvSpPr>
          <p:spPr>
            <a:xfrm>
              <a:off x="2814236" y="4727978"/>
              <a:ext cx="1003162" cy="307777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放入相疊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向右箭號 47"/>
            <p:cNvSpPr/>
            <p:nvPr/>
          </p:nvSpPr>
          <p:spPr>
            <a:xfrm rot="5400000">
              <a:off x="2024538" y="5146699"/>
              <a:ext cx="288032" cy="304843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46" name="圖片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90" y="168375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648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1</a:t>
            </a:r>
            <a:r>
              <a:rPr lang="zh-TW" altLang="en-US" dirty="0" smtClean="0"/>
              <a:t>  程式</a:t>
            </a:r>
            <a:r>
              <a:rPr lang="zh-TW" altLang="en-US" dirty="0"/>
              <a:t>流程圖 </a:t>
            </a:r>
            <a:r>
              <a:rPr lang="en-US" altLang="zh-TW" dirty="0"/>
              <a:t>vs</a:t>
            </a:r>
            <a:r>
              <a:rPr lang="zh-TW" altLang="en-US" dirty="0"/>
              <a:t> 積木</a:t>
            </a:r>
            <a:r>
              <a:rPr lang="zh-CN" altLang="en-US" dirty="0"/>
              <a:t>程式</a:t>
            </a:r>
            <a:r>
              <a:rPr lang="zh-TW" altLang="en-US" dirty="0"/>
              <a:t>堆疊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1418996" y="815338"/>
            <a:ext cx="187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en-US" altLang="zh-TW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 </a:t>
            </a:r>
            <a:r>
              <a:rPr kumimoji="1" lang="zh-CN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程式流程圖</a:t>
            </a:r>
            <a:endParaRPr kumimoji="1" lang="zh-TW" altLang="en-US" sz="20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5501677" y="815338"/>
            <a:ext cx="215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en-US" altLang="zh-TW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kumimoji="1" lang="zh-TW" altLang="en-US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TW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積木程式堆疊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00" y="1526695"/>
            <a:ext cx="4055897" cy="175828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00" y="3834014"/>
            <a:ext cx="4020476" cy="218779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84" y="1240352"/>
            <a:ext cx="2880320" cy="23176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7346"/>
            <a:ext cx="4402832" cy="263828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學生實作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教師總結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84" y="270128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24185"/>
              </p:ext>
            </p:extLst>
          </p:nvPr>
        </p:nvGraphicFramePr>
        <p:xfrm>
          <a:off x="1079612" y="1075870"/>
          <a:ext cx="6984776" cy="4706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4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教具名稱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5012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智慧數控教具平台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多功能睡眠鐘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運算思維</a:t>
                      </a:r>
                      <a:r>
                        <a:rPr lang="en-US" altLang="zh-TW" sz="2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創意實作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■程式流程圖 □演算法步驟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■創意實作 ■教師手冊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編撰教師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王新昌、陳錦亭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南大附小行星基地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編撰基地或聯盟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南大附小區域基地小聯盟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課程影片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https://www.youtube.com/playlist?list=PLhAM0uL_UKJ2Ku6lYXOrPW3Qc46-PKlm4</a:t>
                      </a:r>
                      <a:r>
                        <a:rPr lang="en-US" altLang="zh-TW" sz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(</a:t>
                      </a:r>
                      <a:r>
                        <a:rPr lang="zh-TW" altLang="en-US" sz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</a:t>
                      </a:r>
                      <a:r>
                        <a:rPr lang="en-US" altLang="zh-TW" sz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</a:t>
                      </a:r>
                      <a:r>
                        <a:rPr lang="en-US" altLang="zh-TW" sz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建議授課節數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2" descr="C:\Users\user\Desktop\微課程公版 1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8784975" cy="31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6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648"/>
          </a:xfrm>
        </p:spPr>
        <p:txBody>
          <a:bodyPr>
            <a:normAutofit/>
          </a:bodyPr>
          <a:lstStyle/>
          <a:p>
            <a:r>
              <a:rPr lang="zh-TW" altLang="en-US" dirty="0"/>
              <a:t>微課程</a:t>
            </a:r>
            <a:r>
              <a:rPr lang="en-US" altLang="zh-TW" dirty="0" smtClean="0"/>
              <a:t>1</a:t>
            </a:r>
            <a:r>
              <a:rPr lang="zh-TW" altLang="en-US" dirty="0" smtClean="0"/>
              <a:t>  創意延伸─廣播訊息模組化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1418996" y="815338"/>
            <a:ext cx="187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</a:t>
            </a:r>
            <a:r>
              <a:rPr kumimoji="1" lang="zh-CN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流程圖</a:t>
            </a:r>
            <a:endParaRPr kumimoji="1" lang="zh-TW" altLang="en-US" sz="20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5501677" y="815338"/>
            <a:ext cx="215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0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積木</a:t>
            </a:r>
            <a:r>
              <a:rPr kumimoji="1" lang="zh-TW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程式堆疊</a:t>
            </a:r>
          </a:p>
        </p:txBody>
      </p:sp>
      <p:grpSp>
        <p:nvGrpSpPr>
          <p:cNvPr id="66" name="群組 65"/>
          <p:cNvGrpSpPr/>
          <p:nvPr/>
        </p:nvGrpSpPr>
        <p:grpSpPr>
          <a:xfrm>
            <a:off x="114593" y="1137522"/>
            <a:ext cx="1434199" cy="1898479"/>
            <a:chOff x="107504" y="1314497"/>
            <a:chExt cx="1434199" cy="1898479"/>
          </a:xfrm>
        </p:grpSpPr>
        <p:sp>
          <p:nvSpPr>
            <p:cNvPr id="23" name="橢圓 22"/>
            <p:cNvSpPr/>
            <p:nvPr/>
          </p:nvSpPr>
          <p:spPr>
            <a:xfrm>
              <a:off x="385763" y="1314497"/>
              <a:ext cx="868581" cy="504056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zh-TW" altLang="en-US" sz="1400" kern="1000" spc="-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程式開始</a:t>
              </a:r>
            </a:p>
          </p:txBody>
        </p:sp>
        <p:sp>
          <p:nvSpPr>
            <p:cNvPr id="24" name="流程圖: 預設處理作業 23"/>
            <p:cNvSpPr/>
            <p:nvPr/>
          </p:nvSpPr>
          <p:spPr>
            <a:xfrm>
              <a:off x="107504" y="2015772"/>
              <a:ext cx="1434199" cy="507131"/>
            </a:xfrm>
            <a:prstGeom prst="flowChartPredefinedProcess">
              <a:avLst/>
            </a:prstGeom>
            <a:solidFill>
              <a:schemeClr val="bg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廣播訊息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時間顯示</a:t>
              </a:r>
            </a:p>
          </p:txBody>
        </p:sp>
        <p:sp>
          <p:nvSpPr>
            <p:cNvPr id="25" name="流程圖: 預設處理作業 24"/>
            <p:cNvSpPr/>
            <p:nvPr/>
          </p:nvSpPr>
          <p:spPr>
            <a:xfrm>
              <a:off x="107504" y="2705845"/>
              <a:ext cx="1434198" cy="507131"/>
            </a:xfrm>
            <a:prstGeom prst="flowChartPredefinedProcess">
              <a:avLst/>
            </a:prstGeom>
            <a:solidFill>
              <a:schemeClr val="bg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廣播訊息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語音提示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6" name="直線單箭頭接點 25"/>
            <p:cNvCxnSpPr>
              <a:stCxn id="23" idx="4"/>
              <a:endCxn id="24" idx="0"/>
            </p:cNvCxnSpPr>
            <p:nvPr/>
          </p:nvCxnSpPr>
          <p:spPr>
            <a:xfrm>
              <a:off x="820054" y="1818553"/>
              <a:ext cx="4550" cy="1972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>
              <a:stCxn id="24" idx="2"/>
              <a:endCxn id="25" idx="0"/>
            </p:cNvCxnSpPr>
            <p:nvPr/>
          </p:nvCxnSpPr>
          <p:spPr>
            <a:xfrm flipH="1">
              <a:off x="824603" y="2522903"/>
              <a:ext cx="1" cy="1829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圖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92" y="2016622"/>
            <a:ext cx="4899671" cy="4119444"/>
          </a:xfrm>
          <a:prstGeom prst="rect">
            <a:avLst/>
          </a:prstGeom>
        </p:spPr>
      </p:pic>
      <p:grpSp>
        <p:nvGrpSpPr>
          <p:cNvPr id="49" name="群組 48"/>
          <p:cNvGrpSpPr/>
          <p:nvPr/>
        </p:nvGrpSpPr>
        <p:grpSpPr>
          <a:xfrm>
            <a:off x="4909287" y="1255469"/>
            <a:ext cx="4131655" cy="1957507"/>
            <a:chOff x="4909287" y="1255469"/>
            <a:chExt cx="4131655" cy="1957507"/>
          </a:xfrm>
        </p:grpSpPr>
        <p:sp>
          <p:nvSpPr>
            <p:cNvPr id="28" name="圓角矩形 27"/>
            <p:cNvSpPr/>
            <p:nvPr/>
          </p:nvSpPr>
          <p:spPr>
            <a:xfrm>
              <a:off x="5286181" y="1496699"/>
              <a:ext cx="3754761" cy="1716277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教師可引導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學生透過實際程式運作，讓學生覺察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語音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提示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電子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鐘，使用「廣播」和「函式」的差異 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函式有順序性，當執行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語音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提示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暫停電子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鐘在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OLED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上的讀秒顯示，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直到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語音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提示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完畢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。而廣播可同時運作多個程式模組，互相不受影響。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圓角矩形 66"/>
            <p:cNvSpPr/>
            <p:nvPr/>
          </p:nvSpPr>
          <p:spPr>
            <a:xfrm rot="20914428">
              <a:off x="4909287" y="1255469"/>
              <a:ext cx="1233224" cy="336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教學小撇步</a:t>
              </a:r>
            </a:p>
          </p:txBody>
        </p:sp>
      </p:grpSp>
      <p:grpSp>
        <p:nvGrpSpPr>
          <p:cNvPr id="132" name="群組 131"/>
          <p:cNvGrpSpPr/>
          <p:nvPr/>
        </p:nvGrpSpPr>
        <p:grpSpPr>
          <a:xfrm>
            <a:off x="1548792" y="1203799"/>
            <a:ext cx="2199448" cy="2273420"/>
            <a:chOff x="1548792" y="1203799"/>
            <a:chExt cx="2199448" cy="2273420"/>
          </a:xfrm>
        </p:grpSpPr>
        <p:cxnSp>
          <p:nvCxnSpPr>
            <p:cNvPr id="45" name="肘形接點 44"/>
            <p:cNvCxnSpPr>
              <a:stCxn id="24" idx="3"/>
              <a:endCxn id="38" idx="1"/>
            </p:cNvCxnSpPr>
            <p:nvPr/>
          </p:nvCxnSpPr>
          <p:spPr>
            <a:xfrm flipV="1">
              <a:off x="1548792" y="1457365"/>
              <a:ext cx="736937" cy="63499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群組 20"/>
            <p:cNvGrpSpPr/>
            <p:nvPr/>
          </p:nvGrpSpPr>
          <p:grpSpPr>
            <a:xfrm>
              <a:off x="1703988" y="1203799"/>
              <a:ext cx="2044252" cy="2273420"/>
              <a:chOff x="1703988" y="1203799"/>
              <a:chExt cx="2044252" cy="2273420"/>
            </a:xfrm>
          </p:grpSpPr>
          <p:sp>
            <p:nvSpPr>
              <p:cNvPr id="38" name="流程圖: 預設處理作業 37"/>
              <p:cNvSpPr/>
              <p:nvPr/>
            </p:nvSpPr>
            <p:spPr>
              <a:xfrm>
                <a:off x="2285729" y="1203799"/>
                <a:ext cx="1434199" cy="507131"/>
              </a:xfrm>
              <a:prstGeom prst="flowChartPredefinedProcess">
                <a:avLst/>
              </a:prstGeom>
              <a:solidFill>
                <a:schemeClr val="bg2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當收到訊息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時間顯示</a:t>
                </a:r>
                <a:endPara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41" name="群組 40"/>
              <p:cNvGrpSpPr/>
              <p:nvPr/>
            </p:nvGrpSpPr>
            <p:grpSpPr>
              <a:xfrm>
                <a:off x="1703988" y="1710930"/>
                <a:ext cx="2044252" cy="1766289"/>
                <a:chOff x="5913966" y="1831851"/>
                <a:chExt cx="2044252" cy="1766289"/>
              </a:xfrm>
            </p:grpSpPr>
            <p:sp>
              <p:nvSpPr>
                <p:cNvPr id="43" name="圓角矩形 42"/>
                <p:cNvSpPr/>
                <p:nvPr/>
              </p:nvSpPr>
              <p:spPr>
                <a:xfrm>
                  <a:off x="6502952" y="2034955"/>
                  <a:ext cx="1410690" cy="313200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OLED</a:t>
                  </a:r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畫面清除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44" name="肘形接點 43"/>
                <p:cNvCxnSpPr>
                  <a:stCxn id="51" idx="2"/>
                  <a:endCxn id="51" idx="1"/>
                </p:cNvCxnSpPr>
                <p:nvPr/>
              </p:nvCxnSpPr>
              <p:spPr>
                <a:xfrm rot="5400000" flipH="1">
                  <a:off x="6704059" y="2582173"/>
                  <a:ext cx="268270" cy="746683"/>
                </a:xfrm>
                <a:prstGeom prst="bentConnector4">
                  <a:avLst>
                    <a:gd name="adj1" fmla="val -65736"/>
                    <a:gd name="adj2" fmla="val 130615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單箭頭接點 45"/>
                <p:cNvCxnSpPr>
                  <a:stCxn id="43" idx="2"/>
                  <a:endCxn id="51" idx="0"/>
                </p:cNvCxnSpPr>
                <p:nvPr/>
              </p:nvCxnSpPr>
              <p:spPr>
                <a:xfrm>
                  <a:off x="7208297" y="2348155"/>
                  <a:ext cx="3238" cy="20495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單箭頭接點 47"/>
                <p:cNvCxnSpPr>
                  <a:stCxn id="38" idx="2"/>
                  <a:endCxn id="43" idx="0"/>
                </p:cNvCxnSpPr>
                <p:nvPr/>
              </p:nvCxnSpPr>
              <p:spPr>
                <a:xfrm flipH="1">
                  <a:off x="7208297" y="1831851"/>
                  <a:ext cx="4510" cy="2031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文字方塊 55"/>
                <p:cNvSpPr txBox="1"/>
                <p:nvPr/>
              </p:nvSpPr>
              <p:spPr>
                <a:xfrm>
                  <a:off x="5913966" y="2428589"/>
                  <a:ext cx="283228" cy="1169551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重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複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無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限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次</a:t>
                  </a:r>
                  <a:endPara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1" name="圓角矩形 50"/>
                <p:cNvSpPr/>
                <p:nvPr/>
              </p:nvSpPr>
              <p:spPr>
                <a:xfrm>
                  <a:off x="6464852" y="2553109"/>
                  <a:ext cx="1493366" cy="536540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OLED</a:t>
                  </a:r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顯示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目前</a:t>
                  </a:r>
                  <a:r>
                    <a:rPr lang="zh-TW" altLang="en-US" sz="1400" dirty="0" smtClean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時</a:t>
                  </a:r>
                  <a:r>
                    <a:rPr lang="zh-TW" altLang="en-US" sz="1400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：</a:t>
                  </a:r>
                  <a:r>
                    <a:rPr lang="zh-TW" altLang="en-US" sz="1400" dirty="0" smtClean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目前分</a:t>
                  </a:r>
                </a:p>
              </p:txBody>
            </p:sp>
          </p:grpSp>
        </p:grpSp>
      </p:grpSp>
      <p:grpSp>
        <p:nvGrpSpPr>
          <p:cNvPr id="138" name="群組 137"/>
          <p:cNvGrpSpPr/>
          <p:nvPr/>
        </p:nvGrpSpPr>
        <p:grpSpPr>
          <a:xfrm>
            <a:off x="107504" y="3036001"/>
            <a:ext cx="4100788" cy="3129303"/>
            <a:chOff x="159174" y="3036001"/>
            <a:chExt cx="4100788" cy="3129303"/>
          </a:xfrm>
        </p:grpSpPr>
        <p:grpSp>
          <p:nvGrpSpPr>
            <p:cNvPr id="133" name="群組 132"/>
            <p:cNvGrpSpPr/>
            <p:nvPr/>
          </p:nvGrpSpPr>
          <p:grpSpPr>
            <a:xfrm>
              <a:off x="159174" y="3036001"/>
              <a:ext cx="3764754" cy="3129303"/>
              <a:chOff x="159174" y="3036001"/>
              <a:chExt cx="3764754" cy="3129303"/>
            </a:xfrm>
          </p:grpSpPr>
          <p:cxnSp>
            <p:nvCxnSpPr>
              <p:cNvPr id="47" name="肘形接點 46"/>
              <p:cNvCxnSpPr>
                <a:stCxn id="25" idx="2"/>
                <a:endCxn id="40" idx="1"/>
              </p:cNvCxnSpPr>
              <p:nvPr/>
            </p:nvCxnSpPr>
            <p:spPr>
              <a:xfrm rot="16200000" flipH="1">
                <a:off x="823398" y="3044295"/>
                <a:ext cx="786778" cy="770190"/>
              </a:xfrm>
              <a:prstGeom prst="bentConnector2">
                <a:avLst/>
              </a:prstGeom>
              <a:ln w="19050">
                <a:solidFill>
                  <a:srgbClr val="C0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" name="群組 115"/>
              <p:cNvGrpSpPr/>
              <p:nvPr/>
            </p:nvGrpSpPr>
            <p:grpSpPr>
              <a:xfrm>
                <a:off x="159174" y="3569213"/>
                <a:ext cx="3764754" cy="2596091"/>
                <a:chOff x="678439" y="3569213"/>
                <a:chExt cx="3764754" cy="2596091"/>
              </a:xfrm>
            </p:grpSpPr>
            <p:sp>
              <p:nvSpPr>
                <p:cNvPr id="40" name="流程圖: 預設處理作業 39"/>
                <p:cNvSpPr/>
                <p:nvPr/>
              </p:nvSpPr>
              <p:spPr>
                <a:xfrm>
                  <a:off x="2121147" y="3569213"/>
                  <a:ext cx="1434199" cy="507131"/>
                </a:xfrm>
                <a:prstGeom prst="flowChartPredefinedProcess">
                  <a:avLst/>
                </a:prstGeom>
                <a:solidFill>
                  <a:schemeClr val="bg2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當收到訊息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語音提示</a:t>
                  </a:r>
                  <a:endPara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60" name="直線單箭頭接點 59"/>
                <p:cNvCxnSpPr>
                  <a:stCxn id="83" idx="2"/>
                  <a:endCxn id="77" idx="0"/>
                </p:cNvCxnSpPr>
                <p:nvPr/>
              </p:nvCxnSpPr>
              <p:spPr>
                <a:xfrm flipH="1">
                  <a:off x="2835511" y="4985833"/>
                  <a:ext cx="2736" cy="29632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文字方塊 60"/>
                <p:cNvSpPr txBox="1"/>
                <p:nvPr/>
              </p:nvSpPr>
              <p:spPr>
                <a:xfrm>
                  <a:off x="2822861" y="4959587"/>
                  <a:ext cx="59188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成立</a:t>
                  </a:r>
                  <a:endPara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62" name="肘形接點 61"/>
                <p:cNvCxnSpPr>
                  <a:stCxn id="74" idx="2"/>
                  <a:endCxn id="83" idx="1"/>
                </p:cNvCxnSpPr>
                <p:nvPr/>
              </p:nvCxnSpPr>
              <p:spPr>
                <a:xfrm rot="5400000" flipH="1">
                  <a:off x="1257322" y="4592276"/>
                  <a:ext cx="1549006" cy="1597050"/>
                </a:xfrm>
                <a:prstGeom prst="bentConnector4">
                  <a:avLst>
                    <a:gd name="adj1" fmla="val -12509"/>
                    <a:gd name="adj2" fmla="val 114314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單箭頭接點 67"/>
                <p:cNvCxnSpPr>
                  <a:stCxn id="40" idx="2"/>
                  <a:endCxn id="83" idx="0"/>
                </p:cNvCxnSpPr>
                <p:nvPr/>
              </p:nvCxnSpPr>
              <p:spPr>
                <a:xfrm>
                  <a:off x="2838247" y="4076344"/>
                  <a:ext cx="0" cy="17041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群組 69"/>
                <p:cNvGrpSpPr/>
                <p:nvPr/>
              </p:nvGrpSpPr>
              <p:grpSpPr>
                <a:xfrm>
                  <a:off x="1233300" y="4246762"/>
                  <a:ext cx="3209893" cy="739071"/>
                  <a:chOff x="5395375" y="4354611"/>
                  <a:chExt cx="3209893" cy="739071"/>
                </a:xfrm>
              </p:grpSpPr>
              <p:sp>
                <p:nvSpPr>
                  <p:cNvPr id="83" name="菱形 82"/>
                  <p:cNvSpPr/>
                  <p:nvPr/>
                </p:nvSpPr>
                <p:spPr>
                  <a:xfrm>
                    <a:off x="5395375" y="4354611"/>
                    <a:ext cx="3209893" cy="739071"/>
                  </a:xfrm>
                  <a:prstGeom prst="diamond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如果</a:t>
                    </a:r>
                    <a:endPara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endPara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endParaRPr lang="en-US" altLang="zh-TW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84" name="文字方塊 83"/>
                  <p:cNvSpPr txBox="1"/>
                  <p:nvPr/>
                </p:nvSpPr>
                <p:spPr>
                  <a:xfrm>
                    <a:off x="5754503" y="4599230"/>
                    <a:ext cx="252282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目前時</a:t>
                    </a:r>
                    <a:r>
                      <a:rPr lang="en-US" altLang="zh-TW" sz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=21</a:t>
                    </a:r>
                    <a:r>
                      <a:rPr lang="zh-TW" altLang="en-US" sz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  目前分</a:t>
                    </a:r>
                    <a:r>
                      <a:rPr lang="en-US" altLang="zh-TW" sz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=30</a:t>
                    </a:r>
                    <a:r>
                      <a:rPr lang="zh-TW" altLang="en-US" sz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  目前秒</a:t>
                    </a:r>
                    <a:r>
                      <a:rPr lang="en-US" altLang="zh-TW" sz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=0</a:t>
                    </a:r>
                    <a:endParaRPr lang="en-US" altLang="zh-TW" sz="1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77" name="圓角矩形 76"/>
                <p:cNvSpPr/>
                <p:nvPr/>
              </p:nvSpPr>
              <p:spPr>
                <a:xfrm>
                  <a:off x="1242912" y="5282158"/>
                  <a:ext cx="3185197" cy="329196"/>
                </a:xfrm>
                <a:prstGeom prst="roundRect">
                  <a:avLst/>
                </a:prstGeom>
                <a:solidFill>
                  <a:srgbClr val="00CC66">
                    <a:alpha val="40000"/>
                  </a:srgbClr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文字轉語音唸出</a:t>
                  </a:r>
                  <a:r>
                    <a: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</a:t>
                  </a:r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目前時</a:t>
                  </a:r>
                  <a:r>
                    <a: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)</a:t>
                  </a:r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時</a:t>
                  </a:r>
                  <a:r>
                    <a: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</a:t>
                  </a:r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目前分</a:t>
                  </a:r>
                  <a:r>
                    <a: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)</a:t>
                  </a:r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分</a:t>
                  </a:r>
                  <a:endParaRPr lang="en-US" altLang="zh-TW" sz="1400" dirty="0">
                    <a:solidFill>
                      <a:schemeClr val="tx1"/>
                    </a:solidFill>
                    <a:latin typeface="華康黑體 Std W3" panose="020B0300000000000000" pitchFamily="34" charset="-120"/>
                    <a:ea typeface="華康黑體 Std W3" panose="020B0300000000000000" pitchFamily="34" charset="-120"/>
                  </a:endParaRPr>
                </a:p>
              </p:txBody>
            </p:sp>
            <p:sp>
              <p:nvSpPr>
                <p:cNvPr id="74" name="圓角矩形 73"/>
                <p:cNvSpPr/>
                <p:nvPr/>
              </p:nvSpPr>
              <p:spPr>
                <a:xfrm>
                  <a:off x="1737278" y="5836108"/>
                  <a:ext cx="2186143" cy="329196"/>
                </a:xfrm>
                <a:prstGeom prst="roundRect">
                  <a:avLst/>
                </a:prstGeom>
                <a:solidFill>
                  <a:srgbClr val="00CC66">
                    <a:alpha val="40000"/>
                  </a:srgbClr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文字轉語音唸出該睡覺了</a:t>
                  </a:r>
                  <a:endParaRPr lang="en-US" altLang="zh-TW" sz="1400" dirty="0">
                    <a:solidFill>
                      <a:schemeClr val="tx1"/>
                    </a:solidFill>
                    <a:latin typeface="華康黑體 Std W3" panose="020B0300000000000000" pitchFamily="34" charset="-120"/>
                    <a:ea typeface="華康黑體 Std W3" panose="020B0300000000000000" pitchFamily="34" charset="-120"/>
                  </a:endParaRPr>
                </a:p>
              </p:txBody>
            </p:sp>
            <p:cxnSp>
              <p:nvCxnSpPr>
                <p:cNvPr id="73" name="直線單箭頭接點 72"/>
                <p:cNvCxnSpPr>
                  <a:stCxn id="77" idx="2"/>
                  <a:endCxn id="74" idx="0"/>
                </p:cNvCxnSpPr>
                <p:nvPr/>
              </p:nvCxnSpPr>
              <p:spPr>
                <a:xfrm flipH="1">
                  <a:off x="2830350" y="5611354"/>
                  <a:ext cx="5161" cy="22475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文字方塊 101"/>
                <p:cNvSpPr txBox="1"/>
                <p:nvPr/>
              </p:nvSpPr>
              <p:spPr>
                <a:xfrm>
                  <a:off x="678439" y="4959587"/>
                  <a:ext cx="283228" cy="1169551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重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複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無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限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次</a:t>
                  </a:r>
                  <a:endPara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cxnSp>
          <p:nvCxnSpPr>
            <p:cNvPr id="135" name="肘形接點 134"/>
            <p:cNvCxnSpPr>
              <a:stCxn id="83" idx="3"/>
              <a:endCxn id="74" idx="2"/>
            </p:cNvCxnSpPr>
            <p:nvPr/>
          </p:nvCxnSpPr>
          <p:spPr>
            <a:xfrm flipH="1">
              <a:off x="2311085" y="4616298"/>
              <a:ext cx="1612843" cy="1549006"/>
            </a:xfrm>
            <a:prstGeom prst="bentConnector4">
              <a:avLst>
                <a:gd name="adj1" fmla="val -14174"/>
                <a:gd name="adj2" fmla="val 11229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文字方塊 136"/>
            <p:cNvSpPr txBox="1"/>
            <p:nvPr/>
          </p:nvSpPr>
          <p:spPr>
            <a:xfrm>
              <a:off x="3487725" y="4300585"/>
              <a:ext cx="772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不成立</a:t>
              </a:r>
            </a:p>
          </p:txBody>
        </p:sp>
      </p:grpSp>
      <p:sp>
        <p:nvSpPr>
          <p:cNvPr id="50" name="文字方塊 49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教師說明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學生實作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8" y="287789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9081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微</a:t>
            </a:r>
            <a:r>
              <a:rPr lang="zh-TW" altLang="en-US" dirty="0" smtClean="0">
                <a:solidFill>
                  <a:prstClr val="black"/>
                </a:solidFill>
              </a:rPr>
              <a:t>課程</a:t>
            </a:r>
            <a:r>
              <a:rPr lang="en-US" altLang="zh-TW" dirty="0" smtClean="0">
                <a:solidFill>
                  <a:prstClr val="black"/>
                </a:solidFill>
              </a:rPr>
              <a:t>2 </a:t>
            </a:r>
            <a:r>
              <a:rPr lang="zh-TW" altLang="en-US" dirty="0" smtClean="0">
                <a:solidFill>
                  <a:prstClr val="black"/>
                </a:solidFill>
              </a:rPr>
              <a:t>  </a:t>
            </a:r>
            <a:r>
              <a:rPr lang="zh-TW" altLang="en-US" dirty="0">
                <a:solidFill>
                  <a:prstClr val="black"/>
                </a:solidFill>
              </a:rPr>
              <a:t>情境主題、目的、評量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0662" y="1196752"/>
            <a:ext cx="794156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>
                <a:solidFill>
                  <a:schemeClr val="accent1"/>
                </a:solidFill>
              </a:rPr>
              <a:t>(1) </a:t>
            </a:r>
            <a:r>
              <a:rPr lang="zh-TW" altLang="en-US" b="1" dirty="0"/>
              <a:t>情境主題</a:t>
            </a:r>
            <a:r>
              <a:rPr lang="zh-TW" altLang="en-US" dirty="0" smtClean="0">
                <a:latin typeface="+mn-ea"/>
                <a:ea typeface="+mn-ea"/>
              </a:rPr>
              <a:t>：</a:t>
            </a:r>
            <a:r>
              <a:rPr lang="zh-TW" altLang="en-US" dirty="0" smtClean="0"/>
              <a:t>光纖呼吸</a:t>
            </a:r>
            <a:r>
              <a:rPr lang="zh-TW" altLang="en-US" dirty="0"/>
              <a:t>燈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1611313" indent="-1611313">
              <a:buNone/>
            </a:pPr>
            <a:r>
              <a:rPr lang="en-US" altLang="zh-TW" b="1" dirty="0">
                <a:solidFill>
                  <a:schemeClr val="accent1"/>
                </a:solidFill>
              </a:rPr>
              <a:t>(2) </a:t>
            </a:r>
            <a:r>
              <a:rPr lang="zh-TW" altLang="en-US" b="1" dirty="0"/>
              <a:t>學習</a:t>
            </a:r>
            <a:r>
              <a:rPr lang="zh-TW" altLang="en-US" b="1" dirty="0" smtClean="0"/>
              <a:t>目的</a:t>
            </a:r>
            <a:endParaRPr lang="en-US" altLang="zh-TW" b="1" dirty="0" smtClean="0"/>
          </a:p>
          <a:p>
            <a:pPr marL="1611313" indent="-1611313">
              <a:buNone/>
            </a:pPr>
            <a:endParaRPr lang="en-US" altLang="zh-TW" b="1" dirty="0">
              <a:latin typeface="標楷體"/>
              <a:ea typeface="標楷體"/>
              <a:sym typeface="Wingdings" panose="05000000000000000000" pitchFamily="2" charset="2"/>
            </a:endParaRPr>
          </a:p>
          <a:p>
            <a:pPr marL="1611313" indent="-1611313">
              <a:buNone/>
            </a:pPr>
            <a:endParaRPr lang="en-US" altLang="zh-TW" b="1" dirty="0" smtClean="0">
              <a:latin typeface="標楷體"/>
              <a:ea typeface="標楷體"/>
              <a:sym typeface="Wingdings" panose="05000000000000000000" pitchFamily="2" charset="2"/>
            </a:endParaRPr>
          </a:p>
          <a:p>
            <a:pPr marL="1611313" indent="-1611313">
              <a:buNone/>
            </a:pPr>
            <a:endParaRPr lang="en-US" altLang="zh-TW" b="1" dirty="0">
              <a:latin typeface="標楷體"/>
              <a:ea typeface="標楷體"/>
              <a:sym typeface="Wingdings" panose="05000000000000000000" pitchFamily="2" charset="2"/>
            </a:endParaRPr>
          </a:p>
          <a:p>
            <a:pPr marL="1611313" indent="-1611313">
              <a:buNone/>
            </a:pPr>
            <a:r>
              <a:rPr lang="en-US" altLang="zh-TW" b="1" dirty="0">
                <a:solidFill>
                  <a:schemeClr val="accent1"/>
                </a:solidFill>
              </a:rPr>
              <a:t>(3) </a:t>
            </a:r>
            <a:r>
              <a:rPr lang="zh-TW" altLang="en-US" b="1" dirty="0"/>
              <a:t>評量方式</a:t>
            </a:r>
            <a:r>
              <a:rPr lang="zh-TW" altLang="en-US" dirty="0">
                <a:latin typeface="標楷體"/>
                <a:ea typeface="標楷體"/>
                <a:sym typeface="Wingdings" panose="05000000000000000000" pitchFamily="2" charset="2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611313" indent="-1611313">
              <a:buNone/>
            </a:pPr>
            <a:r>
              <a:rPr lang="zh-TW" altLang="en-US" dirty="0" smtClean="0">
                <a:latin typeface="標楷體"/>
                <a:ea typeface="標楷體"/>
                <a:sym typeface="Wingdings" panose="05000000000000000000" pitchFamily="2" charset="2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5831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690782" y="1548224"/>
            <a:ext cx="6841658" cy="1410647"/>
            <a:chOff x="1690782" y="1548224"/>
            <a:chExt cx="6841658" cy="1410647"/>
          </a:xfrm>
        </p:grpSpPr>
        <p:sp>
          <p:nvSpPr>
            <p:cNvPr id="6" name="圓角矩形 5"/>
            <p:cNvSpPr/>
            <p:nvPr/>
          </p:nvSpPr>
          <p:spPr>
            <a:xfrm>
              <a:off x="1690782" y="1548224"/>
              <a:ext cx="6841658" cy="1410647"/>
            </a:xfrm>
            <a:prstGeom prst="roundRect">
              <a:avLst>
                <a:gd name="adj" fmla="val 11373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zh-TW" altLang="en-US" kern="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呼吸燈柔和的光線與變化頻率，能夠緩和個人呼吸並有助</a:t>
              </a:r>
              <a:r>
                <a:rPr lang="zh-TW" altLang="en-US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睡眠。那麼我們該</a:t>
              </a:r>
              <a:r>
                <a:rPr lang="zh-TW" altLang="en-US" kern="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如何設計</a:t>
              </a:r>
              <a:r>
                <a:rPr lang="zh-TW" altLang="en-US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一個光纖呼吸燈，並融入睡眠鐘的功能中呢</a:t>
              </a:r>
              <a:r>
                <a:rPr lang="zh-TW" altLang="en-US" kern="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？</a:t>
              </a:r>
              <a:endParaRPr lang="en-US" altLang="zh-TW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endParaRPr lang="en-US" altLang="zh-TW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endParaRPr lang="zh-TW" altLang="en-US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057061" y="2398129"/>
              <a:ext cx="1216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  <a:hlinkClick r:id="rId2"/>
                </a:rPr>
                <a:t>光纖</a:t>
              </a:r>
              <a:r>
                <a:rPr lang="zh-TW" altLang="en-US" sz="16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  <a:hlinkClick r:id="rId2"/>
                </a:rPr>
                <a:t>呼吸</a:t>
              </a:r>
              <a:r>
                <a:rPr lang="zh-TW" altLang="en-US" sz="1600" b="1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  <a:hlinkClick r:id="rId2"/>
                </a:rPr>
                <a:t>燈</a:t>
              </a:r>
              <a:endParaRPr lang="zh-TW" altLang="en-US" sz="16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871659" y="3504124"/>
            <a:ext cx="7659883" cy="870272"/>
            <a:chOff x="944565" y="1221850"/>
            <a:chExt cx="7659883" cy="870272"/>
          </a:xfrm>
        </p:grpSpPr>
        <p:pic>
          <p:nvPicPr>
            <p:cNvPr id="21" name="Picture 2" descr="C:\Users\user\Desktop\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4565" y="1308526"/>
              <a:ext cx="864994" cy="779404"/>
            </a:xfrm>
            <a:prstGeom prst="rect">
              <a:avLst/>
            </a:prstGeom>
            <a:noFill/>
          </p:spPr>
        </p:pic>
        <p:sp>
          <p:nvSpPr>
            <p:cNvPr id="22" name="圓角矩形 21"/>
            <p:cNvSpPr/>
            <p:nvPr/>
          </p:nvSpPr>
          <p:spPr>
            <a:xfrm>
              <a:off x="1763688" y="1221850"/>
              <a:ext cx="6840760" cy="870272"/>
            </a:xfrm>
            <a:prstGeom prst="roundRect">
              <a:avLst>
                <a:gd name="adj" fmla="val 1137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能夠學習「變數」、「算術運算」概念，以及程式積木堆疊方式。將呼吸燈的明暗變化模擬成睡眠呼吸的模式，並應用光纖管美化呼吸燈。</a:t>
              </a:r>
              <a:endPara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1011151" y="5000508"/>
            <a:ext cx="7518273" cy="761723"/>
            <a:chOff x="1011151" y="5000508"/>
            <a:chExt cx="7518273" cy="761723"/>
          </a:xfrm>
        </p:grpSpPr>
        <p:sp>
          <p:nvSpPr>
            <p:cNvPr id="23" name="圓角矩形 22"/>
            <p:cNvSpPr/>
            <p:nvPr/>
          </p:nvSpPr>
          <p:spPr>
            <a:xfrm>
              <a:off x="1688664" y="5000508"/>
              <a:ext cx="6840760" cy="761723"/>
            </a:xfrm>
            <a:prstGeom prst="roundRect">
              <a:avLst>
                <a:gd name="adj" fmla="val 11373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程式流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程圖填寫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(Google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簡報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學習筆記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指定基礎程式編程實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</a:t>
              </a:r>
              <a:r>
                <a:rPr lang="en-US" altLang="zh-TW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NKNUBLOCK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5012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教具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7221">
              <a:off x="1011151" y="5012637"/>
              <a:ext cx="586011" cy="712425"/>
            </a:xfrm>
            <a:prstGeom prst="rect">
              <a:avLst/>
            </a:prstGeom>
          </p:spPr>
        </p:pic>
      </p:grpSp>
      <p:sp>
        <p:nvSpPr>
          <p:cNvPr id="27" name="文字方塊 26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教師說明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3" descr="D:\自然資訊課\圖庫\任務提示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3185" y="1666920"/>
            <a:ext cx="563290" cy="545591"/>
          </a:xfrm>
          <a:prstGeom prst="rect">
            <a:avLst/>
          </a:prstGeom>
          <a:noFill/>
        </p:spPr>
      </p:pic>
      <p:sp>
        <p:nvSpPr>
          <p:cNvPr id="25" name="圓角矩形 24"/>
          <p:cNvSpPr/>
          <p:nvPr/>
        </p:nvSpPr>
        <p:spPr>
          <a:xfrm>
            <a:off x="861208" y="2228639"/>
            <a:ext cx="723598" cy="6439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zh-TW" altLang="en-US" sz="1600" b="1" kern="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情境問題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75" y="2341873"/>
            <a:ext cx="455854" cy="45106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38" y="2327237"/>
            <a:ext cx="345950" cy="465702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2152057" y="2398129"/>
            <a:ext cx="1204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hlinkClick r:id="rId8"/>
              </a:rPr>
              <a:t>藍光</a:t>
            </a:r>
            <a:r>
              <a:rPr lang="zh-TW" altLang="en-US" sz="16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hlinkClick r:id="rId8"/>
              </a:rPr>
              <a:t>呼吸</a:t>
            </a:r>
            <a:r>
              <a:rPr lang="zh-TW" altLang="en-US" sz="16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hlinkClick r:id="rId8"/>
              </a:rPr>
              <a:t>燈</a:t>
            </a:r>
            <a:endParaRPr lang="zh-TW" altLang="en-US" sz="16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6621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391473" y="51731"/>
            <a:ext cx="8229600" cy="751079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  先備知能指導─</a:t>
            </a:r>
            <a:r>
              <a:rPr lang="en-US" altLang="zh-TW" dirty="0" err="1" smtClean="0"/>
              <a:t>RGBLED</a:t>
            </a:r>
            <a:r>
              <a:rPr lang="zh-TW" altLang="en-US" dirty="0" smtClean="0"/>
              <a:t>燈條設定</a:t>
            </a:r>
            <a:endParaRPr lang="en-US" altLang="zh-TW" dirty="0"/>
          </a:p>
        </p:txBody>
      </p:sp>
      <p:sp>
        <p:nvSpPr>
          <p:cNvPr id="31" name="文字方塊 30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教師說明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學生實作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866192" y="4800269"/>
            <a:ext cx="7378216" cy="1293027"/>
            <a:chOff x="85271" y="3784977"/>
            <a:chExt cx="7568564" cy="1058972"/>
          </a:xfrm>
        </p:grpSpPr>
        <p:sp>
          <p:nvSpPr>
            <p:cNvPr id="29" name="圓角矩形 28"/>
            <p:cNvSpPr/>
            <p:nvPr/>
          </p:nvSpPr>
          <p:spPr>
            <a:xfrm>
              <a:off x="367985" y="3996460"/>
              <a:ext cx="7285850" cy="847489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實作一個</a:t>
              </a:r>
              <a:r>
                <a:rPr lang="zh-TW" altLang="en-US" sz="14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每間隔</a:t>
              </a:r>
              <a:r>
                <a:rPr lang="en-US" altLang="zh-TW" sz="14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4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秒變換白</a:t>
              </a:r>
              <a:r>
                <a:rPr lang="zh-TW" altLang="en-US" sz="14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</a:t>
              </a:r>
              <a:r>
                <a:rPr lang="zh-TW" altLang="en-US" sz="14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→紅光→綠光→藍光→無光的程式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提早完成的同學，請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NKNUBLOCK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編輯器中，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WS2812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燈條積木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左鍵點擊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下，</a:t>
              </a:r>
              <a:r>
                <a:rPr lang="zh-TW" altLang="en-US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即</a:t>
              </a:r>
              <a:r>
                <a:rPr lang="zh-TW" altLang="en-US" sz="14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可在「積木使用說明」</a:t>
              </a:r>
              <a:r>
                <a:rPr lang="zh-TW" altLang="en-US" sz="14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看到其他色光的三原色</a:t>
              </a:r>
              <a:r>
                <a:rPr lang="en-US" altLang="zh-TW" sz="14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RGB</a:t>
              </a:r>
              <a:r>
                <a:rPr lang="zh-TW" altLang="en-US" sz="14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的混色比例，試試用不同顆燈呈現不同色光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圓角矩形 31"/>
            <p:cNvSpPr/>
            <p:nvPr/>
          </p:nvSpPr>
          <p:spPr>
            <a:xfrm rot="20914428">
              <a:off x="85271" y="3784977"/>
              <a:ext cx="1065699" cy="23914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實作任務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474942" y="1565399"/>
            <a:ext cx="8345530" cy="3186778"/>
            <a:chOff x="739256" y="1565399"/>
            <a:chExt cx="8345530" cy="3186778"/>
          </a:xfrm>
        </p:grpSpPr>
        <p:grpSp>
          <p:nvGrpSpPr>
            <p:cNvPr id="16" name="群組 15"/>
            <p:cNvGrpSpPr/>
            <p:nvPr/>
          </p:nvGrpSpPr>
          <p:grpSpPr>
            <a:xfrm>
              <a:off x="1403648" y="1565399"/>
              <a:ext cx="7681138" cy="3186778"/>
              <a:chOff x="1403648" y="1565399"/>
              <a:chExt cx="7681138" cy="3186778"/>
            </a:xfrm>
          </p:grpSpPr>
          <p:grpSp>
            <p:nvGrpSpPr>
              <p:cNvPr id="13" name="群組 12"/>
              <p:cNvGrpSpPr/>
              <p:nvPr/>
            </p:nvGrpSpPr>
            <p:grpSpPr>
              <a:xfrm>
                <a:off x="1403648" y="1956900"/>
                <a:ext cx="5773498" cy="1874196"/>
                <a:chOff x="2504927" y="2076782"/>
                <a:chExt cx="5773498" cy="1874196"/>
              </a:xfrm>
            </p:grpSpPr>
            <p:pic>
              <p:nvPicPr>
                <p:cNvPr id="5" name="圖片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6753" y="2208873"/>
                  <a:ext cx="1158238" cy="1742105"/>
                </a:xfrm>
                <a:prstGeom prst="rect">
                  <a:avLst/>
                </a:prstGeom>
              </p:spPr>
            </p:pic>
            <p:pic>
              <p:nvPicPr>
                <p:cNvPr id="2" name="圖片 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39675" y="2091617"/>
                  <a:ext cx="5238750" cy="358604"/>
                </a:xfrm>
                <a:prstGeom prst="rect">
                  <a:avLst/>
                </a:prstGeom>
              </p:spPr>
            </p:pic>
            <p:sp>
              <p:nvSpPr>
                <p:cNvPr id="18" name="圓角矩形 17"/>
                <p:cNvSpPr/>
                <p:nvPr/>
              </p:nvSpPr>
              <p:spPr>
                <a:xfrm>
                  <a:off x="4788024" y="2076782"/>
                  <a:ext cx="885040" cy="1874196"/>
                </a:xfrm>
                <a:prstGeom prst="roundRect">
                  <a:avLst>
                    <a:gd name="adj" fmla="val 14391"/>
                  </a:avLst>
                </a:prstGeom>
                <a:no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直線圖說文字 2 18"/>
                <p:cNvSpPr/>
                <p:nvPr/>
              </p:nvSpPr>
              <p:spPr>
                <a:xfrm flipH="1">
                  <a:off x="2504927" y="2514399"/>
                  <a:ext cx="1800122" cy="581421"/>
                </a:xfrm>
                <a:prstGeom prst="borderCallout2">
                  <a:avLst>
                    <a:gd name="adj1" fmla="val 19591"/>
                    <a:gd name="adj2" fmla="val -1949"/>
                    <a:gd name="adj3" fmla="val 19348"/>
                    <a:gd name="adj4" fmla="val -10097"/>
                    <a:gd name="adj5" fmla="val -8849"/>
                    <a:gd name="adj6" fmla="val -26745"/>
                  </a:avLst>
                </a:prstGeom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203200" indent="-203200"/>
                  <a:r>
                    <a:rPr lang="zh-TW" altLang="en-US" sz="1600" dirty="0" smtClean="0">
                      <a:solidFill>
                        <a:prstClr val="black"/>
                      </a:solidFill>
                    </a:rPr>
                    <a:t>☆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可更改為控制其中一顆</a:t>
                  </a:r>
                  <a:r>
                    <a: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LED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。</a:t>
                  </a:r>
                  <a:endParaRPr lang="en-US" altLang="zh-TW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8" name="群組 7"/>
              <p:cNvGrpSpPr/>
              <p:nvPr/>
            </p:nvGrpSpPr>
            <p:grpSpPr>
              <a:xfrm>
                <a:off x="5755401" y="1565399"/>
                <a:ext cx="1418793" cy="712134"/>
                <a:chOff x="7193843" y="1642294"/>
                <a:chExt cx="1418793" cy="712134"/>
              </a:xfrm>
            </p:grpSpPr>
            <p:sp>
              <p:nvSpPr>
                <p:cNvPr id="15" name="直線圖說文字 2 14"/>
                <p:cNvSpPr/>
                <p:nvPr/>
              </p:nvSpPr>
              <p:spPr>
                <a:xfrm flipH="1">
                  <a:off x="7193843" y="1642294"/>
                  <a:ext cx="1017250" cy="301412"/>
                </a:xfrm>
                <a:prstGeom prst="borderCallout2">
                  <a:avLst>
                    <a:gd name="adj1" fmla="val 19591"/>
                    <a:gd name="adj2" fmla="val -1949"/>
                    <a:gd name="adj3" fmla="val 19348"/>
                    <a:gd name="adj4" fmla="val -10097"/>
                    <a:gd name="adj5" fmla="val 134902"/>
                    <a:gd name="adj6" fmla="val -16067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zh-TW" altLang="en-US" sz="1600" dirty="0" smtClean="0">
                      <a:solidFill>
                        <a:prstClr val="black"/>
                      </a:solidFill>
                    </a:rPr>
                    <a:t>☆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腳位</a:t>
                  </a:r>
                  <a:r>
                    <a: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4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。</a:t>
                  </a:r>
                  <a:endParaRPr lang="en-US" altLang="zh-TW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3" name="圓角矩形 32"/>
                <p:cNvSpPr/>
                <p:nvPr/>
              </p:nvSpPr>
              <p:spPr>
                <a:xfrm>
                  <a:off x="8158043" y="2049628"/>
                  <a:ext cx="454593" cy="304800"/>
                </a:xfrm>
                <a:prstGeom prst="roundRect">
                  <a:avLst>
                    <a:gd name="adj" fmla="val 47610"/>
                  </a:avLst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群組 13"/>
              <p:cNvGrpSpPr/>
              <p:nvPr/>
            </p:nvGrpSpPr>
            <p:grpSpPr>
              <a:xfrm>
                <a:off x="4664521" y="1952417"/>
                <a:ext cx="4420265" cy="2799760"/>
                <a:chOff x="4664521" y="1952417"/>
                <a:chExt cx="4420265" cy="2799760"/>
              </a:xfrm>
            </p:grpSpPr>
            <p:sp>
              <p:nvSpPr>
                <p:cNvPr id="21" name="圓角矩形 20"/>
                <p:cNvSpPr/>
                <p:nvPr/>
              </p:nvSpPr>
              <p:spPr>
                <a:xfrm>
                  <a:off x="4664521" y="1952417"/>
                  <a:ext cx="1786467" cy="354270"/>
                </a:xfrm>
                <a:prstGeom prst="roundRect">
                  <a:avLst>
                    <a:gd name="adj" fmla="val 50000"/>
                  </a:avLst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直線圖說文字 2 33"/>
                <p:cNvSpPr/>
                <p:nvPr/>
              </p:nvSpPr>
              <p:spPr>
                <a:xfrm>
                  <a:off x="5464682" y="2428128"/>
                  <a:ext cx="3620104" cy="2324049"/>
                </a:xfrm>
                <a:prstGeom prst="borderCallout2">
                  <a:avLst>
                    <a:gd name="adj1" fmla="val 20919"/>
                    <a:gd name="adj2" fmla="val -1208"/>
                    <a:gd name="adj3" fmla="val 20926"/>
                    <a:gd name="adj4" fmla="val -8949"/>
                    <a:gd name="adj5" fmla="val -4776"/>
                    <a:gd name="adj6" fmla="val -11782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180975" indent="-180975"/>
                  <a:r>
                    <a:rPr lang="zh-TW" altLang="en-US" sz="1600" dirty="0" smtClean="0">
                      <a:solidFill>
                        <a:prstClr val="black"/>
                      </a:solidFill>
                    </a:rPr>
                    <a:t>☆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數值範圍</a:t>
                  </a:r>
                  <a:r>
                    <a: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0~255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，數值越大越亮。</a:t>
                  </a:r>
                  <a:endParaRPr lang="en-US" altLang="zh-TW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180975" indent="-180975" algn="just"/>
                  <a:r>
                    <a:rPr lang="zh-TW" altLang="en-US" sz="16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白光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sz="1600" dirty="0" smtClean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R240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</a:t>
                  </a:r>
                  <a:r>
                    <a:rPr lang="en-US" altLang="zh-TW" sz="1600" dirty="0" smtClean="0">
                      <a:solidFill>
                        <a:srgbClr val="0099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G240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</a:t>
                  </a:r>
                  <a:r>
                    <a:rPr lang="en-US" altLang="zh-TW" sz="1600" dirty="0" smtClean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B240</a:t>
                  </a:r>
                </a:p>
                <a:p>
                  <a:pPr marL="180975" indent="-180975" algn="just"/>
                  <a:r>
                    <a:rPr lang="zh-TW" altLang="en-US" sz="1600" dirty="0" smtClean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紅光 </a:t>
                  </a:r>
                  <a:r>
                    <a:rPr lang="en-US" altLang="zh-TW" sz="1600" dirty="0" smtClean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R240</a:t>
                  </a:r>
                  <a:r>
                    <a:rPr lang="zh-TW" altLang="en-US" sz="1600" dirty="0" smtClean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</a:t>
                  </a:r>
                  <a:r>
                    <a: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G0 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</a:t>
                  </a:r>
                  <a:r>
                    <a: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B0</a:t>
                  </a:r>
                </a:p>
                <a:p>
                  <a:pPr marL="180975" indent="-180975" algn="just"/>
                  <a:r>
                    <a:rPr lang="zh-TW" altLang="en-US" sz="1600" dirty="0">
                      <a:solidFill>
                        <a:srgbClr val="0099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綠</a:t>
                  </a:r>
                  <a:r>
                    <a:rPr lang="zh-TW" altLang="en-US" sz="1600" dirty="0" smtClean="0">
                      <a:solidFill>
                        <a:srgbClr val="0099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光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R0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</a:t>
                  </a:r>
                  <a:r>
                    <a:rPr lang="en-US" altLang="zh-TW" sz="1600" dirty="0">
                      <a:solidFill>
                        <a:srgbClr val="0099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G240</a:t>
                  </a:r>
                  <a:r>
                    <a:rPr lang="en-US" altLang="zh-TW" sz="16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</a:t>
                  </a:r>
                  <a:r>
                    <a: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B0</a:t>
                  </a:r>
                </a:p>
                <a:p>
                  <a:pPr marL="180975" indent="-180975" algn="just"/>
                  <a:r>
                    <a:rPr lang="zh-TW" altLang="en-US" sz="1600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藍</a:t>
                  </a:r>
                  <a:r>
                    <a:rPr lang="zh-TW" altLang="en-US" sz="1600" dirty="0" smtClean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光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R0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</a:t>
                  </a:r>
                  <a:r>
                    <a: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G0  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</a:t>
                  </a:r>
                  <a:r>
                    <a:rPr lang="en-US" altLang="zh-TW" sz="1600" dirty="0" smtClean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B240</a:t>
                  </a:r>
                </a:p>
                <a:p>
                  <a:pPr marL="180975" indent="-180975" algn="just"/>
                  <a:r>
                    <a:rPr lang="zh-TW" altLang="en-US" sz="16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無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光 </a:t>
                  </a:r>
                  <a:r>
                    <a: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R0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</a:t>
                  </a:r>
                  <a:r>
                    <a: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G0  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</a:t>
                  </a:r>
                  <a:r>
                    <a: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B0</a:t>
                  </a:r>
                </a:p>
                <a:p>
                  <a:pPr marL="414338" indent="-414338" algn="just"/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註：數值最大建議使用</a:t>
                  </a:r>
                  <a:r>
                    <a:rPr lang="en-US" altLang="zh-TW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240</a:t>
                  </a: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，這是為了後續進行混色時，較好透過比例計算所需數值。</a:t>
                  </a:r>
                  <a:endParaRPr lang="en-US" altLang="zh-TW" sz="16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56" y="3030412"/>
              <a:ext cx="2876680" cy="588853"/>
            </a:xfrm>
            <a:prstGeom prst="rect">
              <a:avLst/>
            </a:prstGeom>
          </p:spPr>
        </p:pic>
      </p:grp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533611"/>
              </p:ext>
            </p:extLst>
          </p:nvPr>
        </p:nvGraphicFramePr>
        <p:xfrm>
          <a:off x="1355669" y="3632761"/>
          <a:ext cx="19275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0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09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09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8" name="群組 37"/>
          <p:cNvGrpSpPr/>
          <p:nvPr/>
        </p:nvGrpSpPr>
        <p:grpSpPr>
          <a:xfrm>
            <a:off x="1175762" y="776396"/>
            <a:ext cx="5864601" cy="953856"/>
            <a:chOff x="1175762" y="776396"/>
            <a:chExt cx="5864601" cy="953856"/>
          </a:xfrm>
        </p:grpSpPr>
        <p:sp>
          <p:nvSpPr>
            <p:cNvPr id="24" name="直線圖說文字 2 23"/>
            <p:cNvSpPr/>
            <p:nvPr/>
          </p:nvSpPr>
          <p:spPr>
            <a:xfrm>
              <a:off x="2627784" y="876726"/>
              <a:ext cx="4412579" cy="417323"/>
            </a:xfrm>
            <a:prstGeom prst="borderCallout2">
              <a:avLst>
                <a:gd name="adj1" fmla="val 20919"/>
                <a:gd name="adj2" fmla="val -1208"/>
                <a:gd name="adj3" fmla="val 22115"/>
                <a:gd name="adj4" fmla="val -9390"/>
                <a:gd name="adj5" fmla="val 61949"/>
                <a:gd name="adj6" fmla="val -12111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80975" indent="-180975"/>
              <a:r>
                <a:rPr lang="zh-TW" altLang="en-US" sz="1600" dirty="0">
                  <a:solidFill>
                    <a:prstClr val="black"/>
                  </a:solidFill>
                </a:rPr>
                <a:t>☆ </a:t>
              </a:r>
              <a:r>
                <a: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色光由紅光</a:t>
              </a:r>
              <a:r>
                <a:rPr lang="en-US" altLang="zh-TW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、綠光</a:t>
              </a:r>
              <a:r>
                <a:rPr lang="en-US" altLang="zh-TW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、藍光</a:t>
              </a:r>
              <a:r>
                <a:rPr lang="en-US" altLang="zh-TW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混合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產生。</a:t>
              </a:r>
              <a:endPara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15462">
              <a:off x="1175762" y="776396"/>
              <a:ext cx="996641" cy="953856"/>
            </a:xfrm>
            <a:prstGeom prst="rect">
              <a:avLst/>
            </a:prstGeom>
          </p:spPr>
        </p:pic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4" y="161990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1473" y="51731"/>
            <a:ext cx="8229600" cy="751079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  </a:t>
            </a:r>
            <a:r>
              <a:rPr lang="zh-TW" altLang="en-US" dirty="0"/>
              <a:t>情境分析及情境流程圖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62880" y="836712"/>
            <a:ext cx="4917232" cy="4566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accent1"/>
                </a:solidFill>
              </a:rPr>
              <a:t>(</a:t>
            </a:r>
            <a:r>
              <a:rPr lang="en-US" altLang="zh-TW" b="1" dirty="0" smtClean="0">
                <a:solidFill>
                  <a:schemeClr val="accent1"/>
                </a:solidFill>
              </a:rPr>
              <a:t>4</a:t>
            </a:r>
            <a:r>
              <a:rPr lang="en-US" altLang="zh-CN" b="1" dirty="0" smtClean="0">
                <a:solidFill>
                  <a:schemeClr val="accent1"/>
                </a:solidFill>
              </a:rPr>
              <a:t>) </a:t>
            </a:r>
            <a:r>
              <a:rPr lang="zh-CN" altLang="en-US" b="1" dirty="0"/>
              <a:t>情境分析</a:t>
            </a:r>
            <a:endParaRPr lang="en-US" altLang="zh-TW" dirty="0"/>
          </a:p>
          <a:p>
            <a:pPr marL="365760" lvl="1" indent="0">
              <a:buNone/>
            </a:pPr>
            <a:endParaRPr lang="en-US" altLang="zh-TW" dirty="0"/>
          </a:p>
          <a:p>
            <a:endParaRPr lang="en-US" altLang="zh-TW" dirty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dirty="0">
                <a:latin typeface="標楷體"/>
                <a:ea typeface="標楷體"/>
                <a:sym typeface="Wingdings" panose="05000000000000000000" pitchFamily="2" charset="2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2BA5F31-F6B8-0549-8009-913458624102}"/>
              </a:ext>
            </a:extLst>
          </p:cNvPr>
          <p:cNvSpPr txBox="1"/>
          <p:nvPr/>
        </p:nvSpPr>
        <p:spPr>
          <a:xfrm>
            <a:off x="6675715" y="836712"/>
            <a:ext cx="186301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TW" sz="2000" b="1" dirty="0" smtClean="0">
                <a:solidFill>
                  <a:srgbClr val="FE8637"/>
                </a:solidFill>
                <a:latin typeface="微軟正黑體" pitchFamily="34" charset="-120"/>
                <a:ea typeface="微軟正黑體" pitchFamily="34" charset="-120"/>
              </a:rPr>
              <a:t>(5) </a:t>
            </a:r>
            <a:r>
              <a:rPr kumimoji="1"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情境流程圖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659819" y="1498784"/>
            <a:ext cx="3672408" cy="2578288"/>
          </a:xfrm>
          <a:prstGeom prst="roundRect">
            <a:avLst>
              <a:gd name="adj" fmla="val 113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呼吸燈的明暗變化要根據睡眠呼吸模式模擬，如右圖。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若以藍光為例。啟動呼吸燈後，從無光，然後藍光逐漸變亮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表示吸氣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，藍光再逐漸變暗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表示呼氣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，再來由於呼吸會停頓一下再繼續，所以燈光變化會稍微暫停，再重複變化。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" name="群組 72"/>
          <p:cNvGrpSpPr/>
          <p:nvPr/>
        </p:nvGrpSpPr>
        <p:grpSpPr>
          <a:xfrm>
            <a:off x="371787" y="4223683"/>
            <a:ext cx="3349171" cy="1365557"/>
            <a:chOff x="391473" y="2746557"/>
            <a:chExt cx="3349171" cy="1365557"/>
          </a:xfrm>
        </p:grpSpPr>
        <p:grpSp>
          <p:nvGrpSpPr>
            <p:cNvPr id="10" name="群組 29"/>
            <p:cNvGrpSpPr/>
            <p:nvPr/>
          </p:nvGrpSpPr>
          <p:grpSpPr>
            <a:xfrm>
              <a:off x="391473" y="2822715"/>
              <a:ext cx="1560124" cy="1250269"/>
              <a:chOff x="391473" y="2822715"/>
              <a:chExt cx="1560124" cy="1250269"/>
            </a:xfrm>
          </p:grpSpPr>
          <p:grpSp>
            <p:nvGrpSpPr>
              <p:cNvPr id="14" name="群組 20"/>
              <p:cNvGrpSpPr/>
              <p:nvPr/>
            </p:nvGrpSpPr>
            <p:grpSpPr>
              <a:xfrm>
                <a:off x="511008" y="2822715"/>
                <a:ext cx="1296144" cy="954433"/>
                <a:chOff x="158821" y="3136449"/>
                <a:chExt cx="1296144" cy="954433"/>
              </a:xfrm>
            </p:grpSpPr>
            <p:pic>
              <p:nvPicPr>
                <p:cNvPr id="11" name="圖片 1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821" y="3136449"/>
                  <a:ext cx="1296144" cy="954433"/>
                </a:xfrm>
                <a:prstGeom prst="rect">
                  <a:avLst/>
                </a:prstGeom>
              </p:spPr>
            </p:pic>
            <p:pic>
              <p:nvPicPr>
                <p:cNvPr id="20" name="圖片 1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603" y="3331845"/>
                  <a:ext cx="749491" cy="411225"/>
                </a:xfrm>
                <a:prstGeom prst="rect">
                  <a:avLst/>
                </a:prstGeom>
              </p:spPr>
            </p:pic>
          </p:grpSp>
          <p:sp>
            <p:nvSpPr>
              <p:cNvPr id="27" name="文字方塊 26"/>
              <p:cNvSpPr txBox="1"/>
              <p:nvPr/>
            </p:nvSpPr>
            <p:spPr>
              <a:xfrm>
                <a:off x="391473" y="3703652"/>
                <a:ext cx="1560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程式指令</a:t>
                </a:r>
              </a:p>
            </p:txBody>
          </p:sp>
        </p:grpSp>
        <p:grpSp>
          <p:nvGrpSpPr>
            <p:cNvPr id="15" name="群組 27"/>
            <p:cNvGrpSpPr/>
            <p:nvPr/>
          </p:nvGrpSpPr>
          <p:grpSpPr>
            <a:xfrm>
              <a:off x="2180520" y="2746557"/>
              <a:ext cx="1560124" cy="1365557"/>
              <a:chOff x="3672415" y="4200351"/>
              <a:chExt cx="1560124" cy="1365557"/>
            </a:xfrm>
          </p:grpSpPr>
          <p:pic>
            <p:nvPicPr>
              <p:cNvPr id="24" name="圖片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800" y="4200351"/>
                <a:ext cx="1325660" cy="1032300"/>
              </a:xfrm>
              <a:prstGeom prst="rect">
                <a:avLst/>
              </a:prstGeom>
              <a:ln w="28575"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sp>
            <p:nvSpPr>
              <p:cNvPr id="25" name="文字方塊 24"/>
              <p:cNvSpPr txBox="1"/>
              <p:nvPr/>
            </p:nvSpPr>
            <p:spPr>
              <a:xfrm>
                <a:off x="3672415" y="5196576"/>
                <a:ext cx="1560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5012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電控板</a:t>
                </a:r>
              </a:p>
            </p:txBody>
          </p:sp>
        </p:grpSp>
        <p:sp>
          <p:nvSpPr>
            <p:cNvPr id="71" name="十字形 70"/>
            <p:cNvSpPr/>
            <p:nvPr/>
          </p:nvSpPr>
          <p:spPr>
            <a:xfrm>
              <a:off x="1844170" y="3173064"/>
              <a:ext cx="275062" cy="273600"/>
            </a:xfrm>
            <a:prstGeom prst="plus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2" name="文字方塊 41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教師引導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師生討論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7" name="群組 56"/>
          <p:cNvGrpSpPr/>
          <p:nvPr/>
        </p:nvGrpSpPr>
        <p:grpSpPr>
          <a:xfrm>
            <a:off x="4404235" y="1556792"/>
            <a:ext cx="2122171" cy="1825686"/>
            <a:chOff x="2654164" y="1320455"/>
            <a:chExt cx="2122171" cy="1825686"/>
          </a:xfrm>
        </p:grpSpPr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778" y="1324446"/>
              <a:ext cx="2018557" cy="1513918"/>
            </a:xfrm>
            <a:prstGeom prst="rect">
              <a:avLst/>
            </a:prstGeom>
          </p:spPr>
        </p:pic>
        <p:sp>
          <p:nvSpPr>
            <p:cNvPr id="59" name="文字方塊 58"/>
            <p:cNvSpPr txBox="1"/>
            <p:nvPr/>
          </p:nvSpPr>
          <p:spPr>
            <a:xfrm>
              <a:off x="2654164" y="1320455"/>
              <a:ext cx="360040" cy="52322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吸氣</a:t>
              </a: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3766257" y="1320455"/>
              <a:ext cx="360040" cy="52322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呼氣</a:t>
              </a: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3490594" y="2838364"/>
              <a:ext cx="911366" cy="3077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呼吸暫停</a:t>
              </a: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345957" y="1484784"/>
            <a:ext cx="7114475" cy="4365561"/>
            <a:chOff x="1345957" y="1484784"/>
            <a:chExt cx="7114475" cy="4365561"/>
          </a:xfrm>
        </p:grpSpPr>
        <p:grpSp>
          <p:nvGrpSpPr>
            <p:cNvPr id="64" name="群組 63"/>
            <p:cNvGrpSpPr/>
            <p:nvPr/>
          </p:nvGrpSpPr>
          <p:grpSpPr>
            <a:xfrm>
              <a:off x="7084725" y="1484784"/>
              <a:ext cx="1375707" cy="2692150"/>
              <a:chOff x="1763688" y="1412776"/>
              <a:chExt cx="1375707" cy="2692150"/>
            </a:xfrm>
          </p:grpSpPr>
          <p:sp>
            <p:nvSpPr>
              <p:cNvPr id="66" name="橢圓 65"/>
              <p:cNvSpPr/>
              <p:nvPr/>
            </p:nvSpPr>
            <p:spPr>
              <a:xfrm>
                <a:off x="1905759" y="1412776"/>
                <a:ext cx="1080120" cy="504056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zh-TW" altLang="en-US" sz="1400" kern="1000" spc="-2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開始</a:t>
                </a:r>
              </a:p>
            </p:txBody>
          </p:sp>
          <p:sp>
            <p:nvSpPr>
              <p:cNvPr id="67" name="圓角矩形 66"/>
              <p:cNvSpPr/>
              <p:nvPr/>
            </p:nvSpPr>
            <p:spPr>
              <a:xfrm>
                <a:off x="1763688" y="2180559"/>
                <a:ext cx="1367572" cy="504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從無光</a:t>
                </a:r>
                <a:endPara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藍</a:t>
                </a:r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光逐漸變亮</a:t>
                </a:r>
              </a:p>
            </p:txBody>
          </p:sp>
          <p:sp>
            <p:nvSpPr>
              <p:cNvPr id="68" name="圓角矩形 67"/>
              <p:cNvSpPr/>
              <p:nvPr/>
            </p:nvSpPr>
            <p:spPr>
              <a:xfrm>
                <a:off x="1979712" y="3717032"/>
                <a:ext cx="936104" cy="38789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暫停</a:t>
                </a:r>
                <a:r>
                  <a: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秒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9" name="圓角矩形 68"/>
              <p:cNvSpPr/>
              <p:nvPr/>
            </p:nvSpPr>
            <p:spPr>
              <a:xfrm>
                <a:off x="1771823" y="2942232"/>
                <a:ext cx="1367572" cy="504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藍光逐漸變暗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到無光</a:t>
                </a:r>
              </a:p>
            </p:txBody>
          </p:sp>
          <p:cxnSp>
            <p:nvCxnSpPr>
              <p:cNvPr id="70" name="直線單箭頭接點 69"/>
              <p:cNvCxnSpPr>
                <a:stCxn id="67" idx="2"/>
                <a:endCxn id="69" idx="0"/>
              </p:cNvCxnSpPr>
              <p:nvPr/>
            </p:nvCxnSpPr>
            <p:spPr>
              <a:xfrm>
                <a:off x="2447474" y="2684559"/>
                <a:ext cx="8135" cy="2576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單箭頭接點 71"/>
              <p:cNvCxnSpPr>
                <a:stCxn id="69" idx="2"/>
                <a:endCxn id="68" idx="0"/>
              </p:cNvCxnSpPr>
              <p:nvPr/>
            </p:nvCxnSpPr>
            <p:spPr>
              <a:xfrm flipH="1">
                <a:off x="2447764" y="3446232"/>
                <a:ext cx="7845" cy="270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肘形接點 34"/>
              <p:cNvCxnSpPr>
                <a:stCxn id="68" idx="2"/>
                <a:endCxn id="67" idx="1"/>
              </p:cNvCxnSpPr>
              <p:nvPr/>
            </p:nvCxnSpPr>
            <p:spPr>
              <a:xfrm rot="5400000" flipH="1">
                <a:off x="1269542" y="2926705"/>
                <a:ext cx="1672367" cy="684076"/>
              </a:xfrm>
              <a:prstGeom prst="bentConnector4">
                <a:avLst>
                  <a:gd name="adj1" fmla="val -13669"/>
                  <a:gd name="adj2" fmla="val 133417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單箭頭接點 73"/>
              <p:cNvCxnSpPr>
                <a:stCxn id="66" idx="4"/>
                <a:endCxn id="67" idx="0"/>
              </p:cNvCxnSpPr>
              <p:nvPr/>
            </p:nvCxnSpPr>
            <p:spPr>
              <a:xfrm>
                <a:off x="2445819" y="1916832"/>
                <a:ext cx="1655" cy="2637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群組 77"/>
            <p:cNvGrpSpPr/>
            <p:nvPr/>
          </p:nvGrpSpPr>
          <p:grpSpPr>
            <a:xfrm>
              <a:off x="1345957" y="2492896"/>
              <a:ext cx="2842254" cy="1383107"/>
              <a:chOff x="1153682" y="2348880"/>
              <a:chExt cx="2842254" cy="1383107"/>
            </a:xfrm>
          </p:grpSpPr>
          <p:sp>
            <p:nvSpPr>
              <p:cNvPr id="17" name="圓角矩形 16"/>
              <p:cNvSpPr/>
              <p:nvPr/>
            </p:nvSpPr>
            <p:spPr>
              <a:xfrm>
                <a:off x="2427006" y="2348880"/>
                <a:ext cx="1568930" cy="28803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圓角矩形 17"/>
              <p:cNvSpPr/>
              <p:nvPr/>
            </p:nvSpPr>
            <p:spPr>
              <a:xfrm>
                <a:off x="1374756" y="3443955"/>
                <a:ext cx="964996" cy="28803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6" name="圓角矩形 75"/>
              <p:cNvSpPr/>
              <p:nvPr/>
            </p:nvSpPr>
            <p:spPr>
              <a:xfrm>
                <a:off x="1153682" y="2348880"/>
                <a:ext cx="537998" cy="28803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7" name="圓角矩形 76"/>
              <p:cNvSpPr/>
              <p:nvPr/>
            </p:nvSpPr>
            <p:spPr>
              <a:xfrm>
                <a:off x="2267744" y="2636912"/>
                <a:ext cx="1728192" cy="28803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3794331" y="4053407"/>
              <a:ext cx="1944680" cy="1796938"/>
              <a:chOff x="3794331" y="4053407"/>
              <a:chExt cx="1944680" cy="1796938"/>
            </a:xfrm>
          </p:grpSpPr>
          <p:sp>
            <p:nvSpPr>
              <p:cNvPr id="35" name="向右箭號 34"/>
              <p:cNvSpPr/>
              <p:nvPr/>
            </p:nvSpPr>
            <p:spPr>
              <a:xfrm>
                <a:off x="3794331" y="4650190"/>
                <a:ext cx="244568" cy="309220"/>
              </a:xfrm>
              <a:prstGeom prst="rightArrow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62" name="圖片 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483" y="5192981"/>
                <a:ext cx="1591528" cy="325784"/>
              </a:xfrm>
              <a:prstGeom prst="rect">
                <a:avLst/>
              </a:prstGeom>
            </p:spPr>
          </p:pic>
          <p:sp>
            <p:nvSpPr>
              <p:cNvPr id="63" name="文字方塊 62"/>
              <p:cNvSpPr txBox="1"/>
              <p:nvPr/>
            </p:nvSpPr>
            <p:spPr>
              <a:xfrm>
                <a:off x="4147483" y="5481013"/>
                <a:ext cx="1560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 err="1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WS2812</a:t>
                </a:r>
                <a:r>
                  <a:rPr lang="zh-TW" altLang="en-US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燈條</a:t>
                </a:r>
                <a:endPara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5015" y="4053407"/>
                <a:ext cx="896363" cy="1088441"/>
              </a:xfrm>
              <a:prstGeom prst="rect">
                <a:avLst/>
              </a:prstGeom>
            </p:spPr>
          </p:pic>
        </p:grpSp>
      </p:grpSp>
      <p:pic>
        <p:nvPicPr>
          <p:cNvPr id="43" name="圖片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12" y="159542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391473" y="51731"/>
            <a:ext cx="8229600" cy="751079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  先備知能指導─變數的概念與應用</a:t>
            </a:r>
            <a:endParaRPr lang="en-US" altLang="zh-TW" dirty="0"/>
          </a:p>
        </p:txBody>
      </p:sp>
      <p:sp>
        <p:nvSpPr>
          <p:cNvPr id="31" name="文字方塊 30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教師說明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圖片 24" descr="變數積木群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91751"/>
            <a:ext cx="2304256" cy="16171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4" name="直線圖說文字 2 23"/>
          <p:cNvSpPr/>
          <p:nvPr/>
        </p:nvSpPr>
        <p:spPr>
          <a:xfrm>
            <a:off x="3419872" y="1091751"/>
            <a:ext cx="5256584" cy="1296144"/>
          </a:xfrm>
          <a:prstGeom prst="borderCallout2">
            <a:avLst>
              <a:gd name="adj1" fmla="val 20919"/>
              <a:gd name="adj2" fmla="val -1208"/>
              <a:gd name="adj3" fmla="val 21083"/>
              <a:gd name="adj4" fmla="val -8488"/>
              <a:gd name="adj5" fmla="val 33938"/>
              <a:gd name="adj6" fmla="val -1734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just"/>
            <a:r>
              <a:rPr lang="zh-TW" altLang="en-US" dirty="0" smtClean="0">
                <a:solidFill>
                  <a:prstClr val="black"/>
                </a:solidFill>
              </a:rPr>
              <a:t>☆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變數</a:t>
            </a:r>
            <a:r>
              <a:rPr lang="en-US" altLang="zh-TW" dirty="0" smtClean="0"/>
              <a:t>(variable)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是一個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可以改變的數值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。例如</a:t>
            </a:r>
            <a:r>
              <a:rPr lang="zh-TW" altLang="en-US" dirty="0" smtClean="0">
                <a:solidFill>
                  <a:prstClr val="black"/>
                </a:solidFill>
                <a:latin typeface="+mn-ea"/>
              </a:rPr>
              <a:t>：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空氣品質感測時，</a:t>
            </a:r>
            <a:r>
              <a:rPr lang="en-US" altLang="zh-TW" dirty="0" err="1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PM2.5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會隨環境因素而改變，因此程式指令接收到的數值也會跟著變動，所以</a:t>
            </a:r>
            <a:r>
              <a:rPr lang="en-US" altLang="zh-TW" dirty="0" err="1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PM2.5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的數值需要以變數表示。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63"/>
          <p:cNvGrpSpPr/>
          <p:nvPr/>
        </p:nvGrpSpPr>
        <p:grpSpPr>
          <a:xfrm>
            <a:off x="1259632" y="2996952"/>
            <a:ext cx="1375707" cy="2692150"/>
            <a:chOff x="1763688" y="1412776"/>
            <a:chExt cx="1375707" cy="2692150"/>
          </a:xfrm>
        </p:grpSpPr>
        <p:sp>
          <p:nvSpPr>
            <p:cNvPr id="15" name="橢圓 14"/>
            <p:cNvSpPr/>
            <p:nvPr/>
          </p:nvSpPr>
          <p:spPr>
            <a:xfrm>
              <a:off x="1905759" y="1412776"/>
              <a:ext cx="1080120" cy="504056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zh-TW" altLang="en-US" sz="1400" kern="1000" spc="-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開始</a:t>
              </a: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1763688" y="2180559"/>
              <a:ext cx="1367572" cy="504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從無光</a:t>
              </a:r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藍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光逐漸變亮</a:t>
              </a:r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1979712" y="3717032"/>
              <a:ext cx="936104" cy="3878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暫停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秒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1771823" y="2942232"/>
              <a:ext cx="1367572" cy="504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藍光逐漸變暗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到無光</a:t>
              </a:r>
            </a:p>
          </p:txBody>
        </p:sp>
        <p:cxnSp>
          <p:nvCxnSpPr>
            <p:cNvPr id="19" name="直線單箭頭接點 18"/>
            <p:cNvCxnSpPr>
              <a:stCxn id="16" idx="2"/>
              <a:endCxn id="18" idx="0"/>
            </p:cNvCxnSpPr>
            <p:nvPr/>
          </p:nvCxnSpPr>
          <p:spPr>
            <a:xfrm>
              <a:off x="2447474" y="2684559"/>
              <a:ext cx="8135" cy="2576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stCxn id="18" idx="2"/>
              <a:endCxn id="17" idx="0"/>
            </p:cNvCxnSpPr>
            <p:nvPr/>
          </p:nvCxnSpPr>
          <p:spPr>
            <a:xfrm flipH="1">
              <a:off x="2447764" y="3446232"/>
              <a:ext cx="7845" cy="270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肘形接點 34"/>
            <p:cNvCxnSpPr>
              <a:stCxn id="17" idx="2"/>
              <a:endCxn id="16" idx="1"/>
            </p:cNvCxnSpPr>
            <p:nvPr/>
          </p:nvCxnSpPr>
          <p:spPr>
            <a:xfrm rot="5400000" flipH="1">
              <a:off x="1269542" y="2926705"/>
              <a:ext cx="1672367" cy="684076"/>
            </a:xfrm>
            <a:prstGeom prst="bentConnector4">
              <a:avLst>
                <a:gd name="adj1" fmla="val -13669"/>
                <a:gd name="adj2" fmla="val 13341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>
              <a:stCxn id="15" idx="4"/>
              <a:endCxn id="16" idx="0"/>
            </p:cNvCxnSpPr>
            <p:nvPr/>
          </p:nvCxnSpPr>
          <p:spPr>
            <a:xfrm>
              <a:off x="2445819" y="1916832"/>
              <a:ext cx="1655" cy="2637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直線圖說文字 2 27"/>
          <p:cNvSpPr/>
          <p:nvPr/>
        </p:nvSpPr>
        <p:spPr>
          <a:xfrm>
            <a:off x="2987824" y="3140968"/>
            <a:ext cx="5688632" cy="1728192"/>
          </a:xfrm>
          <a:prstGeom prst="borderCallout2">
            <a:avLst>
              <a:gd name="adj1" fmla="val 20919"/>
              <a:gd name="adj2" fmla="val -1208"/>
              <a:gd name="adj3" fmla="val 21083"/>
              <a:gd name="adj4" fmla="val -8488"/>
              <a:gd name="adj5" fmla="val 40372"/>
              <a:gd name="adj6" fmla="val -1191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just"/>
            <a:r>
              <a:rPr lang="zh-TW" altLang="en-US" dirty="0" smtClean="0">
                <a:solidFill>
                  <a:prstClr val="black"/>
                </a:solidFill>
              </a:rPr>
              <a:t>☆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以藍光為例，呼吸燈從無光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逐漸變亮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，在燈條的程式積木中，藍光數值的變化是</a:t>
            </a:r>
            <a:r>
              <a:rPr lang="en-US" altLang="zh-TW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5......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，可知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藍光值是變數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，且具有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每次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+1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的規律。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逐漸變暗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亦同，不過是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每次</a:t>
            </a:r>
            <a:r>
              <a:rPr lang="en-US" altLang="zh-TW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30188" indent="-230188" algn="just"/>
            <a:r>
              <a:rPr lang="zh-TW" altLang="en-US" dirty="0" smtClean="0">
                <a:solidFill>
                  <a:prstClr val="black"/>
                </a:solidFill>
              </a:rPr>
              <a:t>☆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懂得變數的基本概念後，請試著依據情境流程圖，轉化為程式流程圖。</a:t>
            </a: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2987824" y="5085184"/>
            <a:ext cx="5328592" cy="864096"/>
            <a:chOff x="4909287" y="1255469"/>
            <a:chExt cx="5328592" cy="864096"/>
          </a:xfrm>
        </p:grpSpPr>
        <p:sp>
          <p:nvSpPr>
            <p:cNvPr id="32" name="圓角矩形 31"/>
            <p:cNvSpPr/>
            <p:nvPr/>
          </p:nvSpPr>
          <p:spPr>
            <a:xfrm>
              <a:off x="5286181" y="1496700"/>
              <a:ext cx="4951698" cy="622865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教師可引導學生觀察數值變化的規律性，並讓學生說出每次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+1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或每次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-1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，而不是老師直接告訴學生答案。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圓角矩形 32"/>
            <p:cNvSpPr/>
            <p:nvPr/>
          </p:nvSpPr>
          <p:spPr>
            <a:xfrm rot="20914428">
              <a:off x="4909287" y="1255469"/>
              <a:ext cx="1233224" cy="336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教學小撇步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94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184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  </a:t>
            </a:r>
            <a:r>
              <a:rPr lang="zh-TW" altLang="en-US" dirty="0"/>
              <a:t>情境流程圖 </a:t>
            </a:r>
            <a:r>
              <a:rPr lang="en-US" altLang="zh-TW" dirty="0"/>
              <a:t>→ </a:t>
            </a:r>
            <a:r>
              <a:rPr lang="zh-TW" altLang="en-US" dirty="0"/>
              <a:t>程式流程圖</a:t>
            </a:r>
            <a:r>
              <a:rPr lang="en-US" altLang="zh-TW" dirty="0"/>
              <a:t>(</a:t>
            </a:r>
            <a:r>
              <a:rPr lang="zh-TW" altLang="en-US" dirty="0"/>
              <a:t>學生填空用</a:t>
            </a:r>
            <a:r>
              <a:rPr lang="en-US" altLang="zh-TW" dirty="0"/>
              <a:t>)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2BA5F31-F6B8-0549-8009-913458624102}"/>
              </a:ext>
            </a:extLst>
          </p:cNvPr>
          <p:cNvSpPr txBox="1"/>
          <p:nvPr/>
        </p:nvSpPr>
        <p:spPr>
          <a:xfrm>
            <a:off x="1042730" y="1012666"/>
            <a:ext cx="186301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TW" sz="2000" b="1" dirty="0" smtClean="0">
                <a:solidFill>
                  <a:srgbClr val="FE8637"/>
                </a:solidFill>
                <a:latin typeface="微軟正黑體" pitchFamily="34" charset="-120"/>
                <a:ea typeface="微軟正黑體" pitchFamily="34" charset="-120"/>
              </a:rPr>
              <a:t>(5) </a:t>
            </a:r>
            <a:r>
              <a:rPr kumimoji="1"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情境流程圖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5220118" y="1006251"/>
            <a:ext cx="1901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(6)</a:t>
            </a:r>
            <a:r>
              <a:rPr kumimoji="1" lang="zh-TW" altLang="en-US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程式流程圖</a:t>
            </a:r>
            <a:endParaRPr kumimoji="1" lang="zh-TW" altLang="en-US" sz="20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5" name="群組 7"/>
          <p:cNvGrpSpPr/>
          <p:nvPr/>
        </p:nvGrpSpPr>
        <p:grpSpPr>
          <a:xfrm>
            <a:off x="107504" y="4312826"/>
            <a:ext cx="3791632" cy="1861502"/>
            <a:chOff x="85271" y="3784977"/>
            <a:chExt cx="3889451" cy="1339282"/>
          </a:xfrm>
        </p:grpSpPr>
        <p:sp>
          <p:nvSpPr>
            <p:cNvPr id="30" name="圓角矩形 29"/>
            <p:cNvSpPr/>
            <p:nvPr/>
          </p:nvSpPr>
          <p:spPr>
            <a:xfrm>
              <a:off x="367985" y="3996460"/>
              <a:ext cx="3606737" cy="1127799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請在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分鐘內，根據「情境流程圖」的流程順序，思考程式執行的程序，並完成「程式流程圖」填寫。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提早完成的同學，可以根據程式流程圖自行嘗試堆疊程式積木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等待其他同學完成流程圖填寫，老師會和同學們一同檢討填寫內容。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圓角矩形 30"/>
            <p:cNvSpPr/>
            <p:nvPr/>
          </p:nvSpPr>
          <p:spPr>
            <a:xfrm rot="20914428">
              <a:off x="85271" y="3784977"/>
              <a:ext cx="1065699" cy="23914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填寫說明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2" name="文字方塊 161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個人填寫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3563888" y="1412776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zh-TW" altLang="en-US" sz="1400" b="1" dirty="0" smtClean="0">
                <a:solidFill>
                  <a:prstClr val="black"/>
                </a:solidFill>
                <a:latin typeface="+mj-ea"/>
              </a:rPr>
              <a:t>： </a:t>
            </a:r>
            <a:endParaRPr lang="en-US" altLang="zh-TW" sz="1400" b="1" dirty="0" smtClean="0">
              <a:solidFill>
                <a:prstClr val="black"/>
              </a:solidFill>
              <a:latin typeface="+mj-ea"/>
            </a:endParaRPr>
          </a:p>
          <a:p>
            <a:pPr marL="153988" indent="-153988"/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先以</a:t>
            </a:r>
            <a:r>
              <a:rPr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</a:t>
            </a:r>
            <a:r>
              <a:rPr lang="zh-TW" altLang="en-US" sz="1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</a:t>
            </a:r>
            <a:r>
              <a:rPr lang="en-US" altLang="zh-TW" sz="1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Blue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例，設計流程。</a:t>
            </a:r>
            <a:endParaRPr lang="en-US" altLang="zh-TW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3988" indent="-153988"/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完成藍光呼吸燈，學生可自行</a:t>
            </a:r>
            <a:r>
              <a:rPr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變換色光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72" name="群組 71"/>
          <p:cNvGrpSpPr/>
          <p:nvPr/>
        </p:nvGrpSpPr>
        <p:grpSpPr>
          <a:xfrm>
            <a:off x="1403648" y="1412776"/>
            <a:ext cx="1375707" cy="2692150"/>
            <a:chOff x="1763688" y="1412776"/>
            <a:chExt cx="1375707" cy="2692150"/>
          </a:xfrm>
        </p:grpSpPr>
        <p:sp>
          <p:nvSpPr>
            <p:cNvPr id="73" name="橢圓 72"/>
            <p:cNvSpPr/>
            <p:nvPr/>
          </p:nvSpPr>
          <p:spPr>
            <a:xfrm>
              <a:off x="1905759" y="1412776"/>
              <a:ext cx="1080120" cy="504056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zh-TW" altLang="en-US" sz="1400" kern="1000" spc="-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開始</a:t>
              </a:r>
            </a:p>
          </p:txBody>
        </p:sp>
        <p:sp>
          <p:nvSpPr>
            <p:cNvPr id="75" name="圓角矩形 74"/>
            <p:cNvSpPr/>
            <p:nvPr/>
          </p:nvSpPr>
          <p:spPr>
            <a:xfrm>
              <a:off x="1763688" y="2180559"/>
              <a:ext cx="1367572" cy="504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從無光</a:t>
              </a:r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藍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光逐漸變亮</a:t>
              </a:r>
            </a:p>
          </p:txBody>
        </p:sp>
        <p:sp>
          <p:nvSpPr>
            <p:cNvPr id="76" name="圓角矩形 75"/>
            <p:cNvSpPr/>
            <p:nvPr/>
          </p:nvSpPr>
          <p:spPr>
            <a:xfrm>
              <a:off x="1979712" y="3717032"/>
              <a:ext cx="936104" cy="3878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暫停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秒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8" name="圓角矩形 77"/>
            <p:cNvSpPr/>
            <p:nvPr/>
          </p:nvSpPr>
          <p:spPr>
            <a:xfrm>
              <a:off x="1771823" y="2942232"/>
              <a:ext cx="1367572" cy="504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藍光逐漸變暗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到無光</a:t>
              </a:r>
            </a:p>
          </p:txBody>
        </p:sp>
        <p:cxnSp>
          <p:nvCxnSpPr>
            <p:cNvPr id="79" name="直線單箭頭接點 78"/>
            <p:cNvCxnSpPr>
              <a:stCxn id="75" idx="2"/>
              <a:endCxn id="78" idx="0"/>
            </p:cNvCxnSpPr>
            <p:nvPr/>
          </p:nvCxnSpPr>
          <p:spPr>
            <a:xfrm>
              <a:off x="2447474" y="2684559"/>
              <a:ext cx="8135" cy="2576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單箭頭接點 79"/>
            <p:cNvCxnSpPr>
              <a:stCxn id="78" idx="2"/>
              <a:endCxn id="76" idx="0"/>
            </p:cNvCxnSpPr>
            <p:nvPr/>
          </p:nvCxnSpPr>
          <p:spPr>
            <a:xfrm flipH="1">
              <a:off x="2447764" y="3446232"/>
              <a:ext cx="7845" cy="270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肘形接點 34"/>
            <p:cNvCxnSpPr>
              <a:stCxn id="76" idx="2"/>
              <a:endCxn id="75" idx="1"/>
            </p:cNvCxnSpPr>
            <p:nvPr/>
          </p:nvCxnSpPr>
          <p:spPr>
            <a:xfrm rot="5400000" flipH="1">
              <a:off x="1269542" y="2926705"/>
              <a:ext cx="1672367" cy="684076"/>
            </a:xfrm>
            <a:prstGeom prst="bentConnector4">
              <a:avLst>
                <a:gd name="adj1" fmla="val -13669"/>
                <a:gd name="adj2" fmla="val 13341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單箭頭接點 82"/>
            <p:cNvCxnSpPr>
              <a:stCxn id="73" idx="4"/>
              <a:endCxn id="75" idx="0"/>
            </p:cNvCxnSpPr>
            <p:nvPr/>
          </p:nvCxnSpPr>
          <p:spPr>
            <a:xfrm>
              <a:off x="2445819" y="1916832"/>
              <a:ext cx="1655" cy="2637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直線單箭頭接點 83"/>
          <p:cNvCxnSpPr>
            <a:stCxn id="71" idx="3"/>
          </p:cNvCxnSpPr>
          <p:nvPr/>
        </p:nvCxnSpPr>
        <p:spPr>
          <a:xfrm>
            <a:off x="5508104" y="1997552"/>
            <a:ext cx="201216" cy="207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群組 84"/>
          <p:cNvGrpSpPr/>
          <p:nvPr/>
        </p:nvGrpSpPr>
        <p:grpSpPr>
          <a:xfrm>
            <a:off x="5128775" y="1556057"/>
            <a:ext cx="3763705" cy="4321215"/>
            <a:chOff x="5076056" y="1435250"/>
            <a:chExt cx="3763705" cy="4321215"/>
          </a:xfrm>
        </p:grpSpPr>
        <p:sp>
          <p:nvSpPr>
            <p:cNvPr id="86" name="橢圓 85"/>
            <p:cNvSpPr/>
            <p:nvPr/>
          </p:nvSpPr>
          <p:spPr>
            <a:xfrm>
              <a:off x="6573221" y="1435250"/>
              <a:ext cx="868581" cy="504056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zh-TW" altLang="en-US" sz="1400" kern="1000" spc="-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程式開始</a:t>
              </a:r>
            </a:p>
          </p:txBody>
        </p:sp>
        <p:cxnSp>
          <p:nvCxnSpPr>
            <p:cNvPr id="87" name="直線單箭頭接點 86"/>
            <p:cNvCxnSpPr>
              <a:stCxn id="154" idx="2"/>
              <a:endCxn id="123" idx="0"/>
            </p:cNvCxnSpPr>
            <p:nvPr/>
          </p:nvCxnSpPr>
          <p:spPr>
            <a:xfrm flipH="1">
              <a:off x="7007512" y="4022272"/>
              <a:ext cx="1" cy="178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單箭頭接點 87"/>
            <p:cNvCxnSpPr>
              <a:stCxn id="122" idx="2"/>
              <a:endCxn id="154" idx="0"/>
            </p:cNvCxnSpPr>
            <p:nvPr/>
          </p:nvCxnSpPr>
          <p:spPr>
            <a:xfrm>
              <a:off x="7007512" y="3262273"/>
              <a:ext cx="1" cy="1902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單箭頭接點 88"/>
            <p:cNvCxnSpPr>
              <a:stCxn id="143" idx="2"/>
              <a:endCxn id="122" idx="0"/>
            </p:cNvCxnSpPr>
            <p:nvPr/>
          </p:nvCxnSpPr>
          <p:spPr>
            <a:xfrm>
              <a:off x="7001162" y="2623594"/>
              <a:ext cx="6350" cy="3265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肘形接點 90"/>
            <p:cNvCxnSpPr>
              <a:stCxn id="154" idx="1"/>
              <a:endCxn id="122" idx="1"/>
            </p:cNvCxnSpPr>
            <p:nvPr/>
          </p:nvCxnSpPr>
          <p:spPr>
            <a:xfrm rot="10800000" flipH="1">
              <a:off x="5775548" y="3106211"/>
              <a:ext cx="421964" cy="631166"/>
            </a:xfrm>
            <a:prstGeom prst="bentConnector3">
              <a:avLst>
                <a:gd name="adj1" fmla="val -5417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單箭頭接點 93"/>
            <p:cNvCxnSpPr>
              <a:stCxn id="123" idx="2"/>
              <a:endCxn id="146" idx="0"/>
            </p:cNvCxnSpPr>
            <p:nvPr/>
          </p:nvCxnSpPr>
          <p:spPr>
            <a:xfrm>
              <a:off x="7007512" y="4513129"/>
              <a:ext cx="1" cy="1756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肘形接點 94"/>
            <p:cNvCxnSpPr>
              <a:endCxn id="123" idx="1"/>
            </p:cNvCxnSpPr>
            <p:nvPr/>
          </p:nvCxnSpPr>
          <p:spPr>
            <a:xfrm rot="10800000" flipH="1">
              <a:off x="5775546" y="4357068"/>
              <a:ext cx="421965" cy="624443"/>
            </a:xfrm>
            <a:prstGeom prst="bentConnector3">
              <a:avLst>
                <a:gd name="adj1" fmla="val -5417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單箭頭接點 98"/>
            <p:cNvCxnSpPr>
              <a:stCxn id="146" idx="2"/>
              <a:endCxn id="160" idx="0"/>
            </p:cNvCxnSpPr>
            <p:nvPr/>
          </p:nvCxnSpPr>
          <p:spPr>
            <a:xfrm flipH="1">
              <a:off x="7007512" y="5258565"/>
              <a:ext cx="1" cy="1794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肘形接點 182"/>
            <p:cNvCxnSpPr>
              <a:stCxn id="160" idx="2"/>
            </p:cNvCxnSpPr>
            <p:nvPr/>
          </p:nvCxnSpPr>
          <p:spPr>
            <a:xfrm rot="5400000" flipH="1">
              <a:off x="5509582" y="4252185"/>
              <a:ext cx="2995860" cy="12700"/>
            </a:xfrm>
            <a:prstGeom prst="bentConnector5">
              <a:avLst>
                <a:gd name="adj1" fmla="val -5516"/>
                <a:gd name="adj2" fmla="val -10886118"/>
                <a:gd name="adj3" fmla="val 99934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單箭頭接點 107"/>
            <p:cNvCxnSpPr>
              <a:stCxn id="86" idx="4"/>
              <a:endCxn id="143" idx="0"/>
            </p:cNvCxnSpPr>
            <p:nvPr/>
          </p:nvCxnSpPr>
          <p:spPr>
            <a:xfrm flipH="1">
              <a:off x="7001162" y="1939306"/>
              <a:ext cx="6350" cy="1796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群組 2"/>
            <p:cNvGrpSpPr/>
            <p:nvPr/>
          </p:nvGrpSpPr>
          <p:grpSpPr>
            <a:xfrm>
              <a:off x="5078843" y="2905681"/>
              <a:ext cx="397108" cy="984885"/>
              <a:chOff x="5114301" y="3289377"/>
              <a:chExt cx="397108" cy="984885"/>
            </a:xfrm>
          </p:grpSpPr>
          <p:sp>
            <p:nvSpPr>
              <p:cNvPr id="165" name="文字方塊 164"/>
              <p:cNvSpPr txBox="1"/>
              <p:nvPr/>
            </p:nvSpPr>
            <p:spPr>
              <a:xfrm>
                <a:off x="5114301" y="3289377"/>
                <a:ext cx="397108" cy="984885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重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複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endPara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次</a:t>
                </a:r>
                <a:endPara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7" name="文字方塊 166"/>
              <p:cNvSpPr txBox="1"/>
              <p:nvPr/>
            </p:nvSpPr>
            <p:spPr>
              <a:xfrm>
                <a:off x="5166044" y="3773796"/>
                <a:ext cx="299048" cy="21544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</a:t>
                </a: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17" name="文字方塊 116"/>
            <p:cNvSpPr txBox="1"/>
            <p:nvPr/>
          </p:nvSpPr>
          <p:spPr>
            <a:xfrm>
              <a:off x="8443761" y="3677999"/>
              <a:ext cx="396000" cy="116955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複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</a:t>
              </a:r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限</a:t>
              </a:r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21" name="群組 79"/>
            <p:cNvGrpSpPr/>
            <p:nvPr/>
          </p:nvGrpSpPr>
          <p:grpSpPr>
            <a:xfrm>
              <a:off x="5076056" y="4157902"/>
              <a:ext cx="397108" cy="984885"/>
              <a:chOff x="5114301" y="3289377"/>
              <a:chExt cx="397108" cy="984885"/>
            </a:xfrm>
          </p:grpSpPr>
          <p:sp>
            <p:nvSpPr>
              <p:cNvPr id="163" name="文字方塊 162"/>
              <p:cNvSpPr txBox="1"/>
              <p:nvPr/>
            </p:nvSpPr>
            <p:spPr>
              <a:xfrm>
                <a:off x="5114301" y="3289377"/>
                <a:ext cx="397108" cy="984885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重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複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endPara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次</a:t>
                </a:r>
                <a:endPara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4" name="文字方塊 163"/>
              <p:cNvSpPr txBox="1"/>
              <p:nvPr/>
            </p:nvSpPr>
            <p:spPr>
              <a:xfrm>
                <a:off x="5166044" y="3773796"/>
                <a:ext cx="299048" cy="21544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</a:t>
                </a: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2" name="圓角矩形 121"/>
            <p:cNvSpPr/>
            <p:nvPr/>
          </p:nvSpPr>
          <p:spPr>
            <a:xfrm>
              <a:off x="6197512" y="2950148"/>
              <a:ext cx="1620000" cy="3121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變數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改變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圓角矩形 122"/>
            <p:cNvSpPr/>
            <p:nvPr/>
          </p:nvSpPr>
          <p:spPr>
            <a:xfrm>
              <a:off x="6197512" y="4201004"/>
              <a:ext cx="1620000" cy="3121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變數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改變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24" name="群組 55"/>
            <p:cNvGrpSpPr/>
            <p:nvPr/>
          </p:nvGrpSpPr>
          <p:grpSpPr>
            <a:xfrm>
              <a:off x="6078152" y="5437990"/>
              <a:ext cx="1858720" cy="312125"/>
              <a:chOff x="6089653" y="5989712"/>
              <a:chExt cx="1858720" cy="312125"/>
            </a:xfrm>
          </p:grpSpPr>
          <p:sp>
            <p:nvSpPr>
              <p:cNvPr id="160" name="圓角矩形 159"/>
              <p:cNvSpPr/>
              <p:nvPr/>
            </p:nvSpPr>
            <p:spPr>
              <a:xfrm>
                <a:off x="6089653" y="5989712"/>
                <a:ext cx="1858720" cy="31212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          </a:t>
                </a:r>
                <a:r>
                  <a: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秒</a:t>
                </a:r>
              </a:p>
            </p:txBody>
          </p:sp>
          <p:sp>
            <p:nvSpPr>
              <p:cNvPr id="161" name="文字方塊 160"/>
              <p:cNvSpPr txBox="1"/>
              <p:nvPr/>
            </p:nvSpPr>
            <p:spPr>
              <a:xfrm>
                <a:off x="6533204" y="6038052"/>
                <a:ext cx="492160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25" name="群組 58"/>
            <p:cNvGrpSpPr/>
            <p:nvPr/>
          </p:nvGrpSpPr>
          <p:grpSpPr>
            <a:xfrm>
              <a:off x="5775548" y="3452482"/>
              <a:ext cx="2463930" cy="569790"/>
              <a:chOff x="5775548" y="4001187"/>
              <a:chExt cx="2463930" cy="569790"/>
            </a:xfrm>
          </p:grpSpPr>
          <p:sp>
            <p:nvSpPr>
              <p:cNvPr id="154" name="圓角矩形 153"/>
              <p:cNvSpPr/>
              <p:nvPr/>
            </p:nvSpPr>
            <p:spPr>
              <a:xfrm>
                <a:off x="5775548" y="4001187"/>
                <a:ext cx="2463930" cy="5697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WS2812</a:t>
                </a:r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燈條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紅             綠             藍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55" name="群組 57"/>
              <p:cNvGrpSpPr/>
              <p:nvPr/>
            </p:nvGrpSpPr>
            <p:grpSpPr>
              <a:xfrm>
                <a:off x="6109229" y="4286082"/>
                <a:ext cx="1923052" cy="219193"/>
                <a:chOff x="6109229" y="4286082"/>
                <a:chExt cx="1923052" cy="219193"/>
              </a:xfrm>
            </p:grpSpPr>
            <p:sp>
              <p:nvSpPr>
                <p:cNvPr id="157" name="文字方塊 156"/>
                <p:cNvSpPr txBox="1"/>
                <p:nvPr/>
              </p:nvSpPr>
              <p:spPr>
                <a:xfrm>
                  <a:off x="7614803" y="4289831"/>
                  <a:ext cx="417478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58" name="文字方塊 157"/>
                <p:cNvSpPr txBox="1"/>
                <p:nvPr/>
              </p:nvSpPr>
              <p:spPr>
                <a:xfrm>
                  <a:off x="6109229" y="4286082"/>
                  <a:ext cx="417478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59" name="文字方塊 158"/>
                <p:cNvSpPr txBox="1"/>
                <p:nvPr/>
              </p:nvSpPr>
              <p:spPr>
                <a:xfrm>
                  <a:off x="6860388" y="4288653"/>
                  <a:ext cx="417478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127" name="群組 138"/>
            <p:cNvGrpSpPr/>
            <p:nvPr/>
          </p:nvGrpSpPr>
          <p:grpSpPr>
            <a:xfrm>
              <a:off x="5775548" y="4688775"/>
              <a:ext cx="2463930" cy="569790"/>
              <a:chOff x="5775548" y="4001187"/>
              <a:chExt cx="2463930" cy="569790"/>
            </a:xfrm>
          </p:grpSpPr>
          <p:sp>
            <p:nvSpPr>
              <p:cNvPr id="146" name="圓角矩形 145"/>
              <p:cNvSpPr/>
              <p:nvPr/>
            </p:nvSpPr>
            <p:spPr>
              <a:xfrm>
                <a:off x="5775548" y="4001187"/>
                <a:ext cx="2463930" cy="5697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WS2812</a:t>
                </a:r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燈條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紅             綠             藍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47" name="群組 140"/>
              <p:cNvGrpSpPr/>
              <p:nvPr/>
            </p:nvGrpSpPr>
            <p:grpSpPr>
              <a:xfrm>
                <a:off x="6109229" y="4286082"/>
                <a:ext cx="1923052" cy="219193"/>
                <a:chOff x="6109229" y="4286082"/>
                <a:chExt cx="1923052" cy="219193"/>
              </a:xfrm>
            </p:grpSpPr>
            <p:sp>
              <p:nvSpPr>
                <p:cNvPr id="148" name="文字方塊 147"/>
                <p:cNvSpPr txBox="1"/>
                <p:nvPr/>
              </p:nvSpPr>
              <p:spPr>
                <a:xfrm>
                  <a:off x="7614803" y="4289831"/>
                  <a:ext cx="417478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49" name="文字方塊 148"/>
                <p:cNvSpPr txBox="1"/>
                <p:nvPr/>
              </p:nvSpPr>
              <p:spPr>
                <a:xfrm>
                  <a:off x="6109229" y="4286082"/>
                  <a:ext cx="417478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53" name="文字方塊 152"/>
                <p:cNvSpPr txBox="1"/>
                <p:nvPr/>
              </p:nvSpPr>
              <p:spPr>
                <a:xfrm>
                  <a:off x="6860388" y="4288653"/>
                  <a:ext cx="417478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129" name="群組 174"/>
            <p:cNvGrpSpPr/>
            <p:nvPr/>
          </p:nvGrpSpPr>
          <p:grpSpPr>
            <a:xfrm>
              <a:off x="5739377" y="2118967"/>
              <a:ext cx="2523569" cy="504627"/>
              <a:chOff x="5789450" y="2660337"/>
              <a:chExt cx="2523569" cy="504627"/>
            </a:xfrm>
          </p:grpSpPr>
          <p:sp>
            <p:nvSpPr>
              <p:cNvPr id="143" name="圓角矩形 142"/>
              <p:cNvSpPr/>
              <p:nvPr/>
            </p:nvSpPr>
            <p:spPr>
              <a:xfrm>
                <a:off x="5789450" y="2660337"/>
                <a:ext cx="2523569" cy="50462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建立一個            名稱</a:t>
                </a:r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命名</a:t>
                </a:r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</a:t>
                </a:r>
                <a:r>
                  <a: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</a:t>
                </a:r>
              </a:p>
              <a:p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變數</a:t>
                </a:r>
                <a:r>
                  <a: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</a:t>
                </a:r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設為</a:t>
                </a:r>
                <a:endPara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4" name="文字方塊 143"/>
              <p:cNvSpPr txBox="1"/>
              <p:nvPr/>
            </p:nvSpPr>
            <p:spPr>
              <a:xfrm>
                <a:off x="6641992" y="2696348"/>
                <a:ext cx="492160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5" name="文字方塊 144"/>
              <p:cNvSpPr txBox="1"/>
              <p:nvPr/>
            </p:nvSpPr>
            <p:spPr>
              <a:xfrm>
                <a:off x="7176059" y="2909345"/>
                <a:ext cx="417478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30" name="文字方塊 129"/>
            <p:cNvSpPr txBox="1"/>
            <p:nvPr/>
          </p:nvSpPr>
          <p:spPr>
            <a:xfrm>
              <a:off x="7178858" y="2993958"/>
              <a:ext cx="417478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1" name="文字方塊 130"/>
            <p:cNvSpPr txBox="1"/>
            <p:nvPr/>
          </p:nvSpPr>
          <p:spPr>
            <a:xfrm>
              <a:off x="7178858" y="4242858"/>
              <a:ext cx="417478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61" name="圖片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9450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7554"/>
            <a:ext cx="8229600" cy="537300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  </a:t>
            </a:r>
            <a:r>
              <a:rPr lang="zh-TW" altLang="en-US" dirty="0"/>
              <a:t>情境流程圖 </a:t>
            </a:r>
            <a:r>
              <a:rPr lang="en-US" altLang="zh-TW" dirty="0"/>
              <a:t>→ </a:t>
            </a:r>
            <a:r>
              <a:rPr lang="zh-TW" altLang="en-US" dirty="0"/>
              <a:t>程式流程圖</a:t>
            </a:r>
            <a:r>
              <a:rPr lang="en-US" altLang="zh-TW" dirty="0"/>
              <a:t>(</a:t>
            </a:r>
            <a:r>
              <a:rPr lang="zh-TW" altLang="en-US" dirty="0"/>
              <a:t>教師用</a:t>
            </a:r>
            <a:r>
              <a:rPr lang="en-US" altLang="zh-TW" dirty="0"/>
              <a:t>)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2BA5F31-F6B8-0549-8009-913458624102}"/>
              </a:ext>
            </a:extLst>
          </p:cNvPr>
          <p:cNvSpPr txBox="1"/>
          <p:nvPr/>
        </p:nvSpPr>
        <p:spPr>
          <a:xfrm>
            <a:off x="1104896" y="814436"/>
            <a:ext cx="186301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TW" sz="2000" b="1" dirty="0" smtClean="0">
                <a:solidFill>
                  <a:srgbClr val="FE8637"/>
                </a:solidFill>
                <a:latin typeface="微軟正黑體" pitchFamily="34" charset="-120"/>
                <a:ea typeface="微軟正黑體" pitchFamily="34" charset="-120"/>
              </a:rPr>
              <a:t>(5) </a:t>
            </a:r>
            <a:r>
              <a:rPr kumimoji="1"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情境流程圖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5301502" y="836712"/>
            <a:ext cx="1901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(6)</a:t>
            </a:r>
            <a:r>
              <a:rPr kumimoji="1" lang="zh-TW" altLang="en-US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程式流程圖</a:t>
            </a:r>
            <a:endParaRPr kumimoji="1" lang="zh-TW" altLang="en-US" sz="20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92" name="群組 91"/>
          <p:cNvGrpSpPr/>
          <p:nvPr/>
        </p:nvGrpSpPr>
        <p:grpSpPr>
          <a:xfrm>
            <a:off x="1763688" y="1412776"/>
            <a:ext cx="1375707" cy="2692150"/>
            <a:chOff x="1763688" y="1412776"/>
            <a:chExt cx="1375707" cy="2692150"/>
          </a:xfrm>
        </p:grpSpPr>
        <p:sp>
          <p:nvSpPr>
            <p:cNvPr id="75" name="橢圓 74"/>
            <p:cNvSpPr/>
            <p:nvPr/>
          </p:nvSpPr>
          <p:spPr>
            <a:xfrm>
              <a:off x="1905759" y="1412776"/>
              <a:ext cx="1080120" cy="504056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zh-TW" altLang="en-US" sz="1400" kern="1000" spc="-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開始</a:t>
              </a:r>
            </a:p>
          </p:txBody>
        </p:sp>
        <p:sp>
          <p:nvSpPr>
            <p:cNvPr id="76" name="圓角矩形 75"/>
            <p:cNvSpPr/>
            <p:nvPr/>
          </p:nvSpPr>
          <p:spPr>
            <a:xfrm>
              <a:off x="1763688" y="2180559"/>
              <a:ext cx="1367572" cy="50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從無光</a:t>
              </a:r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藍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光逐漸變亮</a:t>
              </a:r>
            </a:p>
          </p:txBody>
        </p:sp>
        <p:sp>
          <p:nvSpPr>
            <p:cNvPr id="152" name="圓角矩形 151"/>
            <p:cNvSpPr/>
            <p:nvPr/>
          </p:nvSpPr>
          <p:spPr>
            <a:xfrm>
              <a:off x="1979712" y="3717032"/>
              <a:ext cx="936104" cy="3878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暫停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秒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圓角矩形 52"/>
            <p:cNvSpPr/>
            <p:nvPr/>
          </p:nvSpPr>
          <p:spPr>
            <a:xfrm>
              <a:off x="1771823" y="2942232"/>
              <a:ext cx="1367572" cy="504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藍光逐漸變暗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到無光</a:t>
              </a:r>
            </a:p>
          </p:txBody>
        </p:sp>
        <p:cxnSp>
          <p:nvCxnSpPr>
            <p:cNvPr id="54" name="直線單箭頭接點 53"/>
            <p:cNvCxnSpPr>
              <a:stCxn id="76" idx="2"/>
              <a:endCxn id="53" idx="0"/>
            </p:cNvCxnSpPr>
            <p:nvPr/>
          </p:nvCxnSpPr>
          <p:spPr>
            <a:xfrm>
              <a:off x="2447474" y="2684559"/>
              <a:ext cx="8135" cy="2576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單箭頭接點 64"/>
            <p:cNvCxnSpPr>
              <a:stCxn id="53" idx="2"/>
              <a:endCxn id="152" idx="0"/>
            </p:cNvCxnSpPr>
            <p:nvPr/>
          </p:nvCxnSpPr>
          <p:spPr>
            <a:xfrm flipH="1">
              <a:off x="2447764" y="3446232"/>
              <a:ext cx="7845" cy="270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肘形接點 34"/>
            <p:cNvCxnSpPr>
              <a:stCxn id="152" idx="2"/>
              <a:endCxn id="76" idx="1"/>
            </p:cNvCxnSpPr>
            <p:nvPr/>
          </p:nvCxnSpPr>
          <p:spPr>
            <a:xfrm rot="5400000" flipH="1">
              <a:off x="1269542" y="2926705"/>
              <a:ext cx="1672367" cy="684076"/>
            </a:xfrm>
            <a:prstGeom prst="bentConnector4">
              <a:avLst>
                <a:gd name="adj1" fmla="val -13669"/>
                <a:gd name="adj2" fmla="val 13341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>
              <a:stCxn id="75" idx="4"/>
              <a:endCxn id="76" idx="0"/>
            </p:cNvCxnSpPr>
            <p:nvPr/>
          </p:nvCxnSpPr>
          <p:spPr>
            <a:xfrm>
              <a:off x="2445819" y="1916832"/>
              <a:ext cx="1655" cy="2637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文字方塊 68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3" name="群組 92"/>
          <p:cNvGrpSpPr/>
          <p:nvPr/>
        </p:nvGrpSpPr>
        <p:grpSpPr>
          <a:xfrm>
            <a:off x="253932" y="4207719"/>
            <a:ext cx="4318068" cy="2101601"/>
            <a:chOff x="253932" y="4207719"/>
            <a:chExt cx="4318068" cy="2101601"/>
          </a:xfrm>
        </p:grpSpPr>
        <p:sp>
          <p:nvSpPr>
            <p:cNvPr id="165" name="圓角矩形 164"/>
            <p:cNvSpPr/>
            <p:nvPr/>
          </p:nvSpPr>
          <p:spPr>
            <a:xfrm>
              <a:off x="479906" y="4502115"/>
              <a:ext cx="4092094" cy="1807205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65138" indent="-465138" algn="just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400" dirty="0" smtClean="0">
                  <a:latin typeface="+mj-ea"/>
                  <a:ea typeface="+mj-ea"/>
                </a:rPr>
                <a:t>：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藍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Blue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例，因此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名稱命名為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。由於從無光起始，因此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設為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65138" indent="-465138" algn="just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1400" dirty="0" smtClean="0">
                  <a:latin typeface="+mj-ea"/>
                  <a:ea typeface="+mj-ea"/>
                </a:rPr>
                <a:t>：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逐漸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變亮、變暗各</a:t>
              </a:r>
              <a:r>
                <a:rPr lang="zh-TW" altLang="en-US" sz="1400" dirty="0" smtClean="0">
                  <a:latin typeface="微軟正黑體" pitchFamily="34" charset="-120"/>
                  <a:ea typeface="微軟正黑體" pitchFamily="34" charset="-120"/>
                </a:rPr>
                <a:t>以重複</a:t>
              </a:r>
              <a:r>
                <a:rPr lang="en-US" altLang="zh-TW" sz="1400" dirty="0" smtClean="0">
                  <a:latin typeface="微軟正黑體" pitchFamily="34" charset="-120"/>
                  <a:ea typeface="微軟正黑體" pitchFamily="34" charset="-120"/>
                </a:rPr>
                <a:t>50</a:t>
              </a:r>
              <a:r>
                <a:rPr lang="zh-TW" altLang="en-US" sz="1400" dirty="0" smtClean="0">
                  <a:latin typeface="微軟正黑體" pitchFamily="34" charset="-120"/>
                  <a:ea typeface="微軟正黑體" pitchFamily="34" charset="-120"/>
                </a:rPr>
                <a:t>次為例。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次數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可依個人實際呼吸長短變更，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但重複次數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必須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一致，上限不能超過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255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en-US" altLang="zh-TW" sz="14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marL="465138" lvl="0" indent="-465138" algn="just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新細明體" panose="02020500000000000000" pitchFamily="18" charset="-120"/>
                </a:rPr>
                <a:t>：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等待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暫停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，可算學生正確。學生可以根據自己的呼吸，變更等待秒數。</a:t>
              </a:r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65138" lvl="0" indent="-465138" algn="just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新細明體" panose="02020500000000000000" pitchFamily="18" charset="-120"/>
                </a:rPr>
                <a:t>：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重複次數可自行設定重複幾次或無限次。</a:t>
              </a:r>
              <a:endPara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6" name="圓角矩形 165"/>
            <p:cNvSpPr/>
            <p:nvPr/>
          </p:nvSpPr>
          <p:spPr>
            <a:xfrm rot="21203749">
              <a:off x="253932" y="4207719"/>
              <a:ext cx="1038897" cy="33239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註解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說明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橢圓 20"/>
          <p:cNvSpPr/>
          <p:nvPr/>
        </p:nvSpPr>
        <p:spPr>
          <a:xfrm>
            <a:off x="6573221" y="1435250"/>
            <a:ext cx="868581" cy="504056"/>
          </a:xfrm>
          <a:prstGeom prst="ellipse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sz="1400" kern="1000" spc="-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程式開始</a:t>
            </a:r>
          </a:p>
        </p:txBody>
      </p:sp>
      <p:cxnSp>
        <p:nvCxnSpPr>
          <p:cNvPr id="52" name="直線單箭頭接點 51"/>
          <p:cNvCxnSpPr>
            <a:stCxn id="107" idx="2"/>
            <a:endCxn id="133" idx="0"/>
          </p:cNvCxnSpPr>
          <p:nvPr/>
        </p:nvCxnSpPr>
        <p:spPr>
          <a:xfrm flipH="1">
            <a:off x="7007512" y="4022272"/>
            <a:ext cx="1" cy="178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stCxn id="25" idx="2"/>
            <a:endCxn id="107" idx="0"/>
          </p:cNvCxnSpPr>
          <p:nvPr/>
        </p:nvCxnSpPr>
        <p:spPr>
          <a:xfrm>
            <a:off x="7007512" y="3262273"/>
            <a:ext cx="1" cy="190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/>
          <p:cNvCxnSpPr>
            <a:stCxn id="114" idx="2"/>
            <a:endCxn id="25" idx="0"/>
          </p:cNvCxnSpPr>
          <p:nvPr/>
        </p:nvCxnSpPr>
        <p:spPr>
          <a:xfrm>
            <a:off x="7001162" y="2623594"/>
            <a:ext cx="6350" cy="3265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肘形接點 121"/>
          <p:cNvCxnSpPr>
            <a:stCxn id="107" idx="1"/>
            <a:endCxn id="25" idx="1"/>
          </p:cNvCxnSpPr>
          <p:nvPr/>
        </p:nvCxnSpPr>
        <p:spPr>
          <a:xfrm rot="10800000" flipH="1">
            <a:off x="5775548" y="3106211"/>
            <a:ext cx="421964" cy="631166"/>
          </a:xfrm>
          <a:prstGeom prst="bentConnector3">
            <a:avLst>
              <a:gd name="adj1" fmla="val -5417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單箭頭接點 162"/>
          <p:cNvCxnSpPr>
            <a:stCxn id="133" idx="2"/>
            <a:endCxn id="140" idx="0"/>
          </p:cNvCxnSpPr>
          <p:nvPr/>
        </p:nvCxnSpPr>
        <p:spPr>
          <a:xfrm>
            <a:off x="7007512" y="4513129"/>
            <a:ext cx="1" cy="175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肘形接點 169"/>
          <p:cNvCxnSpPr>
            <a:endCxn id="133" idx="1"/>
          </p:cNvCxnSpPr>
          <p:nvPr/>
        </p:nvCxnSpPr>
        <p:spPr>
          <a:xfrm rot="10800000" flipH="1">
            <a:off x="5775546" y="4357068"/>
            <a:ext cx="421965" cy="624443"/>
          </a:xfrm>
          <a:prstGeom prst="bentConnector3">
            <a:avLst>
              <a:gd name="adj1" fmla="val -5417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單箭頭接點 178"/>
          <p:cNvCxnSpPr>
            <a:stCxn id="140" idx="2"/>
            <a:endCxn id="171" idx="0"/>
          </p:cNvCxnSpPr>
          <p:nvPr/>
        </p:nvCxnSpPr>
        <p:spPr>
          <a:xfrm flipH="1">
            <a:off x="7007512" y="5258565"/>
            <a:ext cx="1" cy="179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肘形接點 182"/>
          <p:cNvCxnSpPr>
            <a:stCxn id="171" idx="2"/>
          </p:cNvCxnSpPr>
          <p:nvPr/>
        </p:nvCxnSpPr>
        <p:spPr>
          <a:xfrm rot="5400000" flipH="1">
            <a:off x="5509582" y="4252185"/>
            <a:ext cx="2995860" cy="12700"/>
          </a:xfrm>
          <a:prstGeom prst="bentConnector5">
            <a:avLst>
              <a:gd name="adj1" fmla="val -5516"/>
              <a:gd name="adj2" fmla="val -10886118"/>
              <a:gd name="adj3" fmla="val 999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stCxn id="21" idx="4"/>
            <a:endCxn id="114" idx="0"/>
          </p:cNvCxnSpPr>
          <p:nvPr/>
        </p:nvCxnSpPr>
        <p:spPr>
          <a:xfrm flipH="1">
            <a:off x="7001162" y="1939306"/>
            <a:ext cx="6350" cy="1796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5078843" y="2905681"/>
            <a:ext cx="397108" cy="984885"/>
            <a:chOff x="5114301" y="3289377"/>
            <a:chExt cx="397108" cy="984885"/>
          </a:xfrm>
        </p:grpSpPr>
        <p:sp>
          <p:nvSpPr>
            <p:cNvPr id="70" name="文字方塊 69"/>
            <p:cNvSpPr txBox="1"/>
            <p:nvPr/>
          </p:nvSpPr>
          <p:spPr>
            <a:xfrm>
              <a:off x="5114301" y="3289377"/>
              <a:ext cx="397108" cy="984885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複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5166044" y="3773796"/>
              <a:ext cx="299048" cy="21544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4" name="文字方塊 73"/>
          <p:cNvSpPr txBox="1"/>
          <p:nvPr/>
        </p:nvSpPr>
        <p:spPr>
          <a:xfrm>
            <a:off x="8443761" y="3677999"/>
            <a:ext cx="396000" cy="116955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1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endParaRPr lang="en-US" altLang="zh-TW" sz="1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0" name="群組 79"/>
          <p:cNvGrpSpPr/>
          <p:nvPr/>
        </p:nvGrpSpPr>
        <p:grpSpPr>
          <a:xfrm>
            <a:off x="5076056" y="4157902"/>
            <a:ext cx="397108" cy="984885"/>
            <a:chOff x="5114301" y="3289377"/>
            <a:chExt cx="397108" cy="984885"/>
          </a:xfrm>
        </p:grpSpPr>
        <p:sp>
          <p:nvSpPr>
            <p:cNvPr id="81" name="文字方塊 80"/>
            <p:cNvSpPr txBox="1"/>
            <p:nvPr/>
          </p:nvSpPr>
          <p:spPr>
            <a:xfrm>
              <a:off x="5114301" y="3289377"/>
              <a:ext cx="397108" cy="984885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複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5166044" y="3773796"/>
              <a:ext cx="299048" cy="21544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圓角矩形 24"/>
          <p:cNvSpPr/>
          <p:nvPr/>
        </p:nvSpPr>
        <p:spPr>
          <a:xfrm>
            <a:off x="6197512" y="2950148"/>
            <a:ext cx="1620000" cy="312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" name="圓角矩形 132"/>
          <p:cNvSpPr/>
          <p:nvPr/>
        </p:nvSpPr>
        <p:spPr>
          <a:xfrm>
            <a:off x="6197512" y="4201004"/>
            <a:ext cx="1620000" cy="312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1" name="圓角矩形 170"/>
          <p:cNvSpPr/>
          <p:nvPr/>
        </p:nvSpPr>
        <p:spPr>
          <a:xfrm>
            <a:off x="6078152" y="5437990"/>
            <a:ext cx="1858720" cy="312125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</a:p>
        </p:txBody>
      </p:sp>
      <p:sp>
        <p:nvSpPr>
          <p:cNvPr id="107" name="圓角矩形 106"/>
          <p:cNvSpPr/>
          <p:nvPr/>
        </p:nvSpPr>
        <p:spPr>
          <a:xfrm>
            <a:off x="5775548" y="3452482"/>
            <a:ext cx="2463930" cy="56979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WS2812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燈條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             綠             藍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109229" y="3737377"/>
            <a:ext cx="1923052" cy="219193"/>
            <a:chOff x="6109229" y="3737377"/>
            <a:chExt cx="1923052" cy="219193"/>
          </a:xfrm>
        </p:grpSpPr>
        <p:sp>
          <p:nvSpPr>
            <p:cNvPr id="136" name="文字方塊 135"/>
            <p:cNvSpPr txBox="1"/>
            <p:nvPr/>
          </p:nvSpPr>
          <p:spPr>
            <a:xfrm>
              <a:off x="7614803" y="3741126"/>
              <a:ext cx="417478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7" name="文字方塊 136"/>
            <p:cNvSpPr txBox="1"/>
            <p:nvPr/>
          </p:nvSpPr>
          <p:spPr>
            <a:xfrm>
              <a:off x="6109229" y="3737377"/>
              <a:ext cx="417478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8" name="文字方塊 137"/>
            <p:cNvSpPr txBox="1"/>
            <p:nvPr/>
          </p:nvSpPr>
          <p:spPr>
            <a:xfrm>
              <a:off x="6860388" y="3739948"/>
              <a:ext cx="417478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0" name="圓角矩形 139"/>
          <p:cNvSpPr/>
          <p:nvPr/>
        </p:nvSpPr>
        <p:spPr>
          <a:xfrm>
            <a:off x="5775548" y="4688775"/>
            <a:ext cx="2463930" cy="56979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WS2812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燈條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             綠             藍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109229" y="4973670"/>
            <a:ext cx="1923052" cy="219193"/>
            <a:chOff x="6109229" y="4973670"/>
            <a:chExt cx="1923052" cy="219193"/>
          </a:xfrm>
        </p:grpSpPr>
        <p:sp>
          <p:nvSpPr>
            <p:cNvPr id="142" name="文字方塊 141"/>
            <p:cNvSpPr txBox="1"/>
            <p:nvPr/>
          </p:nvSpPr>
          <p:spPr>
            <a:xfrm>
              <a:off x="7614803" y="4977419"/>
              <a:ext cx="417478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3" name="文字方塊 142"/>
            <p:cNvSpPr txBox="1"/>
            <p:nvPr/>
          </p:nvSpPr>
          <p:spPr>
            <a:xfrm>
              <a:off x="6109229" y="4973670"/>
              <a:ext cx="417478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4" name="文字方塊 143"/>
            <p:cNvSpPr txBox="1"/>
            <p:nvPr/>
          </p:nvSpPr>
          <p:spPr>
            <a:xfrm>
              <a:off x="6860388" y="4976241"/>
              <a:ext cx="417478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4" name="圓角矩形 113"/>
          <p:cNvSpPr/>
          <p:nvPr/>
        </p:nvSpPr>
        <p:spPr>
          <a:xfrm>
            <a:off x="5739377" y="2118967"/>
            <a:ext cx="2523569" cy="5046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建立一個            名稱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命名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</a:p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變數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設為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261479" y="2101292"/>
            <a:ext cx="2281985" cy="482127"/>
            <a:chOff x="5261479" y="2101292"/>
            <a:chExt cx="2281985" cy="482127"/>
          </a:xfrm>
        </p:grpSpPr>
        <p:sp>
          <p:nvSpPr>
            <p:cNvPr id="167" name="文字方塊 166"/>
            <p:cNvSpPr txBox="1"/>
            <p:nvPr/>
          </p:nvSpPr>
          <p:spPr>
            <a:xfrm>
              <a:off x="5261479" y="2101292"/>
              <a:ext cx="436101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7" name="文字方塊 156"/>
            <p:cNvSpPr txBox="1"/>
            <p:nvPr/>
          </p:nvSpPr>
          <p:spPr>
            <a:xfrm>
              <a:off x="6591919" y="2154978"/>
              <a:ext cx="492160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變數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8" name="文字方塊 167"/>
            <p:cNvSpPr txBox="1"/>
            <p:nvPr/>
          </p:nvSpPr>
          <p:spPr>
            <a:xfrm>
              <a:off x="7125986" y="2367975"/>
              <a:ext cx="417478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0" name="文字方塊 179"/>
          <p:cNvSpPr txBox="1"/>
          <p:nvPr/>
        </p:nvSpPr>
        <p:spPr>
          <a:xfrm>
            <a:off x="7178858" y="2993958"/>
            <a:ext cx="417478" cy="215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1" name="文字方塊 180"/>
          <p:cNvSpPr txBox="1"/>
          <p:nvPr/>
        </p:nvSpPr>
        <p:spPr>
          <a:xfrm>
            <a:off x="7178858" y="4242858"/>
            <a:ext cx="417478" cy="215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598694" y="5424775"/>
            <a:ext cx="1415169" cy="276999"/>
            <a:chOff x="5598694" y="5424775"/>
            <a:chExt cx="1415169" cy="276999"/>
          </a:xfrm>
        </p:grpSpPr>
        <p:sp>
          <p:nvSpPr>
            <p:cNvPr id="135" name="文字方塊 134"/>
            <p:cNvSpPr txBox="1"/>
            <p:nvPr/>
          </p:nvSpPr>
          <p:spPr>
            <a:xfrm>
              <a:off x="6521703" y="5486330"/>
              <a:ext cx="492160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等待</a:t>
              </a:r>
            </a:p>
          </p:txBody>
        </p:sp>
        <p:sp>
          <p:nvSpPr>
            <p:cNvPr id="182" name="文字方塊 181"/>
            <p:cNvSpPr txBox="1"/>
            <p:nvPr/>
          </p:nvSpPr>
          <p:spPr>
            <a:xfrm>
              <a:off x="5598694" y="5424775"/>
              <a:ext cx="436101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4" name="文字方塊 183"/>
          <p:cNvSpPr txBox="1"/>
          <p:nvPr/>
        </p:nvSpPr>
        <p:spPr>
          <a:xfrm>
            <a:off x="8423710" y="3369458"/>
            <a:ext cx="436101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7" name="群組 186"/>
          <p:cNvGrpSpPr/>
          <p:nvPr/>
        </p:nvGrpSpPr>
        <p:grpSpPr>
          <a:xfrm>
            <a:off x="4499172" y="3369458"/>
            <a:ext cx="509268" cy="1280886"/>
            <a:chOff x="4447513" y="3357504"/>
            <a:chExt cx="509268" cy="1280886"/>
          </a:xfrm>
        </p:grpSpPr>
        <p:grpSp>
          <p:nvGrpSpPr>
            <p:cNvPr id="72" name="群組 71"/>
            <p:cNvGrpSpPr/>
            <p:nvPr/>
          </p:nvGrpSpPr>
          <p:grpSpPr>
            <a:xfrm>
              <a:off x="4665564" y="3357504"/>
              <a:ext cx="291217" cy="1280886"/>
              <a:chOff x="4737569" y="3783058"/>
              <a:chExt cx="291217" cy="1280886"/>
            </a:xfrm>
          </p:grpSpPr>
          <p:cxnSp>
            <p:nvCxnSpPr>
              <p:cNvPr id="103" name="直線單箭頭接點 102"/>
              <p:cNvCxnSpPr>
                <a:stCxn id="185" idx="0"/>
              </p:cNvCxnSpPr>
              <p:nvPr/>
            </p:nvCxnSpPr>
            <p:spPr>
              <a:xfrm flipV="1">
                <a:off x="4737569" y="3783058"/>
                <a:ext cx="291217" cy="5330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單箭頭接點 103"/>
              <p:cNvCxnSpPr>
                <a:stCxn id="185" idx="2"/>
              </p:cNvCxnSpPr>
              <p:nvPr/>
            </p:nvCxnSpPr>
            <p:spPr>
              <a:xfrm>
                <a:off x="4737569" y="4593119"/>
                <a:ext cx="291217" cy="470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5" name="文字方塊 184"/>
            <p:cNvSpPr txBox="1"/>
            <p:nvPr/>
          </p:nvSpPr>
          <p:spPr>
            <a:xfrm>
              <a:off x="4447513" y="3890566"/>
              <a:ext cx="436101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64" name="圖片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0598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7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648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  程式</a:t>
            </a:r>
            <a:r>
              <a:rPr lang="zh-TW" altLang="en-US" dirty="0"/>
              <a:t>流程圖 </a:t>
            </a:r>
            <a:r>
              <a:rPr lang="en-US" altLang="zh-TW" dirty="0"/>
              <a:t>vs</a:t>
            </a:r>
            <a:r>
              <a:rPr lang="zh-TW" altLang="en-US" dirty="0"/>
              <a:t> 積木</a:t>
            </a:r>
            <a:r>
              <a:rPr lang="zh-CN" altLang="en-US" dirty="0"/>
              <a:t>程式</a:t>
            </a:r>
            <a:r>
              <a:rPr lang="zh-TW" altLang="en-US" dirty="0"/>
              <a:t>堆疊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1418996" y="815338"/>
            <a:ext cx="187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en-US" altLang="zh-TW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 </a:t>
            </a:r>
            <a:r>
              <a:rPr kumimoji="1" lang="zh-CN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程式流程圖</a:t>
            </a:r>
            <a:endParaRPr kumimoji="1" lang="zh-TW" altLang="en-US" sz="20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5501677" y="815338"/>
            <a:ext cx="215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en-US" altLang="zh-TW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kumimoji="1" lang="zh-TW" altLang="en-US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TW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積木程式堆疊</a:t>
            </a:r>
          </a:p>
        </p:txBody>
      </p:sp>
      <p:sp>
        <p:nvSpPr>
          <p:cNvPr id="76" name="文字方塊 75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個人實作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4"/>
          <p:cNvGrpSpPr/>
          <p:nvPr/>
        </p:nvGrpSpPr>
        <p:grpSpPr>
          <a:xfrm>
            <a:off x="4937545" y="1511910"/>
            <a:ext cx="3810919" cy="3861306"/>
            <a:chOff x="5006970" y="1535839"/>
            <a:chExt cx="3810919" cy="3861306"/>
          </a:xfrm>
        </p:grpSpPr>
        <p:grpSp>
          <p:nvGrpSpPr>
            <p:cNvPr id="11" name="群組 74"/>
            <p:cNvGrpSpPr/>
            <p:nvPr/>
          </p:nvGrpSpPr>
          <p:grpSpPr>
            <a:xfrm>
              <a:off x="5006970" y="1535839"/>
              <a:ext cx="3810919" cy="3861306"/>
              <a:chOff x="65486" y="3836446"/>
              <a:chExt cx="3909236" cy="2778068"/>
            </a:xfrm>
          </p:grpSpPr>
          <p:sp>
            <p:nvSpPr>
              <p:cNvPr id="77" name="圓角矩形 76"/>
              <p:cNvSpPr/>
              <p:nvPr/>
            </p:nvSpPr>
            <p:spPr>
              <a:xfrm>
                <a:off x="367985" y="3996460"/>
                <a:ext cx="3606737" cy="2618054"/>
              </a:xfrm>
              <a:prstGeom prst="roundRect">
                <a:avLst>
                  <a:gd name="adj" fmla="val 10747"/>
                </a:avLst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啟動</a:t>
                </a:r>
                <a:r>
                  <a: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NKNUBLOCK</a:t>
                </a:r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編輯器，並連線</a:t>
                </a:r>
                <a:r>
                  <a: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5012</a:t>
                </a:r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教具。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請在</a:t>
                </a: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15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分鐘內，根據「程式流程圖」的流程順序，進行積木程式堆疊</a:t>
                </a: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程式編程</a:t>
                </a: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，並實測修正，使程式正確運作。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若有不會編程的部分，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在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流程圖旁會標示    ，請參考後續幾頁的    「程式編程與實測指引」，或是</a:t>
                </a:r>
                <a:r>
                  <a: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NKNUBLOCK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中的「積木使用說明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」，請盡量試著自己解決問題，仍有困難再向老師或同學求助。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提早完成的同學，可以參考</a:t>
                </a:r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NKNUBLOCK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中的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積木使用說明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」，嘗試自創或改良睡眠鐘，但指定基礎程式請保留，勿刪除。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8" name="圓角矩形 77"/>
              <p:cNvSpPr/>
              <p:nvPr/>
            </p:nvSpPr>
            <p:spPr>
              <a:xfrm rot="20914428">
                <a:off x="65486" y="3836446"/>
                <a:ext cx="1065699" cy="239144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編程說明</a:t>
                </a:r>
                <a:endPara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82" name="文字方塊 81"/>
            <p:cNvSpPr txBox="1"/>
            <p:nvPr/>
          </p:nvSpPr>
          <p:spPr>
            <a:xfrm>
              <a:off x="6449416" y="3367153"/>
              <a:ext cx="378913" cy="18466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提示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704174" y="1340768"/>
            <a:ext cx="4031951" cy="4321215"/>
            <a:chOff x="704174" y="1340768"/>
            <a:chExt cx="4031951" cy="4321215"/>
          </a:xfrm>
        </p:grpSpPr>
        <p:cxnSp>
          <p:nvCxnSpPr>
            <p:cNvPr id="84" name="直線單箭頭接點 83"/>
            <p:cNvCxnSpPr>
              <a:stCxn id="75" idx="3"/>
            </p:cNvCxnSpPr>
            <p:nvPr/>
          </p:nvCxnSpPr>
          <p:spPr>
            <a:xfrm>
              <a:off x="1319843" y="2281762"/>
              <a:ext cx="235605" cy="6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單箭頭接點 84"/>
            <p:cNvCxnSpPr>
              <a:stCxn id="75" idx="2"/>
            </p:cNvCxnSpPr>
            <p:nvPr/>
          </p:nvCxnSpPr>
          <p:spPr>
            <a:xfrm>
              <a:off x="1012009" y="2420261"/>
              <a:ext cx="819880" cy="4544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字方塊 74"/>
            <p:cNvSpPr txBox="1"/>
            <p:nvPr/>
          </p:nvSpPr>
          <p:spPr>
            <a:xfrm>
              <a:off x="704174" y="2143262"/>
              <a:ext cx="615669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提示</a:t>
              </a:r>
              <a:r>
                <a:rPr lang="en-US" altLang="zh-TW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8" name="群組 87"/>
            <p:cNvGrpSpPr/>
            <p:nvPr/>
          </p:nvGrpSpPr>
          <p:grpSpPr>
            <a:xfrm>
              <a:off x="972420" y="1340768"/>
              <a:ext cx="3763705" cy="4321215"/>
              <a:chOff x="5076056" y="1435250"/>
              <a:chExt cx="3763705" cy="4321215"/>
            </a:xfrm>
          </p:grpSpPr>
          <p:sp>
            <p:nvSpPr>
              <p:cNvPr id="89" name="橢圓 88"/>
              <p:cNvSpPr/>
              <p:nvPr/>
            </p:nvSpPr>
            <p:spPr>
              <a:xfrm>
                <a:off x="6573221" y="1435250"/>
                <a:ext cx="868581" cy="504056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zh-TW" altLang="en-US" sz="1400" kern="1000" spc="-2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程式開始</a:t>
                </a:r>
              </a:p>
            </p:txBody>
          </p:sp>
          <p:cxnSp>
            <p:nvCxnSpPr>
              <p:cNvPr id="90" name="直線單箭頭接點 89"/>
              <p:cNvCxnSpPr>
                <a:stCxn id="126" idx="2"/>
                <a:endCxn id="103" idx="0"/>
              </p:cNvCxnSpPr>
              <p:nvPr/>
            </p:nvCxnSpPr>
            <p:spPr>
              <a:xfrm flipH="1">
                <a:off x="7007512" y="4022272"/>
                <a:ext cx="1" cy="1787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單箭頭接點 90"/>
              <p:cNvCxnSpPr>
                <a:stCxn id="102" idx="2"/>
                <a:endCxn id="126" idx="0"/>
              </p:cNvCxnSpPr>
              <p:nvPr/>
            </p:nvCxnSpPr>
            <p:spPr>
              <a:xfrm>
                <a:off x="7007512" y="3262273"/>
                <a:ext cx="1" cy="19020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單箭頭接點 91"/>
              <p:cNvCxnSpPr>
                <a:stCxn id="118" idx="2"/>
                <a:endCxn id="102" idx="0"/>
              </p:cNvCxnSpPr>
              <p:nvPr/>
            </p:nvCxnSpPr>
            <p:spPr>
              <a:xfrm>
                <a:off x="7001162" y="2623594"/>
                <a:ext cx="6350" cy="3265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肘形接點 92"/>
              <p:cNvCxnSpPr>
                <a:stCxn id="126" idx="1"/>
                <a:endCxn id="102" idx="1"/>
              </p:cNvCxnSpPr>
              <p:nvPr/>
            </p:nvCxnSpPr>
            <p:spPr>
              <a:xfrm rot="10800000" flipH="1">
                <a:off x="5775548" y="3106211"/>
                <a:ext cx="421964" cy="631166"/>
              </a:xfrm>
              <a:prstGeom prst="bentConnector3">
                <a:avLst>
                  <a:gd name="adj1" fmla="val -54175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單箭頭接點 93"/>
              <p:cNvCxnSpPr>
                <a:stCxn id="103" idx="2"/>
                <a:endCxn id="121" idx="0"/>
              </p:cNvCxnSpPr>
              <p:nvPr/>
            </p:nvCxnSpPr>
            <p:spPr>
              <a:xfrm>
                <a:off x="7007512" y="4513129"/>
                <a:ext cx="1" cy="1756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肘形接點 94"/>
              <p:cNvCxnSpPr>
                <a:endCxn id="103" idx="1"/>
              </p:cNvCxnSpPr>
              <p:nvPr/>
            </p:nvCxnSpPr>
            <p:spPr>
              <a:xfrm rot="10800000" flipH="1">
                <a:off x="5775546" y="4357068"/>
                <a:ext cx="421965" cy="624443"/>
              </a:xfrm>
              <a:prstGeom prst="bentConnector3">
                <a:avLst>
                  <a:gd name="adj1" fmla="val -54175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單箭頭接點 95"/>
              <p:cNvCxnSpPr>
                <a:stCxn id="121" idx="2"/>
                <a:endCxn id="131" idx="0"/>
              </p:cNvCxnSpPr>
              <p:nvPr/>
            </p:nvCxnSpPr>
            <p:spPr>
              <a:xfrm flipH="1">
                <a:off x="7007512" y="5258565"/>
                <a:ext cx="1" cy="1794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肘形接點 182"/>
              <p:cNvCxnSpPr>
                <a:stCxn id="131" idx="2"/>
              </p:cNvCxnSpPr>
              <p:nvPr/>
            </p:nvCxnSpPr>
            <p:spPr>
              <a:xfrm rot="5400000" flipH="1">
                <a:off x="5509582" y="4252185"/>
                <a:ext cx="2995860" cy="12700"/>
              </a:xfrm>
              <a:prstGeom prst="bentConnector5">
                <a:avLst>
                  <a:gd name="adj1" fmla="val -5516"/>
                  <a:gd name="adj2" fmla="val -10886118"/>
                  <a:gd name="adj3" fmla="val 99934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單箭頭接點 97"/>
              <p:cNvCxnSpPr>
                <a:stCxn id="89" idx="4"/>
                <a:endCxn id="118" idx="0"/>
              </p:cNvCxnSpPr>
              <p:nvPr/>
            </p:nvCxnSpPr>
            <p:spPr>
              <a:xfrm flipH="1">
                <a:off x="7001162" y="1939306"/>
                <a:ext cx="6350" cy="1796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群組 2"/>
              <p:cNvGrpSpPr/>
              <p:nvPr/>
            </p:nvGrpSpPr>
            <p:grpSpPr>
              <a:xfrm>
                <a:off x="5078843" y="2905681"/>
                <a:ext cx="397108" cy="984885"/>
                <a:chOff x="5114301" y="3289377"/>
                <a:chExt cx="397108" cy="984885"/>
              </a:xfrm>
            </p:grpSpPr>
            <p:sp>
              <p:nvSpPr>
                <p:cNvPr id="135" name="文字方塊 134"/>
                <p:cNvSpPr txBox="1"/>
                <p:nvPr/>
              </p:nvSpPr>
              <p:spPr>
                <a:xfrm>
                  <a:off x="5114301" y="3289377"/>
                  <a:ext cx="397108" cy="984885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重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複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endParaRPr lang="en-US" altLang="zh-TW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次</a:t>
                  </a:r>
                  <a:endPara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6" name="文字方塊 135"/>
                <p:cNvSpPr txBox="1"/>
                <p:nvPr/>
              </p:nvSpPr>
              <p:spPr>
                <a:xfrm>
                  <a:off x="5166044" y="3773796"/>
                  <a:ext cx="299048" cy="215444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altLang="zh-TW" sz="14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50</a:t>
                  </a:r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0" name="文字方塊 99"/>
              <p:cNvSpPr txBox="1"/>
              <p:nvPr/>
            </p:nvSpPr>
            <p:spPr>
              <a:xfrm>
                <a:off x="8443761" y="3677999"/>
                <a:ext cx="396000" cy="1169551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重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複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無</a:t>
                </a:r>
                <a:endPara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限</a:t>
                </a:r>
                <a:endPara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次</a:t>
                </a:r>
                <a:endPara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01" name="群組 79"/>
              <p:cNvGrpSpPr/>
              <p:nvPr/>
            </p:nvGrpSpPr>
            <p:grpSpPr>
              <a:xfrm>
                <a:off x="5076056" y="4157902"/>
                <a:ext cx="397108" cy="984885"/>
                <a:chOff x="5114301" y="3289377"/>
                <a:chExt cx="397108" cy="984885"/>
              </a:xfrm>
            </p:grpSpPr>
            <p:sp>
              <p:nvSpPr>
                <p:cNvPr id="133" name="文字方塊 132"/>
                <p:cNvSpPr txBox="1"/>
                <p:nvPr/>
              </p:nvSpPr>
              <p:spPr>
                <a:xfrm>
                  <a:off x="5114301" y="3289377"/>
                  <a:ext cx="397108" cy="984885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重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複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endParaRPr lang="en-US" altLang="zh-TW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次</a:t>
                  </a:r>
                  <a:endPara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4" name="文字方塊 133"/>
                <p:cNvSpPr txBox="1"/>
                <p:nvPr/>
              </p:nvSpPr>
              <p:spPr>
                <a:xfrm>
                  <a:off x="5166044" y="3773796"/>
                  <a:ext cx="299048" cy="215444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altLang="zh-TW" sz="14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50</a:t>
                  </a:r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2" name="圓角矩形 101"/>
              <p:cNvSpPr/>
              <p:nvPr/>
            </p:nvSpPr>
            <p:spPr>
              <a:xfrm>
                <a:off x="6197512" y="2950148"/>
                <a:ext cx="1620000" cy="3121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變數</a:t>
                </a:r>
                <a:r>
                  <a: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</a:t>
                </a:r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改變</a:t>
                </a:r>
                <a:endPara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3" name="圓角矩形 102"/>
              <p:cNvSpPr/>
              <p:nvPr/>
            </p:nvSpPr>
            <p:spPr>
              <a:xfrm>
                <a:off x="6197512" y="4201004"/>
                <a:ext cx="1620000" cy="3121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變數</a:t>
                </a:r>
                <a:r>
                  <a: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</a:t>
                </a:r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改變</a:t>
                </a:r>
                <a:endPara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04" name="群組 55"/>
              <p:cNvGrpSpPr/>
              <p:nvPr/>
            </p:nvGrpSpPr>
            <p:grpSpPr>
              <a:xfrm>
                <a:off x="6078152" y="5437990"/>
                <a:ext cx="1858720" cy="312125"/>
                <a:chOff x="6089653" y="5989712"/>
                <a:chExt cx="1858720" cy="312125"/>
              </a:xfrm>
            </p:grpSpPr>
            <p:sp>
              <p:nvSpPr>
                <p:cNvPr id="131" name="圓角矩形 130"/>
                <p:cNvSpPr/>
                <p:nvPr/>
              </p:nvSpPr>
              <p:spPr>
                <a:xfrm>
                  <a:off x="6089653" y="5989712"/>
                  <a:ext cx="1858720" cy="312125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            </a:t>
                  </a:r>
                  <a:r>
                    <a: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</a:t>
                  </a:r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秒</a:t>
                  </a:r>
                </a:p>
              </p:txBody>
            </p:sp>
            <p:sp>
              <p:nvSpPr>
                <p:cNvPr id="132" name="文字方塊 131"/>
                <p:cNvSpPr txBox="1"/>
                <p:nvPr/>
              </p:nvSpPr>
              <p:spPr>
                <a:xfrm>
                  <a:off x="6533204" y="6038052"/>
                  <a:ext cx="492160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等待</a:t>
                  </a:r>
                </a:p>
              </p:txBody>
            </p:sp>
          </p:grpSp>
          <p:grpSp>
            <p:nvGrpSpPr>
              <p:cNvPr id="105" name="群組 58"/>
              <p:cNvGrpSpPr/>
              <p:nvPr/>
            </p:nvGrpSpPr>
            <p:grpSpPr>
              <a:xfrm>
                <a:off x="5775548" y="3452482"/>
                <a:ext cx="2463930" cy="569790"/>
                <a:chOff x="5775548" y="4001187"/>
                <a:chExt cx="2463930" cy="569790"/>
              </a:xfrm>
            </p:grpSpPr>
            <p:sp>
              <p:nvSpPr>
                <p:cNvPr id="126" name="圓角矩形 125"/>
                <p:cNvSpPr/>
                <p:nvPr/>
              </p:nvSpPr>
              <p:spPr>
                <a:xfrm>
                  <a:off x="5775548" y="4001187"/>
                  <a:ext cx="2463930" cy="569790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WS2812</a:t>
                  </a:r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燈條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紅             綠             藍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127" name="群組 57"/>
                <p:cNvGrpSpPr/>
                <p:nvPr/>
              </p:nvGrpSpPr>
              <p:grpSpPr>
                <a:xfrm>
                  <a:off x="6109229" y="4286082"/>
                  <a:ext cx="1923052" cy="219193"/>
                  <a:chOff x="6109229" y="4286082"/>
                  <a:chExt cx="1923052" cy="219193"/>
                </a:xfrm>
              </p:grpSpPr>
              <p:sp>
                <p:nvSpPr>
                  <p:cNvPr id="128" name="文字方塊 127"/>
                  <p:cNvSpPr txBox="1"/>
                  <p:nvPr/>
                </p:nvSpPr>
                <p:spPr>
                  <a:xfrm>
                    <a:off x="7614803" y="4289831"/>
                    <a:ext cx="417478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B</a:t>
                    </a:r>
                    <a:endPara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9" name="文字方塊 128"/>
                  <p:cNvSpPr txBox="1"/>
                  <p:nvPr/>
                </p:nvSpPr>
                <p:spPr>
                  <a:xfrm>
                    <a:off x="6109229" y="4286082"/>
                    <a:ext cx="417478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0</a:t>
                    </a:r>
                    <a:endPara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30" name="文字方塊 129"/>
                  <p:cNvSpPr txBox="1"/>
                  <p:nvPr/>
                </p:nvSpPr>
                <p:spPr>
                  <a:xfrm>
                    <a:off x="6860388" y="4288653"/>
                    <a:ext cx="417478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0</a:t>
                    </a:r>
                    <a:endPara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106" name="群組 138"/>
              <p:cNvGrpSpPr/>
              <p:nvPr/>
            </p:nvGrpSpPr>
            <p:grpSpPr>
              <a:xfrm>
                <a:off x="5775548" y="4688775"/>
                <a:ext cx="2463930" cy="569790"/>
                <a:chOff x="5775548" y="4001187"/>
                <a:chExt cx="2463930" cy="569790"/>
              </a:xfrm>
            </p:grpSpPr>
            <p:sp>
              <p:nvSpPr>
                <p:cNvPr id="121" name="圓角矩形 120"/>
                <p:cNvSpPr/>
                <p:nvPr/>
              </p:nvSpPr>
              <p:spPr>
                <a:xfrm>
                  <a:off x="5775548" y="4001187"/>
                  <a:ext cx="2463930" cy="569790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WS2812</a:t>
                  </a:r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燈條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紅             綠             藍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122" name="群組 140"/>
                <p:cNvGrpSpPr/>
                <p:nvPr/>
              </p:nvGrpSpPr>
              <p:grpSpPr>
                <a:xfrm>
                  <a:off x="6109229" y="4286082"/>
                  <a:ext cx="1923052" cy="219193"/>
                  <a:chOff x="6109229" y="4286082"/>
                  <a:chExt cx="1923052" cy="219193"/>
                </a:xfrm>
              </p:grpSpPr>
              <p:sp>
                <p:nvSpPr>
                  <p:cNvPr id="123" name="文字方塊 122"/>
                  <p:cNvSpPr txBox="1"/>
                  <p:nvPr/>
                </p:nvSpPr>
                <p:spPr>
                  <a:xfrm>
                    <a:off x="7614803" y="4289831"/>
                    <a:ext cx="417478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B</a:t>
                    </a:r>
                    <a:endPara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4" name="文字方塊 123"/>
                  <p:cNvSpPr txBox="1"/>
                  <p:nvPr/>
                </p:nvSpPr>
                <p:spPr>
                  <a:xfrm>
                    <a:off x="6109229" y="4286082"/>
                    <a:ext cx="417478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0</a:t>
                    </a:r>
                    <a:endPara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25" name="文字方塊 124"/>
                  <p:cNvSpPr txBox="1"/>
                  <p:nvPr/>
                </p:nvSpPr>
                <p:spPr>
                  <a:xfrm>
                    <a:off x="6860388" y="4288653"/>
                    <a:ext cx="417478" cy="215444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0</a:t>
                    </a:r>
                    <a:endPara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108" name="群組 174"/>
              <p:cNvGrpSpPr/>
              <p:nvPr/>
            </p:nvGrpSpPr>
            <p:grpSpPr>
              <a:xfrm>
                <a:off x="5739377" y="2118967"/>
                <a:ext cx="2523569" cy="504627"/>
                <a:chOff x="5789450" y="2660337"/>
                <a:chExt cx="2523569" cy="504627"/>
              </a:xfrm>
            </p:grpSpPr>
            <p:sp>
              <p:nvSpPr>
                <p:cNvPr id="118" name="圓角矩形 117"/>
                <p:cNvSpPr/>
                <p:nvPr/>
              </p:nvSpPr>
              <p:spPr>
                <a:xfrm>
                  <a:off x="5789450" y="2660337"/>
                  <a:ext cx="2523569" cy="504627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建立一個            名稱</a:t>
                  </a:r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命名</a:t>
                  </a:r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為</a:t>
                  </a:r>
                  <a:r>
                    <a: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</a:t>
                  </a:r>
                </a:p>
                <a:p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 變數</a:t>
                  </a:r>
                  <a:r>
                    <a: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</a:t>
                  </a:r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設為</a:t>
                  </a:r>
                  <a:endPara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19" name="文字方塊 118"/>
                <p:cNvSpPr txBox="1"/>
                <p:nvPr/>
              </p:nvSpPr>
              <p:spPr>
                <a:xfrm>
                  <a:off x="6641992" y="2696348"/>
                  <a:ext cx="492160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TW" altLang="en-US" sz="14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變數</a:t>
                  </a:r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0" name="文字方塊 119"/>
                <p:cNvSpPr txBox="1"/>
                <p:nvPr/>
              </p:nvSpPr>
              <p:spPr>
                <a:xfrm>
                  <a:off x="7176059" y="2909345"/>
                  <a:ext cx="417478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altLang="zh-TW" sz="14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0</a:t>
                  </a:r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9" name="文字方塊 108"/>
              <p:cNvSpPr txBox="1"/>
              <p:nvPr/>
            </p:nvSpPr>
            <p:spPr>
              <a:xfrm>
                <a:off x="7178858" y="2993958"/>
                <a:ext cx="417478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0" name="文字方塊 109"/>
              <p:cNvSpPr txBox="1"/>
              <p:nvPr/>
            </p:nvSpPr>
            <p:spPr>
              <a:xfrm>
                <a:off x="7178858" y="4242858"/>
                <a:ext cx="417478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-1</a:t>
                </a: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pic>
        <p:nvPicPr>
          <p:cNvPr id="56" name="圖片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2" y="274727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 rot="21600000">
            <a:off x="7668345" y="0"/>
            <a:ext cx="147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學生自學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教師說明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493205" y="122660"/>
            <a:ext cx="8229600" cy="629635"/>
          </a:xfrm>
        </p:spPr>
        <p:txBody>
          <a:bodyPr/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  程式編程與實測指引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提示</a:t>
            </a:r>
            <a:r>
              <a:rPr lang="en-US" altLang="zh-TW" dirty="0" smtClean="0">
                <a:solidFill>
                  <a:srgbClr val="FF0000"/>
                </a:solidFill>
              </a:rPr>
              <a:t>1)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611560" y="764704"/>
            <a:ext cx="8111245" cy="2520280"/>
            <a:chOff x="611560" y="764704"/>
            <a:chExt cx="8111245" cy="2520280"/>
          </a:xfrm>
        </p:grpSpPr>
        <p:pic>
          <p:nvPicPr>
            <p:cNvPr id="26" name="圖片 25" descr="變數積木群組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560" y="1268760"/>
              <a:ext cx="2304256" cy="161716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grpSp>
          <p:nvGrpSpPr>
            <p:cNvPr id="10" name="群組 12"/>
            <p:cNvGrpSpPr/>
            <p:nvPr/>
          </p:nvGrpSpPr>
          <p:grpSpPr>
            <a:xfrm>
              <a:off x="672150" y="764704"/>
              <a:ext cx="8050655" cy="2520280"/>
              <a:chOff x="672150" y="815779"/>
              <a:chExt cx="8050655" cy="2520280"/>
            </a:xfrm>
          </p:grpSpPr>
          <p:sp>
            <p:nvSpPr>
              <p:cNvPr id="7" name="文字方塊 6"/>
              <p:cNvSpPr txBox="1"/>
              <p:nvPr/>
            </p:nvSpPr>
            <p:spPr>
              <a:xfrm>
                <a:off x="672150" y="815779"/>
                <a:ext cx="2736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</a:t>
                </a:r>
                <a:r>
                  <a:rPr lang="zh-TW" altLang="en-US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建立變數積木</a:t>
                </a:r>
                <a:endParaRPr lang="zh-TW" altLang="en-US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直線圖說文字 2 13"/>
              <p:cNvSpPr/>
              <p:nvPr/>
            </p:nvSpPr>
            <p:spPr>
              <a:xfrm>
                <a:off x="3059832" y="1268759"/>
                <a:ext cx="5662973" cy="2067300"/>
              </a:xfrm>
              <a:prstGeom prst="borderCallout2">
                <a:avLst>
                  <a:gd name="adj1" fmla="val 20919"/>
                  <a:gd name="adj2" fmla="val -1208"/>
                  <a:gd name="adj3" fmla="val 20782"/>
                  <a:gd name="adj4" fmla="val -6514"/>
                  <a:gd name="adj5" fmla="val 55286"/>
                  <a:gd name="adj6" fmla="val -8473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71463" indent="-271463"/>
                <a:r>
                  <a:rPr lang="zh-TW" altLang="en-US" sz="1600" dirty="0" smtClean="0">
                    <a:solidFill>
                      <a:prstClr val="black"/>
                    </a:solidFill>
                  </a:rPr>
                  <a:t>☆</a:t>
                </a:r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「變數」</a:t>
                </a:r>
                <a:r>
                  <a:rPr lang="zh-TW" altLang="en-US" sz="1600" b="1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→</a:t>
                </a:r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「建立一個變數」輸入變數名稱</a:t>
                </a:r>
                <a:r>
                  <a:rPr lang="zh-TW" altLang="en-US" sz="1600" b="1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→</a:t>
                </a:r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變數積木會出現在指令區</a:t>
                </a:r>
                <a:r>
                  <a:rPr lang="zh-TW" altLang="en-US" sz="1600" b="1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→</a:t>
                </a:r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確認空格已勾選</a:t>
                </a:r>
                <a:r>
                  <a:rPr lang="zh-TW" altLang="en-US" sz="1600" b="1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→</a:t>
                </a:r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依據編程需求拖曳變數積木至程式編輯區。</a:t>
                </a:r>
                <a:endPara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71463" indent="-271463"/>
                <a:r>
                  <a:rPr lang="zh-TW" altLang="en-US" sz="1600" dirty="0" smtClean="0">
                    <a:solidFill>
                      <a:prstClr val="black"/>
                    </a:solidFill>
                  </a:rPr>
                  <a:t>☆</a:t>
                </a:r>
                <a:r>
                  <a:rPr lang="zh-TW" altLang="en-US" sz="16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勾選方格，可讓變數值呈現在舞台區，便於後續程式實測。</a:t>
                </a:r>
                <a:endPara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71463" indent="-271463"/>
                <a:endPara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71463" indent="-271463"/>
                <a:endPara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71463" indent="-271463"/>
                <a:endPara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71463" indent="-271463"/>
                <a:endParaRPr lang="en-US" altLang="zh-TW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8" name="群組 37"/>
            <p:cNvGrpSpPr/>
            <p:nvPr/>
          </p:nvGrpSpPr>
          <p:grpSpPr>
            <a:xfrm>
              <a:off x="3779912" y="2276872"/>
              <a:ext cx="4168617" cy="943107"/>
              <a:chOff x="3779912" y="2276872"/>
              <a:chExt cx="4168617" cy="943107"/>
            </a:xfrm>
          </p:grpSpPr>
          <p:pic>
            <p:nvPicPr>
              <p:cNvPr id="29" name="圖片 28" descr="RGB變數顯示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948264" y="2276872"/>
                <a:ext cx="1000265" cy="943107"/>
              </a:xfrm>
              <a:prstGeom prst="rect">
                <a:avLst/>
              </a:prstGeom>
            </p:spPr>
          </p:pic>
          <p:pic>
            <p:nvPicPr>
              <p:cNvPr id="30" name="圖片 29" descr="變數B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96136" y="2564904"/>
                <a:ext cx="743054" cy="352474"/>
              </a:xfrm>
              <a:prstGeom prst="rect">
                <a:avLst/>
              </a:prstGeom>
            </p:spPr>
          </p:pic>
          <p:pic>
            <p:nvPicPr>
              <p:cNvPr id="36" name="圖片 35" descr="變數G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788024" y="2564904"/>
                <a:ext cx="724001" cy="352474"/>
              </a:xfrm>
              <a:prstGeom prst="rect">
                <a:avLst/>
              </a:prstGeom>
            </p:spPr>
          </p:pic>
          <p:pic>
            <p:nvPicPr>
              <p:cNvPr id="37" name="圖片 36" descr="變數R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779912" y="2564904"/>
                <a:ext cx="714475" cy="352474"/>
              </a:xfrm>
              <a:prstGeom prst="rect">
                <a:avLst/>
              </a:prstGeom>
            </p:spPr>
          </p:pic>
        </p:grpSp>
      </p:grpSp>
      <p:grpSp>
        <p:nvGrpSpPr>
          <p:cNvPr id="43" name="群組 42"/>
          <p:cNvGrpSpPr/>
          <p:nvPr/>
        </p:nvGrpSpPr>
        <p:grpSpPr>
          <a:xfrm>
            <a:off x="539552" y="3411066"/>
            <a:ext cx="8194250" cy="2466206"/>
            <a:chOff x="539552" y="3411066"/>
            <a:chExt cx="8194250" cy="2466206"/>
          </a:xfrm>
        </p:grpSpPr>
        <p:sp>
          <p:nvSpPr>
            <p:cNvPr id="31" name="文字方塊 30"/>
            <p:cNvSpPr txBox="1"/>
            <p:nvPr/>
          </p:nvSpPr>
          <p:spPr>
            <a:xfrm>
              <a:off x="672150" y="3411066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變數積木的使用</a:t>
              </a:r>
              <a:endPara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9" name="圖片 38" descr="變數積木選單改變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5776" y="3915122"/>
              <a:ext cx="1933575" cy="19621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40" name="圖片 39" descr="變數積木選單設為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552" y="3915122"/>
              <a:ext cx="1943100" cy="19621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8" name="直線圖說文字 2 27"/>
            <p:cNvSpPr/>
            <p:nvPr/>
          </p:nvSpPr>
          <p:spPr>
            <a:xfrm>
              <a:off x="4572000" y="3771106"/>
              <a:ext cx="4161802" cy="1872208"/>
            </a:xfrm>
            <a:prstGeom prst="borderCallout2">
              <a:avLst>
                <a:gd name="adj1" fmla="val 4372"/>
                <a:gd name="adj2" fmla="val -841"/>
                <a:gd name="adj3" fmla="val 4234"/>
                <a:gd name="adj4" fmla="val -6269"/>
                <a:gd name="adj5" fmla="val 11773"/>
                <a:gd name="adj6" fmla="val -847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1463" indent="-271463"/>
              <a:r>
                <a:rPr lang="zh-TW" altLang="en-US" sz="1600" dirty="0" smtClean="0">
                  <a:solidFill>
                    <a:prstClr val="black"/>
                  </a:solidFill>
                </a:rPr>
                <a:t>☆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變數積木有下拉式選單可選擇某一變數。</a:t>
              </a:r>
              <a:endPara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80975" indent="-180975"/>
              <a:r>
                <a:rPr lang="zh-TW" altLang="en-US" sz="1600" dirty="0" smtClean="0">
                  <a:solidFill>
                    <a:prstClr val="black"/>
                  </a:solidFill>
                </a:rPr>
                <a:t>☆                   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表示將變數設定為某數值。</a:t>
              </a:r>
              <a:endParaRPr lang="en-US" altLang="zh-TW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204788" indent="-204788"/>
              <a:r>
                <a:rPr lang="zh-TW" altLang="en-US" sz="16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    此外，也可放入超音波、光照度、溫濕度等感測器積木，呈現其偵測數值。</a:t>
              </a:r>
              <a:endParaRPr lang="en-US" altLang="zh-TW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180975" indent="-180975"/>
              <a:r>
                <a:rPr lang="zh-TW" altLang="en-US" sz="1600" dirty="0" smtClean="0">
                  <a:solidFill>
                    <a:prstClr val="black"/>
                  </a:solidFill>
                </a:rPr>
                <a:t>☆                   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表示將變數增加某數值。</a:t>
              </a:r>
              <a:endParaRPr lang="en-US" altLang="zh-TW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196850" indent="-196850"/>
              <a:r>
                <a:rPr lang="zh-TW" altLang="en-US" sz="16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    例如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+mj-ea"/>
                  <a:ea typeface="+mj-ea"/>
                </a:rPr>
                <a:t>：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改變</a:t>
              </a:r>
              <a:r>
                <a:rPr lang="en-US" altLang="zh-TW" sz="16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就是</a:t>
              </a:r>
              <a:r>
                <a:rPr lang="en-US" altLang="zh-TW" sz="16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+1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，若輸入改變</a:t>
              </a:r>
              <a:r>
                <a:rPr lang="en-US" altLang="zh-TW" sz="16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-1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則會減少</a:t>
              </a:r>
              <a:r>
                <a:rPr lang="en-US" altLang="zh-TW" sz="16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en-US" altLang="zh-TW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41" name="圖片 40" descr="變數B改變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12715" y="4834815"/>
              <a:ext cx="936104" cy="250851"/>
            </a:xfrm>
            <a:prstGeom prst="rect">
              <a:avLst/>
            </a:prstGeom>
          </p:spPr>
        </p:pic>
        <p:pic>
          <p:nvPicPr>
            <p:cNvPr id="42" name="圖片 41" descr="變數B設為0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09365" y="4083319"/>
              <a:ext cx="1008112" cy="263559"/>
            </a:xfrm>
            <a:prstGeom prst="rect">
              <a:avLst/>
            </a:prstGeom>
          </p:spPr>
        </p:pic>
      </p:grpSp>
      <p:pic>
        <p:nvPicPr>
          <p:cNvPr id="22" name="圖片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90" y="168375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648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  程式</a:t>
            </a:r>
            <a:r>
              <a:rPr lang="zh-TW" altLang="en-US" dirty="0"/>
              <a:t>流程圖 </a:t>
            </a:r>
            <a:r>
              <a:rPr lang="en-US" altLang="zh-TW" dirty="0"/>
              <a:t>vs</a:t>
            </a:r>
            <a:r>
              <a:rPr lang="zh-TW" altLang="en-US" dirty="0"/>
              <a:t> 積木</a:t>
            </a:r>
            <a:r>
              <a:rPr lang="zh-CN" altLang="en-US" dirty="0"/>
              <a:t>程式</a:t>
            </a:r>
            <a:r>
              <a:rPr lang="zh-TW" altLang="en-US" dirty="0"/>
              <a:t>堆疊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1418996" y="815338"/>
            <a:ext cx="187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en-US" altLang="zh-TW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 </a:t>
            </a:r>
            <a:r>
              <a:rPr kumimoji="1" lang="zh-CN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程式流程圖</a:t>
            </a:r>
            <a:endParaRPr kumimoji="1" lang="zh-TW" altLang="en-US" sz="20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5364088" y="815338"/>
            <a:ext cx="215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en-US" altLang="zh-TW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kumimoji="1" lang="zh-TW" altLang="en-US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TW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積木程式堆疊</a:t>
            </a:r>
          </a:p>
        </p:txBody>
      </p:sp>
      <p:pic>
        <p:nvPicPr>
          <p:cNvPr id="170" name="圖片 169" descr="光纖呼吸燈藍光基礎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433653"/>
            <a:ext cx="4616362" cy="439248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683496" cy="439248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學生實作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教師總結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2" y="284779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BDD4DA8-B3B2-4E2A-B1C3-8B9005648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799111"/>
              </p:ext>
            </p:extLst>
          </p:nvPr>
        </p:nvGraphicFramePr>
        <p:xfrm>
          <a:off x="755576" y="404665"/>
          <a:ext cx="7524835" cy="5229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0379">
                  <a:extLst>
                    <a:ext uri="{9D8B030D-6E8A-4147-A177-3AD203B41FA5}">
                      <a16:colId xmlns:a16="http://schemas.microsoft.com/office/drawing/2014/main" val="3106589963"/>
                    </a:ext>
                  </a:extLst>
                </a:gridCol>
              </a:tblGrid>
              <a:tr h="22117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先備知識</a:t>
                      </a:r>
                      <a:endParaRPr lang="en-US" altLang="zh-TW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可多選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■循序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結構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□選擇結構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■重複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結構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□變數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□算術運算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□邏輯運算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□陣列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■模組化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函式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□排序演算法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□搜尋演算法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7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□循序結構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■選擇結構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3)</a:t>
                      </a:r>
                      <a:endParaRPr lang="en-US" altLang="zh-TW" sz="20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□重複結構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■變數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3)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■算術運算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2)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■邏輯運算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3)</a:t>
                      </a:r>
                      <a:endParaRPr lang="en-US" altLang="zh-TW" sz="20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陣列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□模組化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函式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□排序演算法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□搜尋演算法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□資料蒐集與表達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□物聯網與雲端系統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□數位資料表示法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594262" y="5805264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請依教材設計自行檢核主要學習內容及先備知識項目勾選</a:t>
            </a:r>
          </a:p>
        </p:txBody>
      </p:sp>
    </p:spTree>
    <p:extLst>
      <p:ext uri="{BB962C8B-B14F-4D97-AF65-F5344CB8AC3E}">
        <p14:creationId xmlns:p14="http://schemas.microsoft.com/office/powerpoint/2010/main" val="5300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391473" y="51731"/>
            <a:ext cx="8229600" cy="751079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  創意延伸─可調光呼吸燈</a:t>
            </a:r>
            <a:r>
              <a:rPr lang="en-US" altLang="zh-TW" dirty="0" smtClean="0"/>
              <a:t>(</a:t>
            </a:r>
            <a:r>
              <a:rPr lang="zh-TW" altLang="en-US" dirty="0" smtClean="0"/>
              <a:t>進階型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grpSp>
        <p:nvGrpSpPr>
          <p:cNvPr id="2" name="群組 28"/>
          <p:cNvGrpSpPr/>
          <p:nvPr/>
        </p:nvGrpSpPr>
        <p:grpSpPr>
          <a:xfrm>
            <a:off x="606067" y="768404"/>
            <a:ext cx="6890224" cy="1138816"/>
            <a:chOff x="5003839" y="1226815"/>
            <a:chExt cx="6890224" cy="1138816"/>
          </a:xfrm>
        </p:grpSpPr>
        <p:sp>
          <p:nvSpPr>
            <p:cNvPr id="32" name="圓角矩形 31"/>
            <p:cNvSpPr/>
            <p:nvPr/>
          </p:nvSpPr>
          <p:spPr>
            <a:xfrm>
              <a:off x="5286181" y="1496700"/>
              <a:ext cx="6607882" cy="868931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為了使呼吸燈有更多元的色彩變化，因此建立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三個色光變數，並應用算術運算積木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兩數相乘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，以及參考「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積木使用說明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」的</a:t>
              </a:r>
              <a:r>
                <a:rPr lang="en-US" altLang="zh-TW" sz="1400" dirty="0" err="1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RGB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三原色調色表，計算</a:t>
              </a:r>
              <a:r>
                <a:rPr lang="en-US" altLang="zh-TW" sz="1400" dirty="0" err="1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RGB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比例，設計出可調光呼吸燈</a:t>
              </a:r>
              <a:r>
                <a:rPr lang="en-US" altLang="zh-TW" sz="1400" dirty="0" smtClean="0"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(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顆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同色</a:t>
              </a:r>
              <a:r>
                <a:rPr lang="en-US" altLang="zh-TW" sz="1400" dirty="0" smtClean="0"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)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圓角矩形 32"/>
            <p:cNvSpPr/>
            <p:nvPr/>
          </p:nvSpPr>
          <p:spPr>
            <a:xfrm rot="20914428">
              <a:off x="5003839" y="1226815"/>
              <a:ext cx="1090014" cy="336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創意延伸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文字方塊 22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教師說明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學生實作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92" y="2139549"/>
            <a:ext cx="3328993" cy="375241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7" y="2004519"/>
            <a:ext cx="4797194" cy="422108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83768" y="2734784"/>
            <a:ext cx="2708962" cy="8581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03200" indent="-203200"/>
            <a:r>
              <a:rPr lang="zh-TW" altLang="en-US" sz="1600" dirty="0" smtClean="0">
                <a:solidFill>
                  <a:prstClr val="black"/>
                </a:solidFill>
              </a:rPr>
              <a:t>☆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以紫光為例，右表為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R60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B60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算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B=1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則為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。以此類推。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單箭頭接點 10"/>
          <p:cNvCxnSpPr>
            <a:stCxn id="10" idx="2"/>
          </p:cNvCxnSpPr>
          <p:nvPr/>
        </p:nvCxnSpPr>
        <p:spPr>
          <a:xfrm flipH="1">
            <a:off x="3347864" y="3592917"/>
            <a:ext cx="490385" cy="52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10" idx="2"/>
          </p:cNvCxnSpPr>
          <p:nvPr/>
        </p:nvCxnSpPr>
        <p:spPr>
          <a:xfrm>
            <a:off x="3838249" y="3592917"/>
            <a:ext cx="159513" cy="52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10" idx="2"/>
          </p:cNvCxnSpPr>
          <p:nvPr/>
        </p:nvCxnSpPr>
        <p:spPr>
          <a:xfrm>
            <a:off x="3838249" y="3592917"/>
            <a:ext cx="864096" cy="52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865306"/>
            <a:ext cx="765043" cy="1043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8375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391473" y="51731"/>
            <a:ext cx="8229600" cy="751079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  創意延伸─光纖呼吸燈</a:t>
            </a:r>
            <a:r>
              <a:rPr lang="en-US" altLang="zh-TW" dirty="0" smtClean="0"/>
              <a:t>(</a:t>
            </a:r>
            <a:r>
              <a:rPr lang="zh-TW" altLang="en-US" dirty="0" smtClean="0"/>
              <a:t>高階型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grpSp>
        <p:nvGrpSpPr>
          <p:cNvPr id="29" name="群組 28"/>
          <p:cNvGrpSpPr/>
          <p:nvPr/>
        </p:nvGrpSpPr>
        <p:grpSpPr>
          <a:xfrm>
            <a:off x="467544" y="736050"/>
            <a:ext cx="7106248" cy="964758"/>
            <a:chOff x="5003839" y="1226815"/>
            <a:chExt cx="6807269" cy="964758"/>
          </a:xfrm>
        </p:grpSpPr>
        <p:sp>
          <p:nvSpPr>
            <p:cNvPr id="32" name="圓角矩形 31"/>
            <p:cNvSpPr/>
            <p:nvPr/>
          </p:nvSpPr>
          <p:spPr>
            <a:xfrm>
              <a:off x="5286181" y="1496700"/>
              <a:ext cx="6524927" cy="694873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藉由廣播訊息積木分別設定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顆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燈，使每顆燈能獨立調色，並同時運作。並用函式積木群組化廣播訊息程式，設計出可變換色光的呼吸燈</a:t>
              </a:r>
              <a:r>
                <a:rPr lang="en-US" altLang="zh-TW" sz="1400" dirty="0" smtClean="0"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(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顆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異色</a:t>
              </a:r>
              <a:r>
                <a:rPr lang="en-US" altLang="zh-TW" sz="1400" dirty="0" smtClean="0"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) 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圓角矩形 32"/>
            <p:cNvSpPr/>
            <p:nvPr/>
          </p:nvSpPr>
          <p:spPr>
            <a:xfrm rot="20914428">
              <a:off x="5003839" y="1226815"/>
              <a:ext cx="1090014" cy="336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創意延伸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文字方塊 22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教師說明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學生實作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107504" y="1849342"/>
            <a:ext cx="8856985" cy="4243954"/>
            <a:chOff x="78099" y="1674199"/>
            <a:chExt cx="8856985" cy="424395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9" y="1674199"/>
              <a:ext cx="5472608" cy="4243954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921" y="1674199"/>
              <a:ext cx="2915163" cy="4243954"/>
            </a:xfrm>
            <a:prstGeom prst="rect">
              <a:avLst/>
            </a:prstGeom>
          </p:spPr>
        </p:pic>
        <p:cxnSp>
          <p:nvCxnSpPr>
            <p:cNvPr id="11" name="直線單箭頭接點 10"/>
            <p:cNvCxnSpPr/>
            <p:nvPr/>
          </p:nvCxnSpPr>
          <p:spPr>
            <a:xfrm>
              <a:off x="5603105" y="2037094"/>
              <a:ext cx="416816" cy="3729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>
              <a:off x="5603106" y="2572197"/>
              <a:ext cx="416815" cy="2672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>
              <a:off x="5603106" y="3058155"/>
              <a:ext cx="416815" cy="2567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>
              <a:endCxn id="5" idx="1"/>
            </p:cNvCxnSpPr>
            <p:nvPr/>
          </p:nvCxnSpPr>
          <p:spPr>
            <a:xfrm>
              <a:off x="5603106" y="3634219"/>
              <a:ext cx="416815" cy="1619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5603105" y="4178236"/>
              <a:ext cx="416816" cy="909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>
              <a:off x="5600928" y="4709320"/>
              <a:ext cx="418993" cy="41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V="1">
              <a:off x="5583995" y="5174988"/>
              <a:ext cx="414867" cy="592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V="1">
              <a:off x="5567062" y="5650444"/>
              <a:ext cx="452859" cy="125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374" y="822392"/>
            <a:ext cx="873110" cy="8639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48" y="168375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391473" y="51731"/>
            <a:ext cx="8229600" cy="751079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  創意延伸─光纖呼吸燈</a:t>
            </a:r>
            <a:r>
              <a:rPr lang="en-US" altLang="zh-TW" dirty="0" smtClean="0"/>
              <a:t>(</a:t>
            </a:r>
            <a:r>
              <a:rPr lang="zh-TW" altLang="en-US" dirty="0" smtClean="0"/>
              <a:t>高階型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grpSp>
        <p:nvGrpSpPr>
          <p:cNvPr id="29" name="群組 28"/>
          <p:cNvGrpSpPr/>
          <p:nvPr/>
        </p:nvGrpSpPr>
        <p:grpSpPr>
          <a:xfrm>
            <a:off x="1007420" y="801868"/>
            <a:ext cx="7525020" cy="1114964"/>
            <a:chOff x="4945107" y="1292633"/>
            <a:chExt cx="7525020" cy="1114964"/>
          </a:xfrm>
        </p:grpSpPr>
        <p:sp>
          <p:nvSpPr>
            <p:cNvPr id="32" name="圓角矩形 31"/>
            <p:cNvSpPr/>
            <p:nvPr/>
          </p:nvSpPr>
          <p:spPr>
            <a:xfrm>
              <a:off x="5286181" y="1496700"/>
              <a:ext cx="7183946" cy="910897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原本使用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根壓克力圓棒插入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3D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列印燈座，可製作出光柱呼吸燈。</a:t>
              </a:r>
              <a:endPara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改用數條光纖管插入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3D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列印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燈座，再結合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燈個別程式的調色電控，可製作出造型、色彩多變的光纖呼吸燈。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圓角矩形 32"/>
            <p:cNvSpPr/>
            <p:nvPr/>
          </p:nvSpPr>
          <p:spPr>
            <a:xfrm rot="20914428">
              <a:off x="4945107" y="1292633"/>
              <a:ext cx="1046148" cy="336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創意延伸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文字方塊 22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教師說明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學生實作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115106" y="2096129"/>
            <a:ext cx="5645793" cy="2337212"/>
            <a:chOff x="1835696" y="2056968"/>
            <a:chExt cx="5645793" cy="233721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056968"/>
              <a:ext cx="1924762" cy="233721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468" y="2056968"/>
              <a:ext cx="2362021" cy="233721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1" name="向右箭號 10"/>
            <p:cNvSpPr/>
            <p:nvPr/>
          </p:nvSpPr>
          <p:spPr>
            <a:xfrm>
              <a:off x="4283968" y="3238707"/>
              <a:ext cx="244568" cy="30922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1007156" y="4349710"/>
            <a:ext cx="7525284" cy="1938392"/>
            <a:chOff x="4950529" y="1233770"/>
            <a:chExt cx="7525284" cy="1938392"/>
          </a:xfrm>
        </p:grpSpPr>
        <p:sp>
          <p:nvSpPr>
            <p:cNvPr id="13" name="圓角矩形 12"/>
            <p:cNvSpPr/>
            <p:nvPr/>
          </p:nvSpPr>
          <p:spPr>
            <a:xfrm>
              <a:off x="5286179" y="1496699"/>
              <a:ext cx="7189634" cy="1675463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教師提供學生不同長度光纖管，例如</a:t>
              </a:r>
              <a:r>
                <a:rPr lang="zh-TW" altLang="en-US" sz="1400" dirty="0" smtClean="0">
                  <a:latin typeface="+mj-ea"/>
                  <a:ea typeface="+mj-ea"/>
                </a:rPr>
                <a:t>：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公分、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公分、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公分、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40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公分、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60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公分等</a:t>
              </a:r>
              <a:r>
                <a:rPr lang="en-US" altLang="zh-TW" sz="1400" dirty="0" smtClean="0">
                  <a:latin typeface="Meiryo UI" panose="020B0604030504040204" pitchFamily="34" charset="-128"/>
                  <a:ea typeface="Meiryo UI" panose="020B0604030504040204" pitchFamily="34" charset="-128"/>
                </a:rPr>
                <a:t>(</a:t>
              </a:r>
              <a:r>
                <a:rPr lang="zh-TW" altLang="en-US" sz="14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不宜過長，會使光纖管中段顏色較淺</a:t>
              </a:r>
              <a:r>
                <a:rPr lang="en-US" altLang="zh-TW" sz="1400" dirty="0" smtClean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)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。學生開始自由塑型。</a:t>
              </a:r>
              <a:endPara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光纖管</a:t>
              </a:r>
              <a:r>
                <a:rPr lang="zh-TW" altLang="en-US" sz="14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</a:t>
              </a:r>
              <a:r>
                <a:rPr lang="zh-TW" altLang="en-US" sz="14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透過</a:t>
              </a:r>
              <a:r>
                <a:rPr lang="zh-TW" altLang="en-US" sz="14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彎曲、打結、交錯等方式塑型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。不過為了便於後續拆解再利用，</a:t>
              </a:r>
              <a:r>
                <a:rPr lang="zh-TW" altLang="en-US" sz="14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不使用黏著劑或膠帶綑綁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光纖管</a:t>
              </a:r>
              <a:r>
                <a:rPr lang="zh-TW" altLang="en-US" sz="14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兩端可各插入一孔，若兩孔色光不同，可以產生混色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的特殊效果。例如</a:t>
              </a:r>
              <a:r>
                <a:rPr lang="zh-TW" altLang="en-US" sz="1400" dirty="0" smtClean="0">
                  <a:latin typeface="+mj-ea"/>
                  <a:ea typeface="+mj-ea"/>
                </a:rPr>
                <a:t>：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上圖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號燈紅光、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號燈綠光，中間會呈現混色黃光。</a:t>
              </a:r>
              <a:endPara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光纖呼吸燈完成後</a:t>
              </a:r>
              <a:r>
                <a:rPr lang="zh-TW" altLang="en-US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1400" dirty="0" smtClean="0">
                  <a:solidFill>
                    <a:srgbClr val="0000FF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請</a:t>
              </a:r>
              <a:r>
                <a:rPr lang="zh-TW" altLang="en-US" sz="14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拍照或攝影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+mn-ea"/>
                </a:rPr>
                <a:t>。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最後，拆解</a:t>
              </a:r>
              <a:r>
                <a:rPr lang="zh-TW" altLang="en-US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光纖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管，給其他班級重複使用。</a:t>
              </a:r>
              <a:endPara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 rot="21080295">
              <a:off x="4950529" y="1233770"/>
              <a:ext cx="1072610" cy="336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實作任務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48" y="168375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9081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微</a:t>
            </a:r>
            <a:r>
              <a:rPr lang="zh-TW" altLang="en-US" dirty="0" smtClean="0">
                <a:solidFill>
                  <a:prstClr val="black"/>
                </a:solidFill>
              </a:rPr>
              <a:t>課程</a:t>
            </a:r>
            <a:r>
              <a:rPr lang="en-US" altLang="zh-TW" dirty="0" smtClean="0">
                <a:solidFill>
                  <a:prstClr val="black"/>
                </a:solidFill>
              </a:rPr>
              <a:t>3 </a:t>
            </a:r>
            <a:r>
              <a:rPr lang="zh-TW" altLang="en-US" dirty="0" smtClean="0">
                <a:solidFill>
                  <a:prstClr val="black"/>
                </a:solidFill>
              </a:rPr>
              <a:t>  </a:t>
            </a:r>
            <a:r>
              <a:rPr lang="zh-TW" altLang="en-US" dirty="0">
                <a:solidFill>
                  <a:prstClr val="black"/>
                </a:solidFill>
              </a:rPr>
              <a:t>情境主題、目的、評量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0662" y="1196752"/>
            <a:ext cx="794156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>
                <a:solidFill>
                  <a:schemeClr val="accent1"/>
                </a:solidFill>
              </a:rPr>
              <a:t>(1) </a:t>
            </a:r>
            <a:r>
              <a:rPr lang="zh-TW" altLang="en-US" b="1" dirty="0"/>
              <a:t>情境主題</a:t>
            </a:r>
            <a:r>
              <a:rPr lang="zh-TW" altLang="en-US" dirty="0" smtClean="0">
                <a:latin typeface="+mn-ea"/>
                <a:ea typeface="+mn-ea"/>
              </a:rPr>
              <a:t>：</a:t>
            </a:r>
            <a:r>
              <a:rPr lang="zh-TW" altLang="en-US" dirty="0" smtClean="0"/>
              <a:t>百搭智能開關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1611313" indent="-1611313">
              <a:buNone/>
            </a:pPr>
            <a:r>
              <a:rPr lang="en-US" altLang="zh-TW" b="1" dirty="0">
                <a:solidFill>
                  <a:schemeClr val="accent1"/>
                </a:solidFill>
              </a:rPr>
              <a:t>(2) </a:t>
            </a:r>
            <a:r>
              <a:rPr lang="zh-TW" altLang="en-US" b="1" dirty="0"/>
              <a:t>學習</a:t>
            </a:r>
            <a:r>
              <a:rPr lang="zh-TW" altLang="en-US" b="1" dirty="0" smtClean="0"/>
              <a:t>目的</a:t>
            </a:r>
            <a:endParaRPr lang="en-US" altLang="zh-TW" b="1" dirty="0" smtClean="0"/>
          </a:p>
          <a:p>
            <a:pPr marL="1611313" indent="-1611313">
              <a:buNone/>
            </a:pPr>
            <a:endParaRPr lang="en-US" altLang="zh-TW" b="1" dirty="0">
              <a:latin typeface="標楷體"/>
              <a:ea typeface="標楷體"/>
              <a:sym typeface="Wingdings" panose="05000000000000000000" pitchFamily="2" charset="2"/>
            </a:endParaRPr>
          </a:p>
          <a:p>
            <a:pPr marL="1611313" indent="-1611313">
              <a:buNone/>
            </a:pPr>
            <a:endParaRPr lang="en-US" altLang="zh-TW" b="1" dirty="0" smtClean="0">
              <a:latin typeface="標楷體"/>
              <a:ea typeface="標楷體"/>
              <a:sym typeface="Wingdings" panose="05000000000000000000" pitchFamily="2" charset="2"/>
            </a:endParaRPr>
          </a:p>
          <a:p>
            <a:pPr marL="1611313" indent="-1611313">
              <a:buNone/>
            </a:pPr>
            <a:endParaRPr lang="en-US" altLang="zh-TW" b="1" dirty="0">
              <a:latin typeface="標楷體"/>
              <a:ea typeface="標楷體"/>
              <a:sym typeface="Wingdings" panose="05000000000000000000" pitchFamily="2" charset="2"/>
            </a:endParaRPr>
          </a:p>
          <a:p>
            <a:pPr marL="1611313" indent="-1611313">
              <a:buNone/>
            </a:pPr>
            <a:r>
              <a:rPr lang="en-US" altLang="zh-TW" b="1" dirty="0">
                <a:solidFill>
                  <a:schemeClr val="accent1"/>
                </a:solidFill>
              </a:rPr>
              <a:t>(3) </a:t>
            </a:r>
            <a:r>
              <a:rPr lang="zh-TW" altLang="en-US" b="1" dirty="0"/>
              <a:t>評量方式</a:t>
            </a:r>
            <a:r>
              <a:rPr lang="zh-TW" altLang="en-US" dirty="0">
                <a:latin typeface="標楷體"/>
                <a:ea typeface="標楷體"/>
                <a:sym typeface="Wingdings" panose="05000000000000000000" pitchFamily="2" charset="2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611313" indent="-1611313">
              <a:buNone/>
            </a:pPr>
            <a:r>
              <a:rPr lang="zh-TW" altLang="en-US" dirty="0" smtClean="0">
                <a:latin typeface="標楷體"/>
                <a:ea typeface="標楷體"/>
                <a:sym typeface="Wingdings" panose="05000000000000000000" pitchFamily="2" charset="2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5831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690782" y="1548224"/>
            <a:ext cx="6838642" cy="1410647"/>
            <a:chOff x="1690782" y="1548224"/>
            <a:chExt cx="6838642" cy="1410647"/>
          </a:xfrm>
        </p:grpSpPr>
        <p:sp>
          <p:nvSpPr>
            <p:cNvPr id="6" name="圓角矩形 5"/>
            <p:cNvSpPr/>
            <p:nvPr/>
          </p:nvSpPr>
          <p:spPr>
            <a:xfrm>
              <a:off x="1690782" y="1548224"/>
              <a:ext cx="6838642" cy="1410647"/>
            </a:xfrm>
            <a:prstGeom prst="roundRect">
              <a:avLst>
                <a:gd name="adj" fmla="val 11373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zh-TW" altLang="en-US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完成呼吸燈後，我們該如何設計一個智能開關？藉此控制呼吸燈的啟動與關閉。免得睡著了，無法關閉。</a:t>
              </a:r>
              <a:endParaRPr lang="en-US" altLang="zh-TW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endParaRPr lang="en-US" altLang="zh-TW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endParaRPr lang="zh-TW" altLang="en-US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233178" y="2381327"/>
              <a:ext cx="2205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>
                  <a:latin typeface="微軟正黑體" pitchFamily="34" charset="-120"/>
                  <a:ea typeface="微軟正黑體" pitchFamily="34" charset="-120"/>
                  <a:hlinkClick r:id="rId2"/>
                </a:rPr>
                <a:t>超音波</a:t>
              </a:r>
              <a:r>
                <a:rPr lang="en-US" altLang="zh-TW" sz="1600" b="1" dirty="0" smtClean="0">
                  <a:latin typeface="微軟正黑體" pitchFamily="34" charset="-120"/>
                  <a:ea typeface="微軟正黑體" pitchFamily="34" charset="-120"/>
                  <a:hlinkClick r:id="rId2"/>
                </a:rPr>
                <a:t>&amp;</a:t>
              </a:r>
              <a:r>
                <a:rPr lang="zh-TW" altLang="en-US" sz="1600" b="1" dirty="0" smtClean="0">
                  <a:latin typeface="微軟正黑體" pitchFamily="34" charset="-120"/>
                  <a:ea typeface="微軟正黑體" pitchFamily="34" charset="-120"/>
                  <a:hlinkClick r:id="rId2"/>
                </a:rPr>
                <a:t>定時智能開關</a:t>
              </a:r>
              <a:endParaRPr lang="zh-TW" altLang="en-US" sz="16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797404" y="3501008"/>
            <a:ext cx="7734138" cy="1152128"/>
            <a:chOff x="870310" y="1218734"/>
            <a:chExt cx="7734138" cy="1152128"/>
          </a:xfrm>
        </p:grpSpPr>
        <p:pic>
          <p:nvPicPr>
            <p:cNvPr id="21" name="Picture 2" descr="C:\Users\user\Desktop\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0310" y="1308526"/>
              <a:ext cx="939249" cy="846312"/>
            </a:xfrm>
            <a:prstGeom prst="rect">
              <a:avLst/>
            </a:prstGeom>
            <a:noFill/>
          </p:spPr>
        </p:pic>
        <p:sp>
          <p:nvSpPr>
            <p:cNvPr id="22" name="圓角矩形 21"/>
            <p:cNvSpPr/>
            <p:nvPr/>
          </p:nvSpPr>
          <p:spPr>
            <a:xfrm>
              <a:off x="1763688" y="1218734"/>
              <a:ext cx="6840760" cy="1152128"/>
            </a:xfrm>
            <a:prstGeom prst="roundRect">
              <a:avLst>
                <a:gd name="adj" fmla="val 1137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TW" altLang="en-US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以「超音波感測」結合「定時」為例，學生能夠編程程式積木，設計出呼吸燈的超音波感控開關，也可指定時間自動關閉。</a:t>
              </a: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藉由微課程已學的程式編程概念與方法，學生能夠思考如何結合開關觸發機制與功能元件，發想出更多睡眠鐘的功能</a:t>
              </a:r>
              <a:r>
                <a:rPr lang="zh-TW" altLang="en-US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011151" y="5000508"/>
            <a:ext cx="7518273" cy="761723"/>
            <a:chOff x="1011151" y="5000508"/>
            <a:chExt cx="7518273" cy="761723"/>
          </a:xfrm>
        </p:grpSpPr>
        <p:sp>
          <p:nvSpPr>
            <p:cNvPr id="23" name="圓角矩形 22"/>
            <p:cNvSpPr/>
            <p:nvPr/>
          </p:nvSpPr>
          <p:spPr>
            <a:xfrm>
              <a:off x="1688664" y="5000508"/>
              <a:ext cx="6840760" cy="761723"/>
            </a:xfrm>
            <a:prstGeom prst="roundRect">
              <a:avLst>
                <a:gd name="adj" fmla="val 11373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程式流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程圖填寫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(Google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簡報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學習筆記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指定基礎程式編程實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</a:t>
              </a:r>
              <a:r>
                <a:rPr lang="en-US" altLang="zh-TW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NKNUBLOCK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5012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教具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7221">
              <a:off x="1011151" y="5012637"/>
              <a:ext cx="586011" cy="712425"/>
            </a:xfrm>
            <a:prstGeom prst="rect">
              <a:avLst/>
            </a:prstGeom>
          </p:spPr>
        </p:pic>
      </p:grpSp>
      <p:sp>
        <p:nvSpPr>
          <p:cNvPr id="27" name="文字方塊 26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教師說明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3" descr="D:\自然資訊課\圖庫\任務提示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3185" y="1666920"/>
            <a:ext cx="563290" cy="545591"/>
          </a:xfrm>
          <a:prstGeom prst="rect">
            <a:avLst/>
          </a:prstGeom>
          <a:noFill/>
        </p:spPr>
      </p:pic>
      <p:sp>
        <p:nvSpPr>
          <p:cNvPr id="25" name="圓角矩形 24"/>
          <p:cNvSpPr/>
          <p:nvPr/>
        </p:nvSpPr>
        <p:spPr>
          <a:xfrm>
            <a:off x="861208" y="2228639"/>
            <a:ext cx="723598" cy="6439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zh-TW" altLang="en-US" sz="1600" b="1" kern="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情境問題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4564">
            <a:off x="1700176" y="2223695"/>
            <a:ext cx="700999" cy="70099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53" y="448541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391473" y="51731"/>
            <a:ext cx="8229600" cy="751079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3</a:t>
            </a:r>
            <a:r>
              <a:rPr lang="zh-TW" altLang="en-US" dirty="0" smtClean="0"/>
              <a:t>  先備知能指導─</a:t>
            </a:r>
            <a:r>
              <a:rPr lang="zh-TW" altLang="en-US" dirty="0"/>
              <a:t>超音波感</a:t>
            </a:r>
            <a:r>
              <a:rPr lang="zh-TW" altLang="en-US" dirty="0" smtClean="0"/>
              <a:t>測</a:t>
            </a:r>
            <a:endParaRPr lang="en-US" altLang="zh-TW" dirty="0"/>
          </a:p>
        </p:txBody>
      </p:sp>
      <p:sp>
        <p:nvSpPr>
          <p:cNvPr id="31" name="文字方塊 30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教師說明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學生實作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755576" y="4591583"/>
            <a:ext cx="7541534" cy="1069665"/>
            <a:chOff x="85271" y="3816795"/>
            <a:chExt cx="7736095" cy="876041"/>
          </a:xfrm>
        </p:grpSpPr>
        <p:sp>
          <p:nvSpPr>
            <p:cNvPr id="29" name="圓角矩形 28"/>
            <p:cNvSpPr/>
            <p:nvPr/>
          </p:nvSpPr>
          <p:spPr>
            <a:xfrm>
              <a:off x="367984" y="3996460"/>
              <a:ext cx="7453382" cy="696376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請實作上圖程式，並用手或平面物品遮擋，觀察變數</a:t>
              </a:r>
              <a:r>
                <a:rPr lang="en-US" altLang="zh-TW" sz="1400" dirty="0" err="1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dist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數值的變化。</a:t>
              </a:r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提早完成的同學，請在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NKNUBLOCK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編輯器中，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對超音波積木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左鍵點擊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，閱讀「積木使用說明」，可進一步了解超音波感測原理，以及編程與應用方式。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圓角矩形 31"/>
            <p:cNvSpPr/>
            <p:nvPr/>
          </p:nvSpPr>
          <p:spPr>
            <a:xfrm rot="20914428">
              <a:off x="85271" y="3816795"/>
              <a:ext cx="1065699" cy="23914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實作任務</a:t>
              </a:r>
              <a:endPara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851920" y="2431230"/>
            <a:ext cx="4229100" cy="1789858"/>
            <a:chOff x="680441" y="2297272"/>
            <a:chExt cx="4229100" cy="1789858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41" y="2297272"/>
              <a:ext cx="4229100" cy="1283833"/>
            </a:xfrm>
            <a:prstGeom prst="rect">
              <a:avLst/>
            </a:prstGeom>
          </p:spPr>
        </p:pic>
        <p:sp>
          <p:nvSpPr>
            <p:cNvPr id="27" name="直線圖說文字 2 26"/>
            <p:cNvSpPr/>
            <p:nvPr/>
          </p:nvSpPr>
          <p:spPr>
            <a:xfrm>
              <a:off x="1788735" y="2439707"/>
              <a:ext cx="2751042" cy="513496"/>
            </a:xfrm>
            <a:prstGeom prst="borderCallout2">
              <a:avLst>
                <a:gd name="adj1" fmla="val 66567"/>
                <a:gd name="adj2" fmla="val -3409"/>
                <a:gd name="adj3" fmla="val 81405"/>
                <a:gd name="adj4" fmla="val -10819"/>
                <a:gd name="adj5" fmla="val 131094"/>
                <a:gd name="adj6" fmla="val -21876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80975" indent="-180975">
                <a:defRPr/>
              </a:pPr>
              <a:r>
                <a:rPr lang="zh-TW" altLang="en-US" sz="1600" kern="0" dirty="0" smtClean="0">
                  <a:solidFill>
                    <a:prstClr val="black"/>
                  </a:solidFill>
                  <a:latin typeface="微軟正黑體" panose="020B0604030504040204" pitchFamily="34" charset="-120"/>
                </a:rPr>
                <a:t>☆建立一個超音波感測變數，名稱命名為「</a:t>
              </a:r>
              <a:r>
                <a:rPr lang="en-US" altLang="zh-TW" sz="1600" kern="0" dirty="0" err="1" smtClean="0">
                  <a:solidFill>
                    <a:prstClr val="black"/>
                  </a:solidFill>
                  <a:latin typeface="微軟正黑體" panose="020B0604030504040204" pitchFamily="34" charset="-120"/>
                </a:rPr>
                <a:t>dist</a:t>
              </a:r>
              <a:r>
                <a:rPr lang="zh-TW" altLang="en-US" sz="1600" kern="0" dirty="0" smtClean="0">
                  <a:solidFill>
                    <a:prstClr val="black"/>
                  </a:solidFill>
                  <a:latin typeface="微軟正黑體" panose="020B0604030504040204" pitchFamily="34" charset="-120"/>
                </a:rPr>
                <a:t>」。</a:t>
              </a:r>
              <a:endParaRPr lang="en-US" altLang="zh-TW" sz="1600" kern="0" dirty="0" smtClean="0">
                <a:solidFill>
                  <a:prstClr val="black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45" name="圓角矩形 44"/>
            <p:cNvSpPr/>
            <p:nvPr/>
          </p:nvSpPr>
          <p:spPr>
            <a:xfrm>
              <a:off x="767932" y="3002004"/>
              <a:ext cx="4141609" cy="398428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zh-TW" altLang="en-US" kern="0" smtClean="0">
                <a:solidFill>
                  <a:prstClr val="white"/>
                </a:solidFill>
                <a:latin typeface="Century Schoolbook"/>
                <a:ea typeface="新細明體" panose="02020500000000000000" pitchFamily="18" charset="-120"/>
              </a:endParaRPr>
            </a:p>
          </p:txBody>
        </p:sp>
        <p:sp>
          <p:nvSpPr>
            <p:cNvPr id="39" name="直線圖說文字 2 38"/>
            <p:cNvSpPr/>
            <p:nvPr/>
          </p:nvSpPr>
          <p:spPr>
            <a:xfrm>
              <a:off x="1788735" y="3545695"/>
              <a:ext cx="2990826" cy="541435"/>
            </a:xfrm>
            <a:prstGeom prst="borderCallout2">
              <a:avLst>
                <a:gd name="adj1" fmla="val -9799"/>
                <a:gd name="adj2" fmla="val 1667"/>
                <a:gd name="adj3" fmla="val -35464"/>
                <a:gd name="adj4" fmla="val 2524"/>
                <a:gd name="adj5" fmla="val -53440"/>
                <a:gd name="adj6" fmla="val 5961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7800" indent="-177800">
                <a:defRPr/>
              </a:pPr>
              <a:r>
                <a:rPr lang="zh-TW" altLang="en-US" sz="1600" kern="0" dirty="0" smtClean="0">
                  <a:solidFill>
                    <a:prstClr val="black"/>
                  </a:solidFill>
                  <a:latin typeface="微軟正黑體" panose="020B0604030504040204" pitchFamily="34" charset="-120"/>
                </a:rPr>
                <a:t>☆腳位數字必須與</a:t>
              </a:r>
              <a:r>
                <a:rPr lang="en-US" altLang="zh-TW" sz="1600" kern="0" dirty="0" smtClean="0">
                  <a:solidFill>
                    <a:prstClr val="black"/>
                  </a:solidFill>
                  <a:latin typeface="微軟正黑體" pitchFamily="34" charset="-120"/>
                </a:rPr>
                <a:t>Trig</a:t>
              </a:r>
              <a:r>
                <a:rPr lang="zh-TW" altLang="en-US" sz="1600" kern="0" dirty="0" smtClean="0">
                  <a:solidFill>
                    <a:prstClr val="black"/>
                  </a:solidFill>
                  <a:latin typeface="微軟正黑體" pitchFamily="34" charset="-120"/>
                </a:rPr>
                <a:t>、</a:t>
              </a:r>
              <a:r>
                <a:rPr lang="en-US" altLang="zh-TW" sz="1600" kern="0" dirty="0" smtClean="0">
                  <a:solidFill>
                    <a:prstClr val="black"/>
                  </a:solidFill>
                  <a:latin typeface="微軟正黑體" pitchFamily="34" charset="-120"/>
                </a:rPr>
                <a:t>Echo</a:t>
              </a:r>
              <a:r>
                <a:rPr lang="zh-TW" altLang="en-US" sz="1600" kern="0" dirty="0" smtClean="0">
                  <a:solidFill>
                    <a:prstClr val="black"/>
                  </a:solidFill>
                  <a:latin typeface="微軟正黑體" panose="020B0604030504040204" pitchFamily="34" charset="-120"/>
                </a:rPr>
                <a:t>插在電控板上的腳位一致。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388044" y="888012"/>
            <a:ext cx="6208292" cy="1100828"/>
            <a:chOff x="832071" y="690081"/>
            <a:chExt cx="6208292" cy="110082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881433" y="690081"/>
              <a:ext cx="1443333" cy="670141"/>
            </a:xfrm>
            <a:prstGeom prst="rect">
              <a:avLst/>
            </a:prstGeom>
          </p:spPr>
        </p:pic>
        <p:sp>
          <p:nvSpPr>
            <p:cNvPr id="18" name="直線圖說文字 2 17"/>
            <p:cNvSpPr/>
            <p:nvPr/>
          </p:nvSpPr>
          <p:spPr>
            <a:xfrm>
              <a:off x="2627784" y="690607"/>
              <a:ext cx="4412579" cy="564754"/>
            </a:xfrm>
            <a:prstGeom prst="borderCallout2">
              <a:avLst>
                <a:gd name="adj1" fmla="val 20919"/>
                <a:gd name="adj2" fmla="val -1208"/>
                <a:gd name="adj3" fmla="val 22115"/>
                <a:gd name="adj4" fmla="val -9390"/>
                <a:gd name="adj5" fmla="val 61949"/>
                <a:gd name="adj6" fmla="val -12111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03200" indent="-203200"/>
              <a:r>
                <a:rPr lang="zh-TW" altLang="en-US" sz="1600" dirty="0">
                  <a:solidFill>
                    <a:prstClr val="black"/>
                  </a:solidFill>
                </a:rPr>
                <a:t>☆超音波感測器藉</a:t>
              </a:r>
              <a:r>
                <a:rPr lang="zh-TW" altLang="en-US" sz="1600" dirty="0" smtClean="0">
                  <a:solidFill>
                    <a:prstClr val="black"/>
                  </a:solidFill>
                </a:rPr>
                <a:t>由</a:t>
              </a:r>
              <a:r>
                <a:rPr lang="en-US" altLang="zh-TW" sz="1600" dirty="0" smtClean="0">
                  <a:solidFill>
                    <a:prstClr val="black"/>
                  </a:solidFill>
                </a:rPr>
                <a:t>T</a:t>
              </a:r>
              <a:r>
                <a:rPr lang="zh-TW" altLang="en-US" sz="1600" dirty="0" smtClean="0">
                  <a:solidFill>
                    <a:prstClr val="black"/>
                  </a:solidFill>
                </a:rPr>
                <a:t>發出</a:t>
              </a:r>
              <a:r>
                <a:rPr lang="zh-TW" altLang="en-US" sz="1600" dirty="0">
                  <a:solidFill>
                    <a:prstClr val="black"/>
                  </a:solidFill>
                </a:rPr>
                <a:t>訊號</a:t>
              </a:r>
              <a:r>
                <a:rPr lang="zh-TW" altLang="en-US" sz="1600" dirty="0" smtClean="0">
                  <a:solidFill>
                    <a:prstClr val="black"/>
                  </a:solidFill>
                </a:rPr>
                <a:t>，</a:t>
              </a:r>
              <a:r>
                <a:rPr lang="en-US" altLang="zh-TW" sz="1600" dirty="0" smtClean="0">
                  <a:solidFill>
                    <a:prstClr val="black"/>
                  </a:solidFill>
                </a:rPr>
                <a:t>R</a:t>
              </a:r>
              <a:r>
                <a:rPr lang="zh-TW" altLang="en-US" sz="1600" dirty="0" smtClean="0">
                  <a:solidFill>
                    <a:prstClr val="black"/>
                  </a:solidFill>
                </a:rPr>
                <a:t>接收</a:t>
              </a:r>
              <a:r>
                <a:rPr lang="zh-TW" altLang="en-US" sz="1600" dirty="0">
                  <a:solidFill>
                    <a:prstClr val="black"/>
                  </a:solidFill>
                </a:rPr>
                <a:t>訊號，讀取與前方障礙物之間的</a:t>
              </a:r>
              <a:r>
                <a:rPr lang="zh-TW" altLang="en-US" sz="1600" dirty="0" smtClean="0">
                  <a:solidFill>
                    <a:prstClr val="black"/>
                  </a:solidFill>
                </a:rPr>
                <a:t>距離</a:t>
              </a:r>
              <a:r>
                <a:rPr lang="en-US" altLang="zh-TW" sz="1600" dirty="0" smtClean="0">
                  <a:solidFill>
                    <a:prstClr val="black"/>
                  </a:solidFill>
                </a:rPr>
                <a:t>(</a:t>
              </a:r>
              <a:r>
                <a:rPr lang="en-US" altLang="zh-TW" sz="1600" dirty="0">
                  <a:solidFill>
                    <a:prstClr val="black"/>
                  </a:solidFill>
                </a:rPr>
                <a:t>cm)</a:t>
              </a:r>
              <a:r>
                <a:rPr lang="zh-TW" altLang="en-US" sz="1600" dirty="0" smtClean="0">
                  <a:solidFill>
                    <a:prstClr val="black"/>
                  </a:solidFill>
                </a:rPr>
                <a:t>。</a:t>
              </a:r>
              <a:endParaRPr lang="en-US" altLang="zh-TW" sz="1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071" y="1476540"/>
              <a:ext cx="3591426" cy="314369"/>
            </a:xfrm>
            <a:prstGeom prst="rect">
              <a:avLst/>
            </a:prstGeom>
          </p:spPr>
        </p:pic>
        <p:sp>
          <p:nvSpPr>
            <p:cNvPr id="7" name="橢圓 6"/>
            <p:cNvSpPr/>
            <p:nvPr/>
          </p:nvSpPr>
          <p:spPr>
            <a:xfrm>
              <a:off x="931367" y="1107936"/>
              <a:ext cx="294850" cy="2948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/>
            <p:nvPr/>
          </p:nvSpPr>
          <p:spPr>
            <a:xfrm>
              <a:off x="1976423" y="1121485"/>
              <a:ext cx="294850" cy="2948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043608" y="2561731"/>
            <a:ext cx="2592288" cy="1443333"/>
            <a:chOff x="395536" y="2311377"/>
            <a:chExt cx="2592288" cy="144333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36279" y="2696489"/>
              <a:ext cx="1443333" cy="67310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771800" y="2311377"/>
              <a:ext cx="216024" cy="1443333"/>
            </a:xfrm>
            <a:prstGeom prst="rect">
              <a:avLst/>
            </a:prstGeom>
            <a:pattFill prst="wdDnDiag">
              <a:fgClr>
                <a:schemeClr val="accent3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95536" y="2530873"/>
              <a:ext cx="283545" cy="286584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</a:rPr>
                <a:t>R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95536" y="3225139"/>
              <a:ext cx="283545" cy="286584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</a:rPr>
                <a:t>T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直線單箭頭接點 32"/>
            <p:cNvCxnSpPr>
              <a:stCxn id="8" idx="1"/>
            </p:cNvCxnSpPr>
            <p:nvPr/>
          </p:nvCxnSpPr>
          <p:spPr>
            <a:xfrm flipH="1" flipV="1">
              <a:off x="1078792" y="2705658"/>
              <a:ext cx="1693008" cy="3273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>
              <a:endCxn id="8" idx="1"/>
            </p:cNvCxnSpPr>
            <p:nvPr/>
          </p:nvCxnSpPr>
          <p:spPr>
            <a:xfrm flipV="1">
              <a:off x="1078792" y="3033044"/>
              <a:ext cx="1693008" cy="335387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/>
            <p:cNvSpPr txBox="1"/>
            <p:nvPr/>
          </p:nvSpPr>
          <p:spPr>
            <a:xfrm>
              <a:off x="1133208" y="2500369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/>
                <a:t>Receiver</a:t>
              </a:r>
              <a:endParaRPr lang="zh-TW" altLang="en-US" sz="12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1133208" y="3275962"/>
              <a:ext cx="10625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/>
                <a:t>Transmitter</a:t>
              </a:r>
              <a:endParaRPr lang="zh-TW" altLang="en-US" sz="1200" dirty="0"/>
            </a:p>
          </p:txBody>
        </p:sp>
      </p:grpSp>
      <p:pic>
        <p:nvPicPr>
          <p:cNvPr id="35" name="圖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90" y="168375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1473" y="51731"/>
            <a:ext cx="8229600" cy="751079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3</a:t>
            </a:r>
            <a:r>
              <a:rPr lang="zh-TW" altLang="en-US" dirty="0" smtClean="0"/>
              <a:t>  </a:t>
            </a:r>
            <a:r>
              <a:rPr lang="zh-TW" altLang="en-US" dirty="0"/>
              <a:t>情境分析及情境流程圖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62880" y="836712"/>
            <a:ext cx="4917232" cy="4566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accent1"/>
                </a:solidFill>
              </a:rPr>
              <a:t>(</a:t>
            </a:r>
            <a:r>
              <a:rPr lang="en-US" altLang="zh-TW" b="1" dirty="0" smtClean="0">
                <a:solidFill>
                  <a:schemeClr val="accent1"/>
                </a:solidFill>
              </a:rPr>
              <a:t>4</a:t>
            </a:r>
            <a:r>
              <a:rPr lang="en-US" altLang="zh-CN" b="1" dirty="0" smtClean="0">
                <a:solidFill>
                  <a:schemeClr val="accent1"/>
                </a:solidFill>
              </a:rPr>
              <a:t>) </a:t>
            </a:r>
            <a:r>
              <a:rPr lang="zh-CN" altLang="en-US" b="1" dirty="0"/>
              <a:t>情境分析</a:t>
            </a:r>
            <a:endParaRPr lang="en-US" altLang="zh-TW" dirty="0"/>
          </a:p>
          <a:p>
            <a:pPr marL="365760" lvl="1" indent="0">
              <a:buNone/>
            </a:pPr>
            <a:endParaRPr lang="en-US" altLang="zh-TW" dirty="0"/>
          </a:p>
          <a:p>
            <a:endParaRPr lang="en-US" altLang="zh-TW" dirty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dirty="0">
                <a:latin typeface="標楷體"/>
                <a:ea typeface="標楷體"/>
                <a:sym typeface="Wingdings" panose="05000000000000000000" pitchFamily="2" charset="2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2BA5F31-F6B8-0549-8009-913458624102}"/>
              </a:ext>
            </a:extLst>
          </p:cNvPr>
          <p:cNvSpPr txBox="1"/>
          <p:nvPr/>
        </p:nvSpPr>
        <p:spPr>
          <a:xfrm>
            <a:off x="6093365" y="836712"/>
            <a:ext cx="186301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TW" sz="2000" b="1" dirty="0" smtClean="0">
                <a:solidFill>
                  <a:srgbClr val="FE8637"/>
                </a:solidFill>
                <a:latin typeface="微軟正黑體" pitchFamily="34" charset="-120"/>
                <a:ea typeface="微軟正黑體" pitchFamily="34" charset="-120"/>
              </a:rPr>
              <a:t>(5) </a:t>
            </a:r>
            <a:r>
              <a:rPr kumimoji="1"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情境流程圖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662881" y="1242110"/>
            <a:ext cx="4187824" cy="2313890"/>
          </a:xfrm>
          <a:prstGeom prst="roundRect">
            <a:avLst>
              <a:gd name="adj" fmla="val 113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假設手掌靠近超音波感測器的距離範圍為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0cm&lt;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距離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&lt;10cm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，會自動開啟呼吸燈。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假設手掌靠近超音波感測器的距離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範圍為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10cm&lt;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距離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&lt;30cm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會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自動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關閉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呼吸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燈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假設睡著了，定時在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分，也會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自動關閉呼吸燈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教師引導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師生討論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橢圓 65"/>
          <p:cNvSpPr/>
          <p:nvPr/>
        </p:nvSpPr>
        <p:spPr>
          <a:xfrm>
            <a:off x="5832039" y="1551093"/>
            <a:ext cx="1080120" cy="504056"/>
          </a:xfrm>
          <a:prstGeom prst="ellipse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sz="1400" kern="1000" spc="-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</a:p>
        </p:txBody>
      </p:sp>
      <p:cxnSp>
        <p:nvCxnSpPr>
          <p:cNvPr id="74" name="直線單箭頭接點 73"/>
          <p:cNvCxnSpPr>
            <a:stCxn id="66" idx="4"/>
            <a:endCxn id="67" idx="0"/>
          </p:cNvCxnSpPr>
          <p:nvPr/>
        </p:nvCxnSpPr>
        <p:spPr>
          <a:xfrm>
            <a:off x="6372099" y="2055149"/>
            <a:ext cx="2827" cy="182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群組 160"/>
          <p:cNvGrpSpPr/>
          <p:nvPr/>
        </p:nvGrpSpPr>
        <p:grpSpPr>
          <a:xfrm>
            <a:off x="1790351" y="2561198"/>
            <a:ext cx="6859429" cy="1972581"/>
            <a:chOff x="1790351" y="2561198"/>
            <a:chExt cx="6859429" cy="1972581"/>
          </a:xfrm>
        </p:grpSpPr>
        <p:cxnSp>
          <p:nvCxnSpPr>
            <p:cNvPr id="73" name="肘形接點 34"/>
            <p:cNvCxnSpPr>
              <a:stCxn id="32" idx="2"/>
              <a:endCxn id="67" idx="1"/>
            </p:cNvCxnSpPr>
            <p:nvPr/>
          </p:nvCxnSpPr>
          <p:spPr>
            <a:xfrm rot="5400000" flipH="1">
              <a:off x="4918196" y="3079099"/>
              <a:ext cx="1971803" cy="936003"/>
            </a:xfrm>
            <a:prstGeom prst="bentConnector4">
              <a:avLst>
                <a:gd name="adj1" fmla="val -8936"/>
                <a:gd name="adj2" fmla="val 12442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0" name="群組 159"/>
            <p:cNvGrpSpPr/>
            <p:nvPr/>
          </p:nvGrpSpPr>
          <p:grpSpPr>
            <a:xfrm>
              <a:off x="1790351" y="2561198"/>
              <a:ext cx="6859429" cy="1972581"/>
              <a:chOff x="1790351" y="2561198"/>
              <a:chExt cx="6859429" cy="1972581"/>
            </a:xfrm>
          </p:grpSpPr>
          <p:cxnSp>
            <p:nvCxnSpPr>
              <p:cNvPr id="72" name="直線單箭頭接點 71"/>
              <p:cNvCxnSpPr>
                <a:stCxn id="69" idx="2"/>
                <a:endCxn id="32" idx="0"/>
              </p:cNvCxnSpPr>
              <p:nvPr/>
            </p:nvCxnSpPr>
            <p:spPr>
              <a:xfrm flipH="1">
                <a:off x="6372099" y="3704132"/>
                <a:ext cx="2826" cy="1808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肘形接點 34"/>
              <p:cNvCxnSpPr>
                <a:stCxn id="75" idx="3"/>
                <a:endCxn id="67" idx="1"/>
              </p:cNvCxnSpPr>
              <p:nvPr/>
            </p:nvCxnSpPr>
            <p:spPr>
              <a:xfrm flipH="1" flipV="1">
                <a:off x="5436096" y="2561198"/>
                <a:ext cx="3213684" cy="1648581"/>
              </a:xfrm>
              <a:prstGeom prst="bentConnector5">
                <a:avLst>
                  <a:gd name="adj1" fmla="val -7113"/>
                  <a:gd name="adj2" fmla="val -30470"/>
                  <a:gd name="adj3" fmla="val 107113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7" name="群組 156"/>
              <p:cNvGrpSpPr/>
              <p:nvPr/>
            </p:nvGrpSpPr>
            <p:grpSpPr>
              <a:xfrm>
                <a:off x="1790351" y="2953601"/>
                <a:ext cx="6859429" cy="1580178"/>
                <a:chOff x="1790351" y="2953601"/>
                <a:chExt cx="6859429" cy="1580178"/>
              </a:xfrm>
            </p:grpSpPr>
            <p:grpSp>
              <p:nvGrpSpPr>
                <p:cNvPr id="154" name="群組 153"/>
                <p:cNvGrpSpPr/>
                <p:nvPr/>
              </p:nvGrpSpPr>
              <p:grpSpPr>
                <a:xfrm>
                  <a:off x="5436094" y="3885001"/>
                  <a:ext cx="3213686" cy="648778"/>
                  <a:chOff x="5436094" y="4364398"/>
                  <a:chExt cx="3213686" cy="648778"/>
                </a:xfrm>
              </p:grpSpPr>
              <p:sp>
                <p:nvSpPr>
                  <p:cNvPr id="32" name="圓角矩形 31"/>
                  <p:cNvSpPr/>
                  <p:nvPr/>
                </p:nvSpPr>
                <p:spPr>
                  <a:xfrm>
                    <a:off x="5436094" y="4364398"/>
                    <a:ext cx="1872010" cy="648000"/>
                  </a:xfrm>
                  <a:prstGeom prst="roundRect">
                    <a:avLst/>
                  </a:prstGeom>
                  <a:no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如果目前時間符合</a:t>
                    </a:r>
                    <a:endParaRPr lang="en-US" altLang="zh-TW" sz="1400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r>
                      <a:rPr lang="zh-TW" altLang="en-US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設定時間</a:t>
                    </a:r>
                    <a:r>
                      <a: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22</a:t>
                    </a:r>
                    <a:r>
                      <a:rPr lang="zh-TW" altLang="en-US" sz="1400" dirty="0" smtClean="0">
                        <a:solidFill>
                          <a:schemeClr val="tx1"/>
                        </a:solidFill>
                        <a:latin typeface="新細明體" panose="02020500000000000000" pitchFamily="18" charset="-120"/>
                      </a:rPr>
                      <a:t>：</a:t>
                    </a:r>
                    <a:r>
                      <a: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30</a:t>
                    </a:r>
                    <a:endParaRPr lang="en-US" altLang="zh-TW" sz="1400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75" name="圓角矩形 74"/>
                  <p:cNvSpPr/>
                  <p:nvPr/>
                </p:nvSpPr>
                <p:spPr>
                  <a:xfrm>
                    <a:off x="7474117" y="4365176"/>
                    <a:ext cx="1175663" cy="648000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那麼就會</a:t>
                    </a:r>
                    <a:endPara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r>
                      <a:rPr lang="zh-TW" altLang="en-US" sz="14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關閉呼吸燈</a:t>
                    </a:r>
                    <a:endPara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cxnSp>
                <p:nvCxnSpPr>
                  <p:cNvPr id="97" name="直線單箭頭接點 96"/>
                  <p:cNvCxnSpPr>
                    <a:stCxn id="32" idx="3"/>
                    <a:endCxn id="75" idx="1"/>
                  </p:cNvCxnSpPr>
                  <p:nvPr/>
                </p:nvCxnSpPr>
                <p:spPr>
                  <a:xfrm>
                    <a:off x="7308104" y="4688398"/>
                    <a:ext cx="166013" cy="77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群組 133"/>
                <p:cNvGrpSpPr/>
                <p:nvPr/>
              </p:nvGrpSpPr>
              <p:grpSpPr>
                <a:xfrm>
                  <a:off x="1790351" y="2953601"/>
                  <a:ext cx="2413143" cy="522007"/>
                  <a:chOff x="1790351" y="2953601"/>
                  <a:chExt cx="2413143" cy="522007"/>
                </a:xfrm>
              </p:grpSpPr>
              <p:sp>
                <p:nvSpPr>
                  <p:cNvPr id="132" name="圓角矩形 131"/>
                  <p:cNvSpPr/>
                  <p:nvPr/>
                </p:nvSpPr>
                <p:spPr>
                  <a:xfrm>
                    <a:off x="2493084" y="2953601"/>
                    <a:ext cx="1710410" cy="242608"/>
                  </a:xfrm>
                  <a:prstGeom prst="round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33" name="圓角矩形 132"/>
                  <p:cNvSpPr/>
                  <p:nvPr/>
                </p:nvSpPr>
                <p:spPr>
                  <a:xfrm>
                    <a:off x="1790351" y="3233000"/>
                    <a:ext cx="1180588" cy="242608"/>
                  </a:xfrm>
                  <a:prstGeom prst="round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</p:grpSp>
      </p:grpSp>
      <p:grpSp>
        <p:nvGrpSpPr>
          <p:cNvPr id="158" name="群組 157"/>
          <p:cNvGrpSpPr/>
          <p:nvPr/>
        </p:nvGrpSpPr>
        <p:grpSpPr>
          <a:xfrm>
            <a:off x="1105412" y="1302626"/>
            <a:ext cx="7544368" cy="4265465"/>
            <a:chOff x="1105412" y="1302626"/>
            <a:chExt cx="7544368" cy="4265465"/>
          </a:xfrm>
        </p:grpSpPr>
        <p:cxnSp>
          <p:nvCxnSpPr>
            <p:cNvPr id="100" name="肘形接點 34"/>
            <p:cNvCxnSpPr>
              <a:stCxn id="64" idx="3"/>
              <a:endCxn id="67" idx="1"/>
            </p:cNvCxnSpPr>
            <p:nvPr/>
          </p:nvCxnSpPr>
          <p:spPr>
            <a:xfrm flipH="1">
              <a:off x="5436096" y="2560018"/>
              <a:ext cx="3213684" cy="1180"/>
            </a:xfrm>
            <a:prstGeom prst="bentConnector5">
              <a:avLst>
                <a:gd name="adj1" fmla="val -7113"/>
                <a:gd name="adj2" fmla="val 182226780"/>
                <a:gd name="adj3" fmla="val 10711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群組 154"/>
            <p:cNvGrpSpPr/>
            <p:nvPr/>
          </p:nvGrpSpPr>
          <p:grpSpPr>
            <a:xfrm>
              <a:off x="1105412" y="1302626"/>
              <a:ext cx="7544368" cy="4265465"/>
              <a:chOff x="1105412" y="1302626"/>
              <a:chExt cx="7544368" cy="4265465"/>
            </a:xfrm>
          </p:grpSpPr>
          <p:grpSp>
            <p:nvGrpSpPr>
              <p:cNvPr id="152" name="群組 151"/>
              <p:cNvGrpSpPr/>
              <p:nvPr/>
            </p:nvGrpSpPr>
            <p:grpSpPr>
              <a:xfrm>
                <a:off x="5436096" y="2236018"/>
                <a:ext cx="3213684" cy="649180"/>
                <a:chOff x="5436096" y="2715415"/>
                <a:chExt cx="3213684" cy="649180"/>
              </a:xfrm>
            </p:grpSpPr>
            <p:sp>
              <p:nvSpPr>
                <p:cNvPr id="67" name="圓角矩形 66"/>
                <p:cNvSpPr/>
                <p:nvPr/>
              </p:nvSpPr>
              <p:spPr>
                <a:xfrm>
                  <a:off x="5436096" y="2716595"/>
                  <a:ext cx="1877660" cy="64800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如果超音波感</a:t>
                  </a:r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測距離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0cm</a:t>
                  </a:r>
                  <a:r>
                    <a:rPr lang="en-US" altLang="zh-TW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&lt;</a:t>
                  </a:r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距離</a:t>
                  </a:r>
                  <a:r>
                    <a:rPr lang="en-US" altLang="zh-TW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&lt;10cm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4" name="圓角矩形 63"/>
                <p:cNvSpPr/>
                <p:nvPr/>
              </p:nvSpPr>
              <p:spPr>
                <a:xfrm>
                  <a:off x="7474117" y="2715415"/>
                  <a:ext cx="1175663" cy="64800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那麼就會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開啟呼吸燈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78" name="直線單箭頭接點 77"/>
                <p:cNvCxnSpPr>
                  <a:stCxn id="67" idx="3"/>
                  <a:endCxn id="64" idx="1"/>
                </p:cNvCxnSpPr>
                <p:nvPr/>
              </p:nvCxnSpPr>
              <p:spPr>
                <a:xfrm flipV="1">
                  <a:off x="7313756" y="3039415"/>
                  <a:ext cx="160361" cy="118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群組 149"/>
              <p:cNvGrpSpPr/>
              <p:nvPr/>
            </p:nvGrpSpPr>
            <p:grpSpPr>
              <a:xfrm>
                <a:off x="1105412" y="1302626"/>
                <a:ext cx="2624013" cy="4265465"/>
                <a:chOff x="1105412" y="1302626"/>
                <a:chExt cx="2624013" cy="4265465"/>
              </a:xfrm>
            </p:grpSpPr>
            <p:grpSp>
              <p:nvGrpSpPr>
                <p:cNvPr id="127" name="群組 126"/>
                <p:cNvGrpSpPr/>
                <p:nvPr/>
              </p:nvGrpSpPr>
              <p:grpSpPr>
                <a:xfrm>
                  <a:off x="1105412" y="1302626"/>
                  <a:ext cx="2624013" cy="799804"/>
                  <a:chOff x="1105412" y="1302626"/>
                  <a:chExt cx="2624013" cy="799804"/>
                </a:xfrm>
              </p:grpSpPr>
              <p:sp>
                <p:nvSpPr>
                  <p:cNvPr id="18" name="圓角矩形 17"/>
                  <p:cNvSpPr/>
                  <p:nvPr/>
                </p:nvSpPr>
                <p:spPr>
                  <a:xfrm>
                    <a:off x="1105412" y="1859822"/>
                    <a:ext cx="1180588" cy="242608"/>
                  </a:xfrm>
                  <a:prstGeom prst="round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76" name="圓角矩形 75"/>
                  <p:cNvSpPr/>
                  <p:nvPr/>
                </p:nvSpPr>
                <p:spPr>
                  <a:xfrm>
                    <a:off x="2535981" y="1302626"/>
                    <a:ext cx="1193444" cy="241200"/>
                  </a:xfrm>
                  <a:prstGeom prst="round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26" name="圓角矩形 125"/>
                  <p:cNvSpPr/>
                  <p:nvPr/>
                </p:nvSpPr>
                <p:spPr>
                  <a:xfrm>
                    <a:off x="1818324" y="1581480"/>
                    <a:ext cx="1898544" cy="241200"/>
                  </a:xfrm>
                  <a:prstGeom prst="round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pic>
              <p:nvPicPr>
                <p:cNvPr id="138" name="圖片 13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2573748" y="4759674"/>
                  <a:ext cx="626922" cy="98991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59" name="群組 158"/>
          <p:cNvGrpSpPr/>
          <p:nvPr/>
        </p:nvGrpSpPr>
        <p:grpSpPr>
          <a:xfrm>
            <a:off x="1341617" y="2132856"/>
            <a:ext cx="7308163" cy="2715155"/>
            <a:chOff x="1341617" y="2132856"/>
            <a:chExt cx="7308163" cy="2715155"/>
          </a:xfrm>
        </p:grpSpPr>
        <p:cxnSp>
          <p:nvCxnSpPr>
            <p:cNvPr id="70" name="直線單箭頭接點 69"/>
            <p:cNvCxnSpPr>
              <a:stCxn id="67" idx="2"/>
              <a:endCxn id="69" idx="0"/>
            </p:cNvCxnSpPr>
            <p:nvPr/>
          </p:nvCxnSpPr>
          <p:spPr>
            <a:xfrm flipH="1">
              <a:off x="6374925" y="2885198"/>
              <a:ext cx="1" cy="1709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肘形接點 34"/>
            <p:cNvCxnSpPr>
              <a:stCxn id="65" idx="3"/>
              <a:endCxn id="67" idx="1"/>
            </p:cNvCxnSpPr>
            <p:nvPr/>
          </p:nvCxnSpPr>
          <p:spPr>
            <a:xfrm flipH="1" flipV="1">
              <a:off x="5436096" y="2561198"/>
              <a:ext cx="3213684" cy="818934"/>
            </a:xfrm>
            <a:prstGeom prst="bentConnector5">
              <a:avLst>
                <a:gd name="adj1" fmla="val -7113"/>
                <a:gd name="adj2" fmla="val -162782"/>
                <a:gd name="adj3" fmla="val 10711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群組 155"/>
            <p:cNvGrpSpPr/>
            <p:nvPr/>
          </p:nvGrpSpPr>
          <p:grpSpPr>
            <a:xfrm>
              <a:off x="1341617" y="2132856"/>
              <a:ext cx="7308163" cy="2715155"/>
              <a:chOff x="1341617" y="2132856"/>
              <a:chExt cx="7308163" cy="2715155"/>
            </a:xfrm>
          </p:grpSpPr>
          <p:grpSp>
            <p:nvGrpSpPr>
              <p:cNvPr id="153" name="群組 152"/>
              <p:cNvGrpSpPr/>
              <p:nvPr/>
            </p:nvGrpSpPr>
            <p:grpSpPr>
              <a:xfrm>
                <a:off x="5436094" y="3056132"/>
                <a:ext cx="3213686" cy="648000"/>
                <a:chOff x="5436094" y="3535529"/>
                <a:chExt cx="3213686" cy="648000"/>
              </a:xfrm>
            </p:grpSpPr>
            <p:sp>
              <p:nvSpPr>
                <p:cNvPr id="69" name="圓角矩形 68"/>
                <p:cNvSpPr/>
                <p:nvPr/>
              </p:nvSpPr>
              <p:spPr>
                <a:xfrm>
                  <a:off x="5436094" y="3535529"/>
                  <a:ext cx="1877662" cy="64800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如果超音波感測距離</a:t>
                  </a:r>
                </a:p>
                <a:p>
                  <a:pPr algn="ctr"/>
                  <a:r>
                    <a: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10cm</a:t>
                  </a:r>
                  <a:r>
                    <a:rPr lang="en-US" altLang="zh-TW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&lt;</a:t>
                  </a:r>
                  <a:r>
                    <a:rPr lang="zh-TW" altLang="en-US" sz="140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距離</a:t>
                  </a:r>
                  <a:r>
                    <a:rPr lang="en-US" altLang="zh-TW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&lt;30cm</a:t>
                  </a:r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5" name="圓角矩形 64"/>
                <p:cNvSpPr/>
                <p:nvPr/>
              </p:nvSpPr>
              <p:spPr>
                <a:xfrm>
                  <a:off x="7474117" y="3535529"/>
                  <a:ext cx="1175663" cy="64800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那麼就會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關閉呼吸燈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79" name="直線單箭頭接點 78"/>
                <p:cNvCxnSpPr>
                  <a:stCxn id="69" idx="3"/>
                  <a:endCxn id="65" idx="1"/>
                </p:cNvCxnSpPr>
                <p:nvPr/>
              </p:nvCxnSpPr>
              <p:spPr>
                <a:xfrm>
                  <a:off x="7313756" y="3859529"/>
                  <a:ext cx="160361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群組 150"/>
              <p:cNvGrpSpPr/>
              <p:nvPr/>
            </p:nvGrpSpPr>
            <p:grpSpPr>
              <a:xfrm>
                <a:off x="1341617" y="2132856"/>
                <a:ext cx="2586915" cy="2715155"/>
                <a:chOff x="1341617" y="2132856"/>
                <a:chExt cx="2586915" cy="2715155"/>
              </a:xfrm>
            </p:grpSpPr>
            <p:grpSp>
              <p:nvGrpSpPr>
                <p:cNvPr id="128" name="群組 127"/>
                <p:cNvGrpSpPr/>
                <p:nvPr/>
              </p:nvGrpSpPr>
              <p:grpSpPr>
                <a:xfrm>
                  <a:off x="1341617" y="2132856"/>
                  <a:ext cx="2586915" cy="800836"/>
                  <a:chOff x="1341617" y="1315673"/>
                  <a:chExt cx="2586915" cy="800836"/>
                </a:xfrm>
              </p:grpSpPr>
              <p:sp>
                <p:nvSpPr>
                  <p:cNvPr id="129" name="圓角矩形 128"/>
                  <p:cNvSpPr/>
                  <p:nvPr/>
                </p:nvSpPr>
                <p:spPr>
                  <a:xfrm>
                    <a:off x="1341617" y="1873901"/>
                    <a:ext cx="1180588" cy="242608"/>
                  </a:xfrm>
                  <a:prstGeom prst="round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30" name="圓角矩形 129"/>
                  <p:cNvSpPr/>
                  <p:nvPr/>
                </p:nvSpPr>
                <p:spPr>
                  <a:xfrm>
                    <a:off x="2535981" y="1315673"/>
                    <a:ext cx="1193444" cy="241200"/>
                  </a:xfrm>
                  <a:prstGeom prst="round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31" name="圓角矩形 130"/>
                  <p:cNvSpPr/>
                  <p:nvPr/>
                </p:nvSpPr>
                <p:spPr>
                  <a:xfrm>
                    <a:off x="1879599" y="1594527"/>
                    <a:ext cx="2048933" cy="241200"/>
                  </a:xfrm>
                  <a:prstGeom prst="round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pic>
              <p:nvPicPr>
                <p:cNvPr id="139" name="圖片 13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2560226" y="4039594"/>
                  <a:ext cx="626922" cy="98991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49" name="群組 148"/>
          <p:cNvGrpSpPr/>
          <p:nvPr/>
        </p:nvGrpSpPr>
        <p:grpSpPr>
          <a:xfrm>
            <a:off x="1757667" y="3861048"/>
            <a:ext cx="1909605" cy="2440136"/>
            <a:chOff x="1757667" y="3741088"/>
            <a:chExt cx="1909605" cy="2440136"/>
          </a:xfrm>
        </p:grpSpPr>
        <p:grpSp>
          <p:nvGrpSpPr>
            <p:cNvPr id="137" name="群組 136"/>
            <p:cNvGrpSpPr/>
            <p:nvPr/>
          </p:nvGrpSpPr>
          <p:grpSpPr>
            <a:xfrm>
              <a:off x="2107148" y="5353194"/>
              <a:ext cx="1560124" cy="828030"/>
              <a:chOff x="3892516" y="4761210"/>
              <a:chExt cx="1560124" cy="828030"/>
            </a:xfrm>
          </p:grpSpPr>
          <p:pic>
            <p:nvPicPr>
              <p:cNvPr id="135" name="圖片 1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446" y="4761210"/>
                <a:ext cx="1043608" cy="514210"/>
              </a:xfrm>
              <a:prstGeom prst="rect">
                <a:avLst/>
              </a:prstGeom>
            </p:spPr>
          </p:pic>
          <p:sp>
            <p:nvSpPr>
              <p:cNvPr id="136" name="文字方塊 135"/>
              <p:cNvSpPr txBox="1"/>
              <p:nvPr/>
            </p:nvSpPr>
            <p:spPr>
              <a:xfrm>
                <a:off x="3892516" y="5219908"/>
                <a:ext cx="1560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超音波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感測器</a:t>
                </a:r>
              </a:p>
            </p:txBody>
          </p:sp>
        </p:grpSp>
        <p:cxnSp>
          <p:nvCxnSpPr>
            <p:cNvPr id="141" name="直線接點 140"/>
            <p:cNvCxnSpPr/>
            <p:nvPr/>
          </p:nvCxnSpPr>
          <p:spPr>
            <a:xfrm>
              <a:off x="2426592" y="3741088"/>
              <a:ext cx="0" cy="1608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文字方塊 142"/>
            <p:cNvSpPr txBox="1"/>
            <p:nvPr/>
          </p:nvSpPr>
          <p:spPr>
            <a:xfrm>
              <a:off x="1757667" y="3754438"/>
              <a:ext cx="750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smtClean="0"/>
                <a:t>30cm</a:t>
              </a:r>
              <a:endParaRPr lang="zh-TW" altLang="en-US" sz="1600" dirty="0"/>
            </a:p>
          </p:txBody>
        </p:sp>
        <p:sp>
          <p:nvSpPr>
            <p:cNvPr id="144" name="文字方塊 143"/>
            <p:cNvSpPr txBox="1"/>
            <p:nvPr/>
          </p:nvSpPr>
          <p:spPr>
            <a:xfrm>
              <a:off x="1757667" y="4669056"/>
              <a:ext cx="750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smtClean="0"/>
                <a:t>10cm</a:t>
              </a:r>
              <a:endParaRPr lang="zh-TW" altLang="en-US" sz="1600" dirty="0"/>
            </a:p>
          </p:txBody>
        </p:sp>
        <p:cxnSp>
          <p:nvCxnSpPr>
            <p:cNvPr id="146" name="直線接點 145"/>
            <p:cNvCxnSpPr/>
            <p:nvPr/>
          </p:nvCxnSpPr>
          <p:spPr>
            <a:xfrm>
              <a:off x="2378731" y="3948976"/>
              <a:ext cx="1295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接點 146"/>
            <p:cNvCxnSpPr/>
            <p:nvPr/>
          </p:nvCxnSpPr>
          <p:spPr>
            <a:xfrm>
              <a:off x="2387198" y="4872586"/>
              <a:ext cx="1295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圖片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8375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7554"/>
            <a:ext cx="8229600" cy="537300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3</a:t>
            </a:r>
            <a:r>
              <a:rPr lang="zh-TW" altLang="en-US" dirty="0" smtClean="0"/>
              <a:t>  </a:t>
            </a:r>
            <a:r>
              <a:rPr lang="zh-TW" altLang="en-US" dirty="0"/>
              <a:t>情境流程圖 </a:t>
            </a:r>
            <a:r>
              <a:rPr lang="en-US" altLang="zh-TW" dirty="0"/>
              <a:t>→ </a:t>
            </a:r>
            <a:r>
              <a:rPr lang="zh-TW" altLang="en-US" dirty="0"/>
              <a:t>程式流程圖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</a:t>
            </a:r>
            <a:r>
              <a:rPr lang="zh-TW" altLang="en-US" dirty="0"/>
              <a:t>填空</a:t>
            </a:r>
            <a:r>
              <a:rPr lang="zh-TW" altLang="en-US" dirty="0" smtClean="0"/>
              <a:t>用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285754" y="828605"/>
            <a:ext cx="1901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(6)</a:t>
            </a:r>
            <a:r>
              <a:rPr kumimoji="1" lang="zh-TW" altLang="en-US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程式流程圖</a:t>
            </a:r>
            <a:endParaRPr kumimoji="1" lang="zh-TW" altLang="en-US" sz="20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個人填寫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1" name="群組 140"/>
          <p:cNvGrpSpPr/>
          <p:nvPr/>
        </p:nvGrpSpPr>
        <p:grpSpPr>
          <a:xfrm>
            <a:off x="78010" y="1182465"/>
            <a:ext cx="8814470" cy="4821210"/>
            <a:chOff x="-25704" y="1182465"/>
            <a:chExt cx="8814470" cy="4821210"/>
          </a:xfrm>
        </p:grpSpPr>
        <p:sp>
          <p:nvSpPr>
            <p:cNvPr id="78" name="橢圓 77"/>
            <p:cNvSpPr/>
            <p:nvPr/>
          </p:nvSpPr>
          <p:spPr>
            <a:xfrm>
              <a:off x="1629759" y="1182465"/>
              <a:ext cx="868581" cy="504056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zh-TW" altLang="en-US" sz="1400" kern="1000" spc="-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程式開始</a:t>
              </a:r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4807640" y="4050413"/>
              <a:ext cx="5496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成立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5" name="群組 118"/>
            <p:cNvGrpSpPr/>
            <p:nvPr/>
          </p:nvGrpSpPr>
          <p:grpSpPr>
            <a:xfrm>
              <a:off x="-25704" y="3624213"/>
              <a:ext cx="605601" cy="984885"/>
              <a:chOff x="4171253" y="5300679"/>
              <a:chExt cx="703980" cy="984885"/>
            </a:xfrm>
          </p:grpSpPr>
          <p:sp>
            <p:nvSpPr>
              <p:cNvPr id="102" name="文字方塊 101"/>
              <p:cNvSpPr txBox="1"/>
              <p:nvPr/>
            </p:nvSpPr>
            <p:spPr>
              <a:xfrm>
                <a:off x="4171253" y="5300679"/>
                <a:ext cx="703980" cy="984885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重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複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endPara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次</a:t>
                </a:r>
                <a:endPara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5" name="文字方塊 104"/>
              <p:cNvSpPr txBox="1"/>
              <p:nvPr/>
            </p:nvSpPr>
            <p:spPr>
              <a:xfrm>
                <a:off x="4255697" y="5781503"/>
                <a:ext cx="553472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6" name="圓角矩形 105"/>
            <p:cNvSpPr/>
            <p:nvPr/>
          </p:nvSpPr>
          <p:spPr>
            <a:xfrm>
              <a:off x="6324836" y="3994916"/>
              <a:ext cx="2463930" cy="3476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WS2812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燈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紅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綠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藍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644806" y="1828319"/>
              <a:ext cx="2838486" cy="504627"/>
              <a:chOff x="3224633" y="2091096"/>
              <a:chExt cx="2838486" cy="504627"/>
            </a:xfrm>
          </p:grpSpPr>
          <p:sp>
            <p:nvSpPr>
              <p:cNvPr id="195" name="圓角矩形 194"/>
              <p:cNvSpPr/>
              <p:nvPr/>
            </p:nvSpPr>
            <p:spPr>
              <a:xfrm>
                <a:off x="3224633" y="2091096"/>
                <a:ext cx="2838486" cy="50462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建立一個            名稱</a:t>
                </a:r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命名</a:t>
                </a:r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</a:t>
                </a:r>
                <a:r>
                  <a: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dist</a:t>
                </a:r>
              </a:p>
              <a:p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變數</a:t>
                </a:r>
                <a:r>
                  <a: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dist</a:t>
                </a:r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設為</a:t>
                </a:r>
                <a:endPara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6" name="文字方塊 195"/>
              <p:cNvSpPr txBox="1"/>
              <p:nvPr/>
            </p:nvSpPr>
            <p:spPr>
              <a:xfrm>
                <a:off x="4079840" y="2133436"/>
                <a:ext cx="492160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7" name="文字方塊 196"/>
              <p:cNvSpPr txBox="1"/>
              <p:nvPr/>
            </p:nvSpPr>
            <p:spPr>
              <a:xfrm>
                <a:off x="4364443" y="2353585"/>
                <a:ext cx="1584176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98" name="圓角矩形 197"/>
            <p:cNvSpPr/>
            <p:nvPr/>
          </p:nvSpPr>
          <p:spPr>
            <a:xfrm>
              <a:off x="6308779" y="5110655"/>
              <a:ext cx="2463930" cy="3476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WS2812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燈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紅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綠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藍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01" name="群組 200"/>
            <p:cNvGrpSpPr/>
            <p:nvPr/>
          </p:nvGrpSpPr>
          <p:grpSpPr>
            <a:xfrm>
              <a:off x="3717291" y="3992820"/>
              <a:ext cx="2463930" cy="347610"/>
              <a:chOff x="3491880" y="4149080"/>
              <a:chExt cx="2463930" cy="347610"/>
            </a:xfrm>
          </p:grpSpPr>
          <p:sp>
            <p:nvSpPr>
              <p:cNvPr id="199" name="圓角矩形 198"/>
              <p:cNvSpPr/>
              <p:nvPr/>
            </p:nvSpPr>
            <p:spPr>
              <a:xfrm>
                <a:off x="3491880" y="4149080"/>
                <a:ext cx="2463930" cy="34761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停止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0" name="文字方塊 199"/>
              <p:cNvSpPr txBox="1"/>
              <p:nvPr/>
            </p:nvSpPr>
            <p:spPr>
              <a:xfrm>
                <a:off x="4000583" y="4213838"/>
                <a:ext cx="1876107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02" name="群組 201"/>
            <p:cNvGrpSpPr/>
            <p:nvPr/>
          </p:nvGrpSpPr>
          <p:grpSpPr>
            <a:xfrm>
              <a:off x="3699355" y="5109197"/>
              <a:ext cx="2463930" cy="347610"/>
              <a:chOff x="3456630" y="4152674"/>
              <a:chExt cx="2463930" cy="347610"/>
            </a:xfrm>
          </p:grpSpPr>
          <p:sp>
            <p:nvSpPr>
              <p:cNvPr id="203" name="圓角矩形 202"/>
              <p:cNvSpPr/>
              <p:nvPr/>
            </p:nvSpPr>
            <p:spPr>
              <a:xfrm>
                <a:off x="3456630" y="4152674"/>
                <a:ext cx="2463930" cy="34761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停止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4" name="文字方塊 203"/>
              <p:cNvSpPr txBox="1"/>
              <p:nvPr/>
            </p:nvSpPr>
            <p:spPr>
              <a:xfrm>
                <a:off x="4000583" y="4213838"/>
                <a:ext cx="1876107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07" name="直線單箭頭接點 206"/>
            <p:cNvCxnSpPr>
              <a:stCxn id="81" idx="3"/>
              <a:endCxn id="199" idx="1"/>
            </p:cNvCxnSpPr>
            <p:nvPr/>
          </p:nvCxnSpPr>
          <p:spPr>
            <a:xfrm flipV="1">
              <a:off x="3432060" y="4166625"/>
              <a:ext cx="285231" cy="41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單箭頭接點 213"/>
            <p:cNvCxnSpPr>
              <a:stCxn id="199" idx="3"/>
              <a:endCxn id="106" idx="1"/>
            </p:cNvCxnSpPr>
            <p:nvPr/>
          </p:nvCxnSpPr>
          <p:spPr>
            <a:xfrm>
              <a:off x="6181221" y="4166625"/>
              <a:ext cx="143615" cy="20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單箭頭接點 218"/>
            <p:cNvCxnSpPr>
              <a:stCxn id="203" idx="3"/>
              <a:endCxn id="198" idx="1"/>
            </p:cNvCxnSpPr>
            <p:nvPr/>
          </p:nvCxnSpPr>
          <p:spPr>
            <a:xfrm>
              <a:off x="6163285" y="5283002"/>
              <a:ext cx="145494" cy="14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文字方塊 226"/>
            <p:cNvSpPr txBox="1"/>
            <p:nvPr/>
          </p:nvSpPr>
          <p:spPr>
            <a:xfrm>
              <a:off x="3225691" y="5035052"/>
              <a:ext cx="5496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成立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8" name="流程圖: 預設處理作業 227"/>
            <p:cNvSpPr/>
            <p:nvPr/>
          </p:nvSpPr>
          <p:spPr>
            <a:xfrm>
              <a:off x="3739011" y="2757154"/>
              <a:ext cx="1434198" cy="507131"/>
            </a:xfrm>
            <a:prstGeom prst="flowChartPredefinedProcess">
              <a:avLst/>
            </a:prstGeom>
            <a:solidFill>
              <a:schemeClr val="bg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廣播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訊息</a:t>
              </a:r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光纖呼吸燈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29" name="直線單箭頭接點 228"/>
            <p:cNvCxnSpPr>
              <a:stCxn id="175" idx="3"/>
              <a:endCxn id="228" idx="1"/>
            </p:cNvCxnSpPr>
            <p:nvPr/>
          </p:nvCxnSpPr>
          <p:spPr>
            <a:xfrm flipV="1">
              <a:off x="3431540" y="3010720"/>
              <a:ext cx="307471" cy="39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文字方塊 232"/>
            <p:cNvSpPr txBox="1"/>
            <p:nvPr/>
          </p:nvSpPr>
          <p:spPr>
            <a:xfrm>
              <a:off x="3271862" y="2740845"/>
              <a:ext cx="5496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成立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36" name="直線單箭頭接點 235"/>
            <p:cNvCxnSpPr>
              <a:stCxn id="78" idx="4"/>
              <a:endCxn id="195" idx="0"/>
            </p:cNvCxnSpPr>
            <p:nvPr/>
          </p:nvCxnSpPr>
          <p:spPr>
            <a:xfrm flipH="1">
              <a:off x="2064049" y="1686521"/>
              <a:ext cx="1" cy="1417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肘形接點 34"/>
            <p:cNvCxnSpPr>
              <a:stCxn id="228" idx="3"/>
              <a:endCxn id="102" idx="2"/>
            </p:cNvCxnSpPr>
            <p:nvPr/>
          </p:nvCxnSpPr>
          <p:spPr>
            <a:xfrm flipH="1">
              <a:off x="277097" y="3010720"/>
              <a:ext cx="4896112" cy="1598378"/>
            </a:xfrm>
            <a:prstGeom prst="bentConnector4">
              <a:avLst>
                <a:gd name="adj1" fmla="val -77817"/>
                <a:gd name="adj2" fmla="val 184024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肘形接點 34"/>
            <p:cNvCxnSpPr>
              <a:stCxn id="198" idx="3"/>
              <a:endCxn id="102" idx="2"/>
            </p:cNvCxnSpPr>
            <p:nvPr/>
          </p:nvCxnSpPr>
          <p:spPr>
            <a:xfrm flipH="1" flipV="1">
              <a:off x="277097" y="4609098"/>
              <a:ext cx="8495612" cy="675362"/>
            </a:xfrm>
            <a:prstGeom prst="bentConnector4">
              <a:avLst>
                <a:gd name="adj1" fmla="val -2467"/>
                <a:gd name="adj2" fmla="val -9885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肘形接點 34"/>
            <p:cNvCxnSpPr>
              <a:stCxn id="102" idx="0"/>
              <a:endCxn id="195" idx="1"/>
            </p:cNvCxnSpPr>
            <p:nvPr/>
          </p:nvCxnSpPr>
          <p:spPr>
            <a:xfrm rot="5400000" flipH="1" flipV="1">
              <a:off x="-310839" y="2668569"/>
              <a:ext cx="1543580" cy="367709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文字方塊 280"/>
            <p:cNvSpPr txBox="1"/>
            <p:nvPr/>
          </p:nvSpPr>
          <p:spPr>
            <a:xfrm>
              <a:off x="2025619" y="3442440"/>
              <a:ext cx="838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不成立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0" name="直線單箭頭接點 19"/>
            <p:cNvCxnSpPr>
              <a:stCxn id="195" idx="2"/>
              <a:endCxn id="175" idx="0"/>
            </p:cNvCxnSpPr>
            <p:nvPr/>
          </p:nvCxnSpPr>
          <p:spPr>
            <a:xfrm flipH="1">
              <a:off x="2063388" y="2332946"/>
              <a:ext cx="661" cy="194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群組 78"/>
            <p:cNvGrpSpPr/>
            <p:nvPr/>
          </p:nvGrpSpPr>
          <p:grpSpPr>
            <a:xfrm>
              <a:off x="695756" y="3683652"/>
              <a:ext cx="2736304" cy="974329"/>
              <a:chOff x="699434" y="2490675"/>
              <a:chExt cx="2736304" cy="974329"/>
            </a:xfrm>
          </p:grpSpPr>
          <p:sp>
            <p:nvSpPr>
              <p:cNvPr id="81" name="菱形 80"/>
              <p:cNvSpPr/>
              <p:nvPr/>
            </p:nvSpPr>
            <p:spPr>
              <a:xfrm>
                <a:off x="699434" y="2490675"/>
                <a:ext cx="2736304" cy="974329"/>
              </a:xfrm>
              <a:prstGeom prst="diamond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如果</a:t>
                </a:r>
                <a:endPara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endPara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915458" y="2782669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1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   </a:t>
                </a:r>
                <a:r>
                  <a:rPr lang="zh-TW" altLang="en-US" sz="1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&gt;10                         &lt;30</a:t>
                </a:r>
                <a:endPara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70" name="直線單箭頭接點 269"/>
            <p:cNvCxnSpPr>
              <a:stCxn id="175" idx="2"/>
              <a:endCxn id="81" idx="0"/>
            </p:cNvCxnSpPr>
            <p:nvPr/>
          </p:nvCxnSpPr>
          <p:spPr>
            <a:xfrm>
              <a:off x="2063388" y="3501877"/>
              <a:ext cx="520" cy="1817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群組 92"/>
            <p:cNvGrpSpPr/>
            <p:nvPr/>
          </p:nvGrpSpPr>
          <p:grpSpPr>
            <a:xfrm>
              <a:off x="692262" y="4809258"/>
              <a:ext cx="2736304" cy="974329"/>
              <a:chOff x="699434" y="2490675"/>
              <a:chExt cx="2736304" cy="974329"/>
            </a:xfrm>
          </p:grpSpPr>
          <p:sp>
            <p:nvSpPr>
              <p:cNvPr id="94" name="菱形 93"/>
              <p:cNvSpPr/>
              <p:nvPr/>
            </p:nvSpPr>
            <p:spPr>
              <a:xfrm>
                <a:off x="699434" y="2490675"/>
                <a:ext cx="2736304" cy="974329"/>
              </a:xfrm>
              <a:prstGeom prst="diamond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如果</a:t>
                </a:r>
                <a:endPara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endPara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95" name="群組 123"/>
              <p:cNvGrpSpPr/>
              <p:nvPr/>
            </p:nvGrpSpPr>
            <p:grpSpPr>
              <a:xfrm>
                <a:off x="915458" y="2782669"/>
                <a:ext cx="2520280" cy="369332"/>
                <a:chOff x="3995936" y="3504970"/>
                <a:chExt cx="2520280" cy="369332"/>
              </a:xfrm>
            </p:grpSpPr>
            <p:sp>
              <p:nvSpPr>
                <p:cNvPr id="96" name="文字方塊 95"/>
                <p:cNvSpPr txBox="1"/>
                <p:nvPr/>
              </p:nvSpPr>
              <p:spPr>
                <a:xfrm>
                  <a:off x="3995936" y="3504970"/>
                  <a:ext cx="25202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TW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      </a:t>
                  </a:r>
                  <a:r>
                    <a:rPr lang="zh-TW" altLang="en-US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</a:t>
                  </a:r>
                  <a:r>
                    <a:rPr lang="en-US" altLang="zh-TW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=22                         =30</a:t>
                  </a:r>
                  <a:endPara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7" name="文字方塊 96"/>
                <p:cNvSpPr txBox="1"/>
                <p:nvPr/>
              </p:nvSpPr>
              <p:spPr>
                <a:xfrm>
                  <a:off x="4118809" y="3586340"/>
                  <a:ext cx="607680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8" name="文字方塊 97"/>
                <p:cNvSpPr txBox="1"/>
                <p:nvPr/>
              </p:nvSpPr>
              <p:spPr>
                <a:xfrm>
                  <a:off x="5404198" y="3583770"/>
                  <a:ext cx="556071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9" name="文字方塊 98"/>
                <p:cNvSpPr txBox="1"/>
                <p:nvPr/>
              </p:nvSpPr>
              <p:spPr>
                <a:xfrm>
                  <a:off x="5071355" y="3583483"/>
                  <a:ext cx="295200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cxnSp>
          <p:nvCxnSpPr>
            <p:cNvPr id="100" name="直線單箭頭接點 99"/>
            <p:cNvCxnSpPr>
              <a:stCxn id="81" idx="2"/>
              <a:endCxn id="94" idx="0"/>
            </p:cNvCxnSpPr>
            <p:nvPr/>
          </p:nvCxnSpPr>
          <p:spPr>
            <a:xfrm flipH="1">
              <a:off x="2060414" y="4657981"/>
              <a:ext cx="3494" cy="1512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群組 31"/>
            <p:cNvGrpSpPr/>
            <p:nvPr/>
          </p:nvGrpSpPr>
          <p:grpSpPr>
            <a:xfrm>
              <a:off x="695236" y="2527548"/>
              <a:ext cx="2736304" cy="974329"/>
              <a:chOff x="695236" y="2527548"/>
              <a:chExt cx="2736304" cy="974329"/>
            </a:xfrm>
          </p:grpSpPr>
          <p:grpSp>
            <p:nvGrpSpPr>
              <p:cNvPr id="18" name="群組 17"/>
              <p:cNvGrpSpPr/>
              <p:nvPr/>
            </p:nvGrpSpPr>
            <p:grpSpPr>
              <a:xfrm>
                <a:off x="695236" y="2527548"/>
                <a:ext cx="2736304" cy="974329"/>
                <a:chOff x="699434" y="2490675"/>
                <a:chExt cx="2736304" cy="974329"/>
              </a:xfrm>
            </p:grpSpPr>
            <p:sp>
              <p:nvSpPr>
                <p:cNvPr id="175" name="菱形 174"/>
                <p:cNvSpPr/>
                <p:nvPr/>
              </p:nvSpPr>
              <p:spPr>
                <a:xfrm>
                  <a:off x="699434" y="2490675"/>
                  <a:ext cx="2736304" cy="974329"/>
                </a:xfrm>
                <a:prstGeom prst="diamond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如果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77" name="文字方塊 176"/>
                <p:cNvSpPr txBox="1"/>
                <p:nvPr/>
              </p:nvSpPr>
              <p:spPr>
                <a:xfrm>
                  <a:off x="915458" y="2782669"/>
                  <a:ext cx="25202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TW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        </a:t>
                  </a:r>
                  <a:r>
                    <a:rPr lang="zh-TW" altLang="en-US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&gt;0                           &lt;10</a:t>
                  </a:r>
                  <a:endPara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3" name="文字方塊 102"/>
              <p:cNvSpPr txBox="1"/>
              <p:nvPr/>
            </p:nvSpPr>
            <p:spPr>
              <a:xfrm>
                <a:off x="1031159" y="2905759"/>
                <a:ext cx="607680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4" name="文字方塊 103"/>
              <p:cNvSpPr txBox="1"/>
              <p:nvPr/>
            </p:nvSpPr>
            <p:spPr>
              <a:xfrm>
                <a:off x="2316548" y="2903189"/>
                <a:ext cx="556071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7" name="文字方塊 106"/>
              <p:cNvSpPr txBox="1"/>
              <p:nvPr/>
            </p:nvSpPr>
            <p:spPr>
              <a:xfrm>
                <a:off x="1983417" y="2902998"/>
                <a:ext cx="295200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8" name="文字方塊 107"/>
            <p:cNvSpPr txBox="1"/>
            <p:nvPr/>
          </p:nvSpPr>
          <p:spPr>
            <a:xfrm>
              <a:off x="1022780" y="4057811"/>
              <a:ext cx="607680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文字方塊 108"/>
            <p:cNvSpPr txBox="1"/>
            <p:nvPr/>
          </p:nvSpPr>
          <p:spPr>
            <a:xfrm>
              <a:off x="2308169" y="4055241"/>
              <a:ext cx="556071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1975038" y="4054954"/>
              <a:ext cx="294869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1" name="流程圖: 預設處理作業 130"/>
            <p:cNvSpPr/>
            <p:nvPr/>
          </p:nvSpPr>
          <p:spPr>
            <a:xfrm>
              <a:off x="3739010" y="1737614"/>
              <a:ext cx="1434199" cy="507131"/>
            </a:xfrm>
            <a:prstGeom prst="flowChartPredefinedProcess">
              <a:avLst/>
            </a:prstGeom>
            <a:solidFill>
              <a:schemeClr val="bg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當收到訊息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光纖呼吸燈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2" name="文字方塊 281"/>
            <p:cNvSpPr txBox="1"/>
            <p:nvPr/>
          </p:nvSpPr>
          <p:spPr>
            <a:xfrm>
              <a:off x="2029665" y="4590454"/>
              <a:ext cx="838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不成立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9" name="文字方塊 138"/>
            <p:cNvSpPr txBox="1"/>
            <p:nvPr/>
          </p:nvSpPr>
          <p:spPr>
            <a:xfrm>
              <a:off x="3268898" y="3896331"/>
              <a:ext cx="5496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成立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45" name="直線單箭頭接點 144"/>
            <p:cNvCxnSpPr>
              <a:stCxn id="96" idx="3"/>
              <a:endCxn id="203" idx="1"/>
            </p:cNvCxnSpPr>
            <p:nvPr/>
          </p:nvCxnSpPr>
          <p:spPr>
            <a:xfrm flipV="1">
              <a:off x="3428566" y="5283002"/>
              <a:ext cx="270789" cy="29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肘形接點 34"/>
            <p:cNvCxnSpPr>
              <a:stCxn id="106" idx="3"/>
              <a:endCxn id="102" idx="2"/>
            </p:cNvCxnSpPr>
            <p:nvPr/>
          </p:nvCxnSpPr>
          <p:spPr>
            <a:xfrm flipH="1">
              <a:off x="277097" y="4168721"/>
              <a:ext cx="8511669" cy="440377"/>
            </a:xfrm>
            <a:prstGeom prst="bentConnector4">
              <a:avLst>
                <a:gd name="adj1" fmla="val -2264"/>
                <a:gd name="adj2" fmla="val 40617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肘形接點 34"/>
            <p:cNvCxnSpPr>
              <a:stCxn id="94" idx="2"/>
              <a:endCxn id="102" idx="2"/>
            </p:cNvCxnSpPr>
            <p:nvPr/>
          </p:nvCxnSpPr>
          <p:spPr>
            <a:xfrm rot="5400000" flipH="1">
              <a:off x="581511" y="4304685"/>
              <a:ext cx="1174489" cy="1783317"/>
            </a:xfrm>
            <a:prstGeom prst="bentConnector3">
              <a:avLst>
                <a:gd name="adj1" fmla="val -14274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文字方塊 205"/>
            <p:cNvSpPr txBox="1"/>
            <p:nvPr/>
          </p:nvSpPr>
          <p:spPr>
            <a:xfrm>
              <a:off x="2025618" y="5695898"/>
              <a:ext cx="838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不成立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46" name="直線單箭頭接點 145"/>
          <p:cNvCxnSpPr>
            <a:stCxn id="228" idx="0"/>
            <a:endCxn id="131" idx="2"/>
          </p:cNvCxnSpPr>
          <p:nvPr/>
        </p:nvCxnSpPr>
        <p:spPr>
          <a:xfrm flipV="1">
            <a:off x="4559824" y="2244745"/>
            <a:ext cx="0" cy="512409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群組 7"/>
          <p:cNvGrpSpPr/>
          <p:nvPr/>
        </p:nvGrpSpPr>
        <p:grpSpPr>
          <a:xfrm>
            <a:off x="5194414" y="939908"/>
            <a:ext cx="3791632" cy="1861502"/>
            <a:chOff x="85271" y="3784977"/>
            <a:chExt cx="3889451" cy="1339282"/>
          </a:xfrm>
        </p:grpSpPr>
        <p:sp>
          <p:nvSpPr>
            <p:cNvPr id="73" name="圓角矩形 72"/>
            <p:cNvSpPr/>
            <p:nvPr/>
          </p:nvSpPr>
          <p:spPr>
            <a:xfrm>
              <a:off x="367985" y="3996460"/>
              <a:ext cx="3606737" cy="1127799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請在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分鐘內，根據「情境流程圖」的流程順序，思考程式執行的程序，並完成「程式流程圖」填寫。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提早完成的同學，可以根據程式流程圖自行嘗試堆疊程式積木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等待其他同學完成流程圖填寫，老師會和同學們一同檢討填寫內容。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圓角矩形 73"/>
            <p:cNvSpPr/>
            <p:nvPr/>
          </p:nvSpPr>
          <p:spPr>
            <a:xfrm rot="20914428">
              <a:off x="85271" y="3784977"/>
              <a:ext cx="1065699" cy="23914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填寫說明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5" name="文字方塊 74"/>
          <p:cNvSpPr txBox="1"/>
          <p:nvPr/>
        </p:nvSpPr>
        <p:spPr>
          <a:xfrm>
            <a:off x="5373329" y="3043777"/>
            <a:ext cx="355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zh-TW" altLang="en-US" sz="1400" b="1" dirty="0" smtClean="0">
                <a:solidFill>
                  <a:prstClr val="black"/>
                </a:solidFill>
                <a:latin typeface="+mn-ea"/>
              </a:rPr>
              <a:t>：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思考以下三種選項，並擇一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 </a:t>
            </a:r>
            <a:r>
              <a:rPr lang="en-US" altLang="zh-TW" sz="1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停止智能開關、呼吸燈程式</a:t>
            </a:r>
            <a:r>
              <a:rPr lang="en-US" altLang="zh-TW" sz="1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這個程式 </a:t>
            </a:r>
            <a:r>
              <a:rPr lang="en-US" altLang="zh-TW" sz="1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僅停止智能開關程式</a:t>
            </a:r>
            <a:r>
              <a:rPr lang="en-US" altLang="zh-TW" sz="1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這個物件的其他程式 </a:t>
            </a:r>
            <a:r>
              <a:rPr lang="en-US" altLang="zh-TW" sz="1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停止</a:t>
            </a:r>
            <a:r>
              <a:rPr lang="zh-TW" altLang="en-US" sz="1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呼吸燈程式</a:t>
            </a:r>
            <a:r>
              <a:rPr lang="en-US" altLang="zh-TW" sz="1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6" name="直線單箭頭接點 75"/>
          <p:cNvCxnSpPr>
            <a:stCxn id="75" idx="1"/>
            <a:endCxn id="199" idx="0"/>
          </p:cNvCxnSpPr>
          <p:nvPr/>
        </p:nvCxnSpPr>
        <p:spPr>
          <a:xfrm flipH="1">
            <a:off x="5052970" y="3520831"/>
            <a:ext cx="320359" cy="471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圖片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6" y="344295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7554"/>
            <a:ext cx="8229600" cy="537300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3</a:t>
            </a:r>
            <a:r>
              <a:rPr lang="zh-TW" altLang="en-US" dirty="0" smtClean="0"/>
              <a:t>  </a:t>
            </a:r>
            <a:r>
              <a:rPr lang="zh-TW" altLang="en-US" dirty="0"/>
              <a:t>情境流程圖 </a:t>
            </a:r>
            <a:r>
              <a:rPr lang="en-US" altLang="zh-TW" dirty="0"/>
              <a:t>→ </a:t>
            </a:r>
            <a:r>
              <a:rPr lang="zh-TW" altLang="en-US" dirty="0"/>
              <a:t>程式流程圖</a:t>
            </a:r>
            <a:r>
              <a:rPr lang="en-US" altLang="zh-TW" dirty="0"/>
              <a:t>(</a:t>
            </a:r>
            <a:r>
              <a:rPr lang="zh-TW" altLang="en-US" dirty="0"/>
              <a:t>教師用</a:t>
            </a:r>
            <a:r>
              <a:rPr lang="en-US" altLang="zh-TW" dirty="0"/>
              <a:t>)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285754" y="828605"/>
            <a:ext cx="1901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(6)</a:t>
            </a:r>
            <a:r>
              <a:rPr kumimoji="1" lang="zh-TW" altLang="en-US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程式流程圖</a:t>
            </a:r>
            <a:endParaRPr kumimoji="1" lang="zh-TW" altLang="en-US" sz="20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橢圓 77"/>
          <p:cNvSpPr/>
          <p:nvPr/>
        </p:nvSpPr>
        <p:spPr>
          <a:xfrm>
            <a:off x="1733473" y="1182465"/>
            <a:ext cx="868581" cy="504056"/>
          </a:xfrm>
          <a:prstGeom prst="ellipse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sz="1400" kern="1000" spc="-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程式開始</a:t>
            </a:r>
          </a:p>
        </p:txBody>
      </p:sp>
      <p:sp>
        <p:nvSpPr>
          <p:cNvPr id="102" name="文字方塊 101"/>
          <p:cNvSpPr txBox="1"/>
          <p:nvPr/>
        </p:nvSpPr>
        <p:spPr>
          <a:xfrm>
            <a:off x="78010" y="3624213"/>
            <a:ext cx="605601" cy="98488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" name="文字方塊 104"/>
          <p:cNvSpPr txBox="1"/>
          <p:nvPr/>
        </p:nvSpPr>
        <p:spPr>
          <a:xfrm>
            <a:off x="150653" y="4105037"/>
            <a:ext cx="476126" cy="215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無限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圓角矩形 105"/>
          <p:cNvSpPr/>
          <p:nvPr/>
        </p:nvSpPr>
        <p:spPr>
          <a:xfrm>
            <a:off x="6428550" y="3994916"/>
            <a:ext cx="2463930" cy="34761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WS2812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紅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綠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藍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5" name="圓角矩形 194"/>
          <p:cNvSpPr/>
          <p:nvPr/>
        </p:nvSpPr>
        <p:spPr>
          <a:xfrm>
            <a:off x="748520" y="1828319"/>
            <a:ext cx="2838486" cy="5046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建立一個            名稱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命名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dist</a:t>
            </a:r>
          </a:p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dist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設為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603727" y="1870659"/>
            <a:ext cx="1868779" cy="435593"/>
            <a:chOff x="1603727" y="1870659"/>
            <a:chExt cx="1868779" cy="435593"/>
          </a:xfrm>
        </p:grpSpPr>
        <p:sp>
          <p:nvSpPr>
            <p:cNvPr id="196" name="文字方塊 195"/>
            <p:cNvSpPr txBox="1"/>
            <p:nvPr/>
          </p:nvSpPr>
          <p:spPr>
            <a:xfrm>
              <a:off x="1603727" y="1870659"/>
              <a:ext cx="492160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變數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7" name="文字方塊 196"/>
            <p:cNvSpPr txBox="1"/>
            <p:nvPr/>
          </p:nvSpPr>
          <p:spPr>
            <a:xfrm>
              <a:off x="1888330" y="2090808"/>
              <a:ext cx="1584176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超音波感測的距離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8" name="圓角矩形 197"/>
          <p:cNvSpPr/>
          <p:nvPr/>
        </p:nvSpPr>
        <p:spPr>
          <a:xfrm>
            <a:off x="6412493" y="5110655"/>
            <a:ext cx="2463930" cy="34761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WS2812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紅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綠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藍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9" name="圓角矩形 198"/>
          <p:cNvSpPr/>
          <p:nvPr/>
        </p:nvSpPr>
        <p:spPr>
          <a:xfrm>
            <a:off x="3821005" y="3992820"/>
            <a:ext cx="2463930" cy="3476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停止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3" name="圓角矩形 202"/>
          <p:cNvSpPr/>
          <p:nvPr/>
        </p:nvSpPr>
        <p:spPr>
          <a:xfrm>
            <a:off x="3803069" y="5109197"/>
            <a:ext cx="2463930" cy="3476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停止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" name="文字方塊 203"/>
          <p:cNvSpPr txBox="1"/>
          <p:nvPr/>
        </p:nvSpPr>
        <p:spPr>
          <a:xfrm>
            <a:off x="4347022" y="5170361"/>
            <a:ext cx="1876107" cy="215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這個物件的其他程式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7" name="直線單箭頭接點 206"/>
          <p:cNvCxnSpPr>
            <a:stCxn id="81" idx="3"/>
            <a:endCxn id="199" idx="1"/>
          </p:cNvCxnSpPr>
          <p:nvPr/>
        </p:nvCxnSpPr>
        <p:spPr>
          <a:xfrm flipV="1">
            <a:off x="3535774" y="4166625"/>
            <a:ext cx="285231" cy="4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單箭頭接點 213"/>
          <p:cNvCxnSpPr>
            <a:stCxn id="199" idx="3"/>
            <a:endCxn id="106" idx="1"/>
          </p:cNvCxnSpPr>
          <p:nvPr/>
        </p:nvCxnSpPr>
        <p:spPr>
          <a:xfrm>
            <a:off x="6284935" y="4166625"/>
            <a:ext cx="143615" cy="2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單箭頭接點 218"/>
          <p:cNvCxnSpPr>
            <a:stCxn id="203" idx="3"/>
            <a:endCxn id="198" idx="1"/>
          </p:cNvCxnSpPr>
          <p:nvPr/>
        </p:nvCxnSpPr>
        <p:spPr>
          <a:xfrm>
            <a:off x="6266999" y="5283002"/>
            <a:ext cx="145494" cy="14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文字方塊 226"/>
          <p:cNvSpPr txBox="1"/>
          <p:nvPr/>
        </p:nvSpPr>
        <p:spPr>
          <a:xfrm>
            <a:off x="3329405" y="5035052"/>
            <a:ext cx="54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8" name="流程圖: 預設處理作業 227"/>
          <p:cNvSpPr/>
          <p:nvPr/>
        </p:nvSpPr>
        <p:spPr>
          <a:xfrm>
            <a:off x="3842725" y="2757154"/>
            <a:ext cx="1434198" cy="507131"/>
          </a:xfrm>
          <a:prstGeom prst="flowChartPredefinedProcess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廣播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endParaRPr lang="en-US" altLang="zh-TW" sz="1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光纖呼吸燈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29" name="直線單箭頭接點 228"/>
          <p:cNvCxnSpPr>
            <a:stCxn id="175" idx="3"/>
            <a:endCxn id="228" idx="1"/>
          </p:cNvCxnSpPr>
          <p:nvPr/>
        </p:nvCxnSpPr>
        <p:spPr>
          <a:xfrm flipV="1">
            <a:off x="3535254" y="3010720"/>
            <a:ext cx="307471" cy="39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文字方塊 232"/>
          <p:cNvSpPr txBox="1"/>
          <p:nvPr/>
        </p:nvSpPr>
        <p:spPr>
          <a:xfrm>
            <a:off x="3375576" y="2740845"/>
            <a:ext cx="54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36" name="直線單箭頭接點 235"/>
          <p:cNvCxnSpPr>
            <a:stCxn id="78" idx="4"/>
            <a:endCxn id="195" idx="0"/>
          </p:cNvCxnSpPr>
          <p:nvPr/>
        </p:nvCxnSpPr>
        <p:spPr>
          <a:xfrm flipH="1">
            <a:off x="2167763" y="1686521"/>
            <a:ext cx="1" cy="1417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肘形接點 34"/>
          <p:cNvCxnSpPr>
            <a:stCxn id="228" idx="3"/>
            <a:endCxn id="102" idx="2"/>
          </p:cNvCxnSpPr>
          <p:nvPr/>
        </p:nvCxnSpPr>
        <p:spPr>
          <a:xfrm flipH="1">
            <a:off x="380811" y="3010720"/>
            <a:ext cx="4896112" cy="1598378"/>
          </a:xfrm>
          <a:prstGeom prst="bentConnector4">
            <a:avLst>
              <a:gd name="adj1" fmla="val -77817"/>
              <a:gd name="adj2" fmla="val 18402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肘形接點 34"/>
          <p:cNvCxnSpPr>
            <a:stCxn id="198" idx="3"/>
            <a:endCxn id="102" idx="2"/>
          </p:cNvCxnSpPr>
          <p:nvPr/>
        </p:nvCxnSpPr>
        <p:spPr>
          <a:xfrm flipH="1" flipV="1">
            <a:off x="380811" y="4609098"/>
            <a:ext cx="8495612" cy="675362"/>
          </a:xfrm>
          <a:prstGeom prst="bentConnector4">
            <a:avLst>
              <a:gd name="adj1" fmla="val -2467"/>
              <a:gd name="adj2" fmla="val -9885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肘形接點 34"/>
          <p:cNvCxnSpPr>
            <a:stCxn id="102" idx="0"/>
            <a:endCxn id="195" idx="1"/>
          </p:cNvCxnSpPr>
          <p:nvPr/>
        </p:nvCxnSpPr>
        <p:spPr>
          <a:xfrm rot="5400000" flipH="1" flipV="1">
            <a:off x="-207125" y="2668569"/>
            <a:ext cx="1543580" cy="367709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文字方塊 280"/>
          <p:cNvSpPr txBox="1"/>
          <p:nvPr/>
        </p:nvSpPr>
        <p:spPr>
          <a:xfrm>
            <a:off x="2129333" y="3442440"/>
            <a:ext cx="838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不成立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單箭頭接點 19"/>
          <p:cNvCxnSpPr>
            <a:stCxn id="195" idx="2"/>
            <a:endCxn id="175" idx="0"/>
          </p:cNvCxnSpPr>
          <p:nvPr/>
        </p:nvCxnSpPr>
        <p:spPr>
          <a:xfrm flipH="1">
            <a:off x="2167102" y="2332946"/>
            <a:ext cx="661" cy="194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群組 78"/>
          <p:cNvGrpSpPr/>
          <p:nvPr/>
        </p:nvGrpSpPr>
        <p:grpSpPr>
          <a:xfrm>
            <a:off x="799470" y="3683652"/>
            <a:ext cx="2736304" cy="974329"/>
            <a:chOff x="699434" y="2490675"/>
            <a:chExt cx="2736304" cy="974329"/>
          </a:xfrm>
        </p:grpSpPr>
        <p:sp>
          <p:nvSpPr>
            <p:cNvPr id="81" name="菱形 80"/>
            <p:cNvSpPr/>
            <p:nvPr/>
          </p:nvSpPr>
          <p:spPr>
            <a:xfrm>
              <a:off x="699434" y="2490675"/>
              <a:ext cx="2736304" cy="974329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如果</a:t>
              </a:r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915458" y="2782669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</a:t>
              </a:r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&gt;10                         &lt;30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270" name="直線單箭頭接點 269"/>
          <p:cNvCxnSpPr>
            <a:stCxn id="175" idx="2"/>
            <a:endCxn id="81" idx="0"/>
          </p:cNvCxnSpPr>
          <p:nvPr/>
        </p:nvCxnSpPr>
        <p:spPr>
          <a:xfrm>
            <a:off x="2167102" y="3501877"/>
            <a:ext cx="520" cy="18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795976" y="4809258"/>
            <a:ext cx="2736304" cy="974329"/>
            <a:chOff x="795976" y="4809258"/>
            <a:chExt cx="2736304" cy="974329"/>
          </a:xfrm>
        </p:grpSpPr>
        <p:sp>
          <p:nvSpPr>
            <p:cNvPr id="94" name="菱形 93"/>
            <p:cNvSpPr/>
            <p:nvPr/>
          </p:nvSpPr>
          <p:spPr>
            <a:xfrm>
              <a:off x="795976" y="4809258"/>
              <a:ext cx="2736304" cy="974329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如果</a:t>
              </a:r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012000" y="5101252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</a:t>
              </a:r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en-US" altLang="zh-TW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=22                         =30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134873" y="5179765"/>
            <a:ext cx="1841460" cy="218301"/>
            <a:chOff x="1134873" y="5179765"/>
            <a:chExt cx="1841460" cy="218301"/>
          </a:xfrm>
        </p:grpSpPr>
        <p:sp>
          <p:nvSpPr>
            <p:cNvPr id="97" name="文字方塊 96"/>
            <p:cNvSpPr txBox="1"/>
            <p:nvPr/>
          </p:nvSpPr>
          <p:spPr>
            <a:xfrm>
              <a:off x="1134873" y="5182622"/>
              <a:ext cx="607680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目前時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420262" y="5180052"/>
              <a:ext cx="556071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目前分</a:t>
              </a:r>
              <a:endPara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2087419" y="5179765"/>
              <a:ext cx="295200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且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00" name="直線單箭頭接點 99"/>
          <p:cNvCxnSpPr>
            <a:stCxn id="81" idx="2"/>
            <a:endCxn id="94" idx="0"/>
          </p:cNvCxnSpPr>
          <p:nvPr/>
        </p:nvCxnSpPr>
        <p:spPr>
          <a:xfrm flipH="1">
            <a:off x="2164128" y="4657981"/>
            <a:ext cx="3494" cy="1512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798950" y="2527548"/>
            <a:ext cx="2736304" cy="974329"/>
            <a:chOff x="699434" y="2490675"/>
            <a:chExt cx="2736304" cy="974329"/>
          </a:xfrm>
        </p:grpSpPr>
        <p:sp>
          <p:nvSpPr>
            <p:cNvPr id="175" name="菱形 174"/>
            <p:cNvSpPr/>
            <p:nvPr/>
          </p:nvSpPr>
          <p:spPr>
            <a:xfrm>
              <a:off x="699434" y="2490675"/>
              <a:ext cx="2736304" cy="974329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如果</a:t>
              </a:r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7" name="文字方塊 176"/>
            <p:cNvSpPr txBox="1"/>
            <p:nvPr/>
          </p:nvSpPr>
          <p:spPr>
            <a:xfrm>
              <a:off x="915458" y="2782669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</a:t>
              </a:r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&gt;0                           &lt;10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126494" y="4054954"/>
            <a:ext cx="1841460" cy="218301"/>
            <a:chOff x="1126494" y="4054954"/>
            <a:chExt cx="1841460" cy="218301"/>
          </a:xfrm>
        </p:grpSpPr>
        <p:sp>
          <p:nvSpPr>
            <p:cNvPr id="108" name="文字方塊 107"/>
            <p:cNvSpPr txBox="1"/>
            <p:nvPr/>
          </p:nvSpPr>
          <p:spPr>
            <a:xfrm>
              <a:off x="1126494" y="4057811"/>
              <a:ext cx="607680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dist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文字方塊 108"/>
            <p:cNvSpPr txBox="1"/>
            <p:nvPr/>
          </p:nvSpPr>
          <p:spPr>
            <a:xfrm>
              <a:off x="2411883" y="4055241"/>
              <a:ext cx="556071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dist</a:t>
              </a:r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2078752" y="4054954"/>
              <a:ext cx="294869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且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1" name="流程圖: 預設處理作業 130"/>
          <p:cNvSpPr/>
          <p:nvPr/>
        </p:nvSpPr>
        <p:spPr>
          <a:xfrm>
            <a:off x="3842724" y="1737614"/>
            <a:ext cx="1434199" cy="507131"/>
          </a:xfrm>
          <a:prstGeom prst="flowChartPredefinedProcess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當收到訊息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光纖呼吸燈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2" name="文字方塊 281"/>
          <p:cNvSpPr txBox="1"/>
          <p:nvPr/>
        </p:nvSpPr>
        <p:spPr>
          <a:xfrm>
            <a:off x="2133379" y="4590454"/>
            <a:ext cx="838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不成立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9" name="文字方塊 138"/>
          <p:cNvSpPr txBox="1"/>
          <p:nvPr/>
        </p:nvSpPr>
        <p:spPr>
          <a:xfrm>
            <a:off x="3372612" y="3896331"/>
            <a:ext cx="54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5" name="直線單箭頭接點 144"/>
          <p:cNvCxnSpPr>
            <a:stCxn id="96" idx="3"/>
            <a:endCxn id="203" idx="1"/>
          </p:cNvCxnSpPr>
          <p:nvPr/>
        </p:nvCxnSpPr>
        <p:spPr>
          <a:xfrm flipV="1">
            <a:off x="3532280" y="5283002"/>
            <a:ext cx="270789" cy="2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肘形接點 34"/>
          <p:cNvCxnSpPr>
            <a:stCxn id="106" idx="3"/>
            <a:endCxn id="102" idx="2"/>
          </p:cNvCxnSpPr>
          <p:nvPr/>
        </p:nvCxnSpPr>
        <p:spPr>
          <a:xfrm flipH="1">
            <a:off x="380811" y="4168721"/>
            <a:ext cx="8511669" cy="440377"/>
          </a:xfrm>
          <a:prstGeom prst="bentConnector4">
            <a:avLst>
              <a:gd name="adj1" fmla="val -2264"/>
              <a:gd name="adj2" fmla="val 40617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肘形接點 34"/>
          <p:cNvCxnSpPr>
            <a:stCxn id="94" idx="2"/>
            <a:endCxn id="102" idx="2"/>
          </p:cNvCxnSpPr>
          <p:nvPr/>
        </p:nvCxnSpPr>
        <p:spPr>
          <a:xfrm rot="5400000" flipH="1">
            <a:off x="685225" y="4304685"/>
            <a:ext cx="1174489" cy="1783317"/>
          </a:xfrm>
          <a:prstGeom prst="bentConnector3">
            <a:avLst>
              <a:gd name="adj1" fmla="val -1427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文字方塊 205"/>
          <p:cNvSpPr txBox="1"/>
          <p:nvPr/>
        </p:nvSpPr>
        <p:spPr>
          <a:xfrm>
            <a:off x="2129332" y="5695898"/>
            <a:ext cx="838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不成立</a:t>
            </a: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8" name="群組 207"/>
          <p:cNvGrpSpPr/>
          <p:nvPr/>
        </p:nvGrpSpPr>
        <p:grpSpPr>
          <a:xfrm>
            <a:off x="5105529" y="914275"/>
            <a:ext cx="3956851" cy="1920357"/>
            <a:chOff x="253932" y="4207719"/>
            <a:chExt cx="3956851" cy="1920357"/>
          </a:xfrm>
        </p:grpSpPr>
        <p:sp>
          <p:nvSpPr>
            <p:cNvPr id="209" name="圓角矩形 208"/>
            <p:cNvSpPr/>
            <p:nvPr/>
          </p:nvSpPr>
          <p:spPr>
            <a:xfrm>
              <a:off x="479906" y="4502115"/>
              <a:ext cx="3730877" cy="1625961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82600" indent="-482600" algn="just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400" dirty="0" smtClean="0">
                  <a:latin typeface="+mj-ea"/>
                  <a:ea typeface="+mj-ea"/>
                </a:rPr>
                <a:t>：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距離範圍可自訂調整。當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測不出距離時會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傳回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，因此設定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範圍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需大於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65138" indent="-465138" algn="just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1400" dirty="0" smtClean="0">
                  <a:latin typeface="+mj-ea"/>
                  <a:ea typeface="+mj-ea"/>
                </a:rPr>
                <a:t>：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使用廣播積木，將智能開關機制連結到光纖呼吸燈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請參閱微課程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2)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en-US" altLang="zh-TW" sz="14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marL="465138" lvl="0" indent="-465138" algn="just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+mj-ea"/>
                  <a:ea typeface="+mj-ea"/>
                </a:rPr>
                <a:t>：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停止「這個物件的其他程式」指的是關閉「光纖呼吸燈」程式，而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智能開關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程式則持續運作。</a:t>
              </a:r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0" name="圓角矩形 209"/>
            <p:cNvSpPr/>
            <p:nvPr/>
          </p:nvSpPr>
          <p:spPr>
            <a:xfrm rot="21203749">
              <a:off x="253932" y="4207719"/>
              <a:ext cx="1038897" cy="33239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註解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說明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2" name="文字方塊 211"/>
          <p:cNvSpPr txBox="1"/>
          <p:nvPr/>
        </p:nvSpPr>
        <p:spPr>
          <a:xfrm>
            <a:off x="4070018" y="2383206"/>
            <a:ext cx="436101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73343" y="2872220"/>
            <a:ext cx="2402990" cy="276999"/>
            <a:chOff x="573343" y="2872220"/>
            <a:chExt cx="2402990" cy="276999"/>
          </a:xfrm>
        </p:grpSpPr>
        <p:sp>
          <p:nvSpPr>
            <p:cNvPr id="103" name="文字方塊 102"/>
            <p:cNvSpPr txBox="1"/>
            <p:nvPr/>
          </p:nvSpPr>
          <p:spPr>
            <a:xfrm>
              <a:off x="1134873" y="2905759"/>
              <a:ext cx="607680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dist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420262" y="2903189"/>
              <a:ext cx="556071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dist</a:t>
              </a:r>
            </a:p>
          </p:txBody>
        </p:sp>
        <p:sp>
          <p:nvSpPr>
            <p:cNvPr id="107" name="文字方塊 106"/>
            <p:cNvSpPr txBox="1"/>
            <p:nvPr/>
          </p:nvSpPr>
          <p:spPr>
            <a:xfrm>
              <a:off x="2087131" y="2902998"/>
              <a:ext cx="295200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且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3" name="文字方塊 212"/>
            <p:cNvSpPr txBox="1"/>
            <p:nvPr/>
          </p:nvSpPr>
          <p:spPr>
            <a:xfrm>
              <a:off x="573343" y="2872220"/>
              <a:ext cx="436101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301058" y="3693414"/>
            <a:ext cx="1904757" cy="579608"/>
            <a:chOff x="4301058" y="3693414"/>
            <a:chExt cx="1904757" cy="579608"/>
          </a:xfrm>
        </p:grpSpPr>
        <p:sp>
          <p:nvSpPr>
            <p:cNvPr id="200" name="文字方塊 199"/>
            <p:cNvSpPr txBox="1"/>
            <p:nvPr/>
          </p:nvSpPr>
          <p:spPr>
            <a:xfrm>
              <a:off x="4329708" y="4057578"/>
              <a:ext cx="1876107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這個物件的其他程式</a:t>
              </a:r>
              <a:endPara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5" name="文字方塊 214"/>
            <p:cNvSpPr txBox="1"/>
            <p:nvPr/>
          </p:nvSpPr>
          <p:spPr>
            <a:xfrm>
              <a:off x="4301058" y="3693414"/>
              <a:ext cx="436101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46" name="直線單箭頭接點 145"/>
          <p:cNvCxnSpPr>
            <a:stCxn id="228" idx="0"/>
            <a:endCxn id="131" idx="2"/>
          </p:cNvCxnSpPr>
          <p:nvPr/>
        </p:nvCxnSpPr>
        <p:spPr>
          <a:xfrm flipV="1">
            <a:off x="4559824" y="2244745"/>
            <a:ext cx="0" cy="512409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圖片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9" y="338011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7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204" grpId="0" animBg="1"/>
      <p:bldP spid="2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7554"/>
            <a:ext cx="8229600" cy="537300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3  </a:t>
            </a:r>
            <a:r>
              <a:rPr lang="zh-TW" altLang="en-US" dirty="0" smtClean="0"/>
              <a:t>程式</a:t>
            </a:r>
            <a:r>
              <a:rPr lang="zh-TW" altLang="en-US" dirty="0"/>
              <a:t>流程圖 </a:t>
            </a:r>
            <a:r>
              <a:rPr lang="en-US" altLang="zh-TW" dirty="0"/>
              <a:t>vs</a:t>
            </a:r>
            <a:r>
              <a:rPr lang="zh-TW" altLang="en-US" dirty="0"/>
              <a:t> 積木</a:t>
            </a:r>
            <a:r>
              <a:rPr lang="zh-CN" altLang="en-US" dirty="0"/>
              <a:t>程式</a:t>
            </a:r>
            <a:r>
              <a:rPr lang="zh-TW" altLang="en-US" dirty="0"/>
              <a:t>堆疊</a:t>
            </a:r>
            <a:endParaRPr lang="en-US" altLang="zh-TW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1101063" y="769503"/>
            <a:ext cx="2126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(7)</a:t>
            </a:r>
            <a:r>
              <a:rPr kumimoji="1" lang="zh-TW" altLang="en-US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20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</a:t>
            </a:r>
            <a:r>
              <a:rPr kumimoji="1" lang="zh-TW" altLang="en-US" sz="20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積木堆疊</a:t>
            </a:r>
            <a:endParaRPr kumimoji="1" lang="zh-TW" altLang="en-US" sz="20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個人實作</a:t>
            </a:r>
          </a:p>
        </p:txBody>
      </p:sp>
      <p:grpSp>
        <p:nvGrpSpPr>
          <p:cNvPr id="141" name="群組 140"/>
          <p:cNvGrpSpPr/>
          <p:nvPr/>
        </p:nvGrpSpPr>
        <p:grpSpPr>
          <a:xfrm>
            <a:off x="78010" y="1182465"/>
            <a:ext cx="8814470" cy="4821210"/>
            <a:chOff x="-25704" y="1182465"/>
            <a:chExt cx="8814470" cy="4821210"/>
          </a:xfrm>
        </p:grpSpPr>
        <p:sp>
          <p:nvSpPr>
            <p:cNvPr id="78" name="橢圓 77"/>
            <p:cNvSpPr/>
            <p:nvPr/>
          </p:nvSpPr>
          <p:spPr>
            <a:xfrm>
              <a:off x="1629759" y="1182465"/>
              <a:ext cx="868581" cy="504056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zh-TW" altLang="en-US" sz="1400" kern="1000" spc="-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程式開始</a:t>
              </a:r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4807640" y="4050413"/>
              <a:ext cx="5496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成立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5" name="群組 118"/>
            <p:cNvGrpSpPr/>
            <p:nvPr/>
          </p:nvGrpSpPr>
          <p:grpSpPr>
            <a:xfrm>
              <a:off x="-25704" y="3624213"/>
              <a:ext cx="605601" cy="984885"/>
              <a:chOff x="4171253" y="5300679"/>
              <a:chExt cx="703980" cy="984885"/>
            </a:xfrm>
          </p:grpSpPr>
          <p:sp>
            <p:nvSpPr>
              <p:cNvPr id="102" name="文字方塊 101"/>
              <p:cNvSpPr txBox="1"/>
              <p:nvPr/>
            </p:nvSpPr>
            <p:spPr>
              <a:xfrm>
                <a:off x="4171253" y="5300679"/>
                <a:ext cx="703980" cy="984885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重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複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endParaRPr lang="en-US" altLang="zh-TW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次</a:t>
                </a:r>
                <a:endPara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5" name="文字方塊 104"/>
              <p:cNvSpPr txBox="1"/>
              <p:nvPr/>
            </p:nvSpPr>
            <p:spPr>
              <a:xfrm>
                <a:off x="4255697" y="5781503"/>
                <a:ext cx="553472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無限</a:t>
                </a: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6" name="圓角矩形 105"/>
            <p:cNvSpPr/>
            <p:nvPr/>
          </p:nvSpPr>
          <p:spPr>
            <a:xfrm>
              <a:off x="6324836" y="3994916"/>
              <a:ext cx="2463930" cy="3476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WS2812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燈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紅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綠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藍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644806" y="1828319"/>
              <a:ext cx="2838486" cy="504627"/>
              <a:chOff x="3224633" y="2091096"/>
              <a:chExt cx="2838486" cy="504627"/>
            </a:xfrm>
          </p:grpSpPr>
          <p:sp>
            <p:nvSpPr>
              <p:cNvPr id="195" name="圓角矩形 194"/>
              <p:cNvSpPr/>
              <p:nvPr/>
            </p:nvSpPr>
            <p:spPr>
              <a:xfrm>
                <a:off x="3224633" y="2091096"/>
                <a:ext cx="2838486" cy="50462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建立一個            名稱</a:t>
                </a:r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命名</a:t>
                </a:r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</a:t>
                </a:r>
                <a:r>
                  <a: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dist</a:t>
                </a:r>
              </a:p>
              <a:p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變數</a:t>
                </a:r>
                <a:r>
                  <a: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dist</a:t>
                </a:r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設為</a:t>
                </a:r>
                <a:endPara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6" name="文字方塊 195"/>
              <p:cNvSpPr txBox="1"/>
              <p:nvPr/>
            </p:nvSpPr>
            <p:spPr>
              <a:xfrm>
                <a:off x="4079840" y="2133436"/>
                <a:ext cx="492160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變數</a:t>
                </a: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7" name="文字方塊 196"/>
              <p:cNvSpPr txBox="1"/>
              <p:nvPr/>
            </p:nvSpPr>
            <p:spPr>
              <a:xfrm>
                <a:off x="4364443" y="2353585"/>
                <a:ext cx="1584176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超音波感測的距離</a:t>
                </a: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98" name="圓角矩形 197"/>
            <p:cNvSpPr/>
            <p:nvPr/>
          </p:nvSpPr>
          <p:spPr>
            <a:xfrm>
              <a:off x="6308779" y="5110655"/>
              <a:ext cx="2463930" cy="3476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WS2812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燈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紅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綠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藍</a:t>
              </a:r>
              <a:r>
                <a: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01" name="群組 200"/>
            <p:cNvGrpSpPr/>
            <p:nvPr/>
          </p:nvGrpSpPr>
          <p:grpSpPr>
            <a:xfrm>
              <a:off x="3717291" y="3992820"/>
              <a:ext cx="2463930" cy="347610"/>
              <a:chOff x="3491880" y="4149080"/>
              <a:chExt cx="2463930" cy="347610"/>
            </a:xfrm>
          </p:grpSpPr>
          <p:sp>
            <p:nvSpPr>
              <p:cNvPr id="199" name="圓角矩形 198"/>
              <p:cNvSpPr/>
              <p:nvPr/>
            </p:nvSpPr>
            <p:spPr>
              <a:xfrm>
                <a:off x="3491880" y="4149080"/>
                <a:ext cx="2463930" cy="34761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停止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0" name="文字方塊 199"/>
              <p:cNvSpPr txBox="1"/>
              <p:nvPr/>
            </p:nvSpPr>
            <p:spPr>
              <a:xfrm>
                <a:off x="4000583" y="4213838"/>
                <a:ext cx="1876107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這個物件的其他程式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02" name="群組 201"/>
            <p:cNvGrpSpPr/>
            <p:nvPr/>
          </p:nvGrpSpPr>
          <p:grpSpPr>
            <a:xfrm>
              <a:off x="3699355" y="5109197"/>
              <a:ext cx="2463930" cy="347610"/>
              <a:chOff x="3456630" y="4152674"/>
              <a:chExt cx="2463930" cy="347610"/>
            </a:xfrm>
          </p:grpSpPr>
          <p:sp>
            <p:nvSpPr>
              <p:cNvPr id="203" name="圓角矩形 202"/>
              <p:cNvSpPr/>
              <p:nvPr/>
            </p:nvSpPr>
            <p:spPr>
              <a:xfrm>
                <a:off x="3456630" y="4152674"/>
                <a:ext cx="2463930" cy="34761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停止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4" name="文字方塊 203"/>
              <p:cNvSpPr txBox="1"/>
              <p:nvPr/>
            </p:nvSpPr>
            <p:spPr>
              <a:xfrm>
                <a:off x="4000583" y="4213838"/>
                <a:ext cx="1876107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這個物件的其他程式</a:t>
                </a:r>
                <a:endPara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07" name="直線單箭頭接點 206"/>
            <p:cNvCxnSpPr>
              <a:stCxn id="81" idx="3"/>
              <a:endCxn id="199" idx="1"/>
            </p:cNvCxnSpPr>
            <p:nvPr/>
          </p:nvCxnSpPr>
          <p:spPr>
            <a:xfrm flipV="1">
              <a:off x="3432060" y="4166625"/>
              <a:ext cx="285231" cy="41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單箭頭接點 213"/>
            <p:cNvCxnSpPr>
              <a:stCxn id="199" idx="3"/>
              <a:endCxn id="106" idx="1"/>
            </p:cNvCxnSpPr>
            <p:nvPr/>
          </p:nvCxnSpPr>
          <p:spPr>
            <a:xfrm>
              <a:off x="6181221" y="4166625"/>
              <a:ext cx="143615" cy="20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單箭頭接點 218"/>
            <p:cNvCxnSpPr>
              <a:stCxn id="203" idx="3"/>
              <a:endCxn id="198" idx="1"/>
            </p:cNvCxnSpPr>
            <p:nvPr/>
          </p:nvCxnSpPr>
          <p:spPr>
            <a:xfrm>
              <a:off x="6163285" y="5283002"/>
              <a:ext cx="145494" cy="14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文字方塊 226"/>
            <p:cNvSpPr txBox="1"/>
            <p:nvPr/>
          </p:nvSpPr>
          <p:spPr>
            <a:xfrm>
              <a:off x="3225691" y="5035052"/>
              <a:ext cx="5496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成立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8" name="流程圖: 預設處理作業 227"/>
            <p:cNvSpPr/>
            <p:nvPr/>
          </p:nvSpPr>
          <p:spPr>
            <a:xfrm>
              <a:off x="3739011" y="2757154"/>
              <a:ext cx="1434198" cy="507131"/>
            </a:xfrm>
            <a:prstGeom prst="flowChartPredefinedProcess">
              <a:avLst/>
            </a:prstGeom>
            <a:solidFill>
              <a:schemeClr val="bg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廣播</a:t>
              </a:r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訊息</a:t>
              </a:r>
              <a:endPara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光纖呼吸燈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29" name="直線單箭頭接點 228"/>
            <p:cNvCxnSpPr>
              <a:stCxn id="175" idx="3"/>
              <a:endCxn id="228" idx="1"/>
            </p:cNvCxnSpPr>
            <p:nvPr/>
          </p:nvCxnSpPr>
          <p:spPr>
            <a:xfrm flipV="1">
              <a:off x="3431540" y="3010720"/>
              <a:ext cx="307471" cy="39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文字方塊 232"/>
            <p:cNvSpPr txBox="1"/>
            <p:nvPr/>
          </p:nvSpPr>
          <p:spPr>
            <a:xfrm>
              <a:off x="3271862" y="2740845"/>
              <a:ext cx="5496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成立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36" name="直線單箭頭接點 235"/>
            <p:cNvCxnSpPr>
              <a:stCxn id="78" idx="4"/>
              <a:endCxn id="195" idx="0"/>
            </p:cNvCxnSpPr>
            <p:nvPr/>
          </p:nvCxnSpPr>
          <p:spPr>
            <a:xfrm flipH="1">
              <a:off x="2064049" y="1686521"/>
              <a:ext cx="1" cy="1417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肘形接點 34"/>
            <p:cNvCxnSpPr>
              <a:stCxn id="228" idx="3"/>
              <a:endCxn id="102" idx="2"/>
            </p:cNvCxnSpPr>
            <p:nvPr/>
          </p:nvCxnSpPr>
          <p:spPr>
            <a:xfrm flipH="1">
              <a:off x="277097" y="3010720"/>
              <a:ext cx="4896112" cy="1598378"/>
            </a:xfrm>
            <a:prstGeom prst="bentConnector4">
              <a:avLst>
                <a:gd name="adj1" fmla="val -77817"/>
                <a:gd name="adj2" fmla="val 184024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肘形接點 34"/>
            <p:cNvCxnSpPr>
              <a:stCxn id="198" idx="3"/>
              <a:endCxn id="102" idx="2"/>
            </p:cNvCxnSpPr>
            <p:nvPr/>
          </p:nvCxnSpPr>
          <p:spPr>
            <a:xfrm flipH="1" flipV="1">
              <a:off x="277097" y="4609098"/>
              <a:ext cx="8495612" cy="675362"/>
            </a:xfrm>
            <a:prstGeom prst="bentConnector4">
              <a:avLst>
                <a:gd name="adj1" fmla="val -2467"/>
                <a:gd name="adj2" fmla="val -9885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肘形接點 34"/>
            <p:cNvCxnSpPr>
              <a:stCxn id="102" idx="0"/>
              <a:endCxn id="195" idx="1"/>
            </p:cNvCxnSpPr>
            <p:nvPr/>
          </p:nvCxnSpPr>
          <p:spPr>
            <a:xfrm rot="5400000" flipH="1" flipV="1">
              <a:off x="-310839" y="2668569"/>
              <a:ext cx="1543580" cy="367709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文字方塊 280"/>
            <p:cNvSpPr txBox="1"/>
            <p:nvPr/>
          </p:nvSpPr>
          <p:spPr>
            <a:xfrm>
              <a:off x="2025619" y="3442440"/>
              <a:ext cx="838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不成立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0" name="直線單箭頭接點 19"/>
            <p:cNvCxnSpPr>
              <a:stCxn id="195" idx="2"/>
              <a:endCxn id="175" idx="0"/>
            </p:cNvCxnSpPr>
            <p:nvPr/>
          </p:nvCxnSpPr>
          <p:spPr>
            <a:xfrm flipH="1">
              <a:off x="2063388" y="2332946"/>
              <a:ext cx="661" cy="194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群組 78"/>
            <p:cNvGrpSpPr/>
            <p:nvPr/>
          </p:nvGrpSpPr>
          <p:grpSpPr>
            <a:xfrm>
              <a:off x="695756" y="3683652"/>
              <a:ext cx="2736304" cy="974329"/>
              <a:chOff x="699434" y="2490675"/>
              <a:chExt cx="2736304" cy="974329"/>
            </a:xfrm>
          </p:grpSpPr>
          <p:sp>
            <p:nvSpPr>
              <p:cNvPr id="81" name="菱形 80"/>
              <p:cNvSpPr/>
              <p:nvPr/>
            </p:nvSpPr>
            <p:spPr>
              <a:xfrm>
                <a:off x="699434" y="2490675"/>
                <a:ext cx="2736304" cy="974329"/>
              </a:xfrm>
              <a:prstGeom prst="diamond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如果</a:t>
                </a:r>
                <a:endPara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endPara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915458" y="2782669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1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   </a:t>
                </a:r>
                <a:r>
                  <a:rPr lang="zh-TW" altLang="en-US" sz="1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&gt;10                         &lt;30</a:t>
                </a:r>
                <a:endPara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70" name="直線單箭頭接點 269"/>
            <p:cNvCxnSpPr>
              <a:stCxn id="175" idx="2"/>
              <a:endCxn id="81" idx="0"/>
            </p:cNvCxnSpPr>
            <p:nvPr/>
          </p:nvCxnSpPr>
          <p:spPr>
            <a:xfrm>
              <a:off x="2063388" y="3501877"/>
              <a:ext cx="520" cy="1817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群組 92"/>
            <p:cNvGrpSpPr/>
            <p:nvPr/>
          </p:nvGrpSpPr>
          <p:grpSpPr>
            <a:xfrm>
              <a:off x="692262" y="4809258"/>
              <a:ext cx="2736304" cy="974329"/>
              <a:chOff x="699434" y="2490675"/>
              <a:chExt cx="2736304" cy="974329"/>
            </a:xfrm>
          </p:grpSpPr>
          <p:sp>
            <p:nvSpPr>
              <p:cNvPr id="94" name="菱形 93"/>
              <p:cNvSpPr/>
              <p:nvPr/>
            </p:nvSpPr>
            <p:spPr>
              <a:xfrm>
                <a:off x="699434" y="2490675"/>
                <a:ext cx="2736304" cy="974329"/>
              </a:xfrm>
              <a:prstGeom prst="diamond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如果</a:t>
                </a:r>
                <a:endPara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endParaRPr lang="en-US" altLang="zh-TW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95" name="群組 123"/>
              <p:cNvGrpSpPr/>
              <p:nvPr/>
            </p:nvGrpSpPr>
            <p:grpSpPr>
              <a:xfrm>
                <a:off x="915458" y="2782669"/>
                <a:ext cx="2520280" cy="369332"/>
                <a:chOff x="3995936" y="3504970"/>
                <a:chExt cx="2520280" cy="369332"/>
              </a:xfrm>
            </p:grpSpPr>
            <p:sp>
              <p:nvSpPr>
                <p:cNvPr id="96" name="文字方塊 95"/>
                <p:cNvSpPr txBox="1"/>
                <p:nvPr/>
              </p:nvSpPr>
              <p:spPr>
                <a:xfrm>
                  <a:off x="3995936" y="3504970"/>
                  <a:ext cx="25202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TW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      </a:t>
                  </a:r>
                  <a:r>
                    <a:rPr lang="zh-TW" altLang="en-US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</a:t>
                  </a:r>
                  <a:r>
                    <a:rPr lang="en-US" altLang="zh-TW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=22                         =30</a:t>
                  </a:r>
                  <a:endPara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7" name="文字方塊 96"/>
                <p:cNvSpPr txBox="1"/>
                <p:nvPr/>
              </p:nvSpPr>
              <p:spPr>
                <a:xfrm>
                  <a:off x="4118809" y="3586340"/>
                  <a:ext cx="607680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TW" altLang="en-US" sz="14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目前時</a:t>
                  </a:r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8" name="文字方塊 97"/>
                <p:cNvSpPr txBox="1"/>
                <p:nvPr/>
              </p:nvSpPr>
              <p:spPr>
                <a:xfrm>
                  <a:off x="5404198" y="3583770"/>
                  <a:ext cx="556071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目前分</a:t>
                  </a:r>
                  <a:endPara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9" name="文字方塊 98"/>
                <p:cNvSpPr txBox="1"/>
                <p:nvPr/>
              </p:nvSpPr>
              <p:spPr>
                <a:xfrm>
                  <a:off x="5071355" y="3583483"/>
                  <a:ext cx="295200" cy="2154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TW" altLang="en-US" sz="14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且</a:t>
                  </a:r>
                  <a:endPara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cxnSp>
          <p:nvCxnSpPr>
            <p:cNvPr id="100" name="直線單箭頭接點 99"/>
            <p:cNvCxnSpPr>
              <a:stCxn id="81" idx="2"/>
              <a:endCxn id="94" idx="0"/>
            </p:cNvCxnSpPr>
            <p:nvPr/>
          </p:nvCxnSpPr>
          <p:spPr>
            <a:xfrm flipH="1">
              <a:off x="2060414" y="4657981"/>
              <a:ext cx="3494" cy="1512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群組 31"/>
            <p:cNvGrpSpPr/>
            <p:nvPr/>
          </p:nvGrpSpPr>
          <p:grpSpPr>
            <a:xfrm>
              <a:off x="695236" y="2527548"/>
              <a:ext cx="2736304" cy="974329"/>
              <a:chOff x="695236" y="2527548"/>
              <a:chExt cx="2736304" cy="974329"/>
            </a:xfrm>
          </p:grpSpPr>
          <p:grpSp>
            <p:nvGrpSpPr>
              <p:cNvPr id="18" name="群組 17"/>
              <p:cNvGrpSpPr/>
              <p:nvPr/>
            </p:nvGrpSpPr>
            <p:grpSpPr>
              <a:xfrm>
                <a:off x="695236" y="2527548"/>
                <a:ext cx="2736304" cy="974329"/>
                <a:chOff x="699434" y="2490675"/>
                <a:chExt cx="2736304" cy="974329"/>
              </a:xfrm>
            </p:grpSpPr>
            <p:sp>
              <p:nvSpPr>
                <p:cNvPr id="175" name="菱形 174"/>
                <p:cNvSpPr/>
                <p:nvPr/>
              </p:nvSpPr>
              <p:spPr>
                <a:xfrm>
                  <a:off x="699434" y="2490675"/>
                  <a:ext cx="2736304" cy="974329"/>
                </a:xfrm>
                <a:prstGeom prst="diamond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4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如果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endParaRPr lang="en-US" altLang="zh-TW" sz="14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endParaRPr lang="en-US" altLang="zh-TW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77" name="文字方塊 176"/>
                <p:cNvSpPr txBox="1"/>
                <p:nvPr/>
              </p:nvSpPr>
              <p:spPr>
                <a:xfrm>
                  <a:off x="915458" y="2782669"/>
                  <a:ext cx="25202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TW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        </a:t>
                  </a:r>
                  <a:r>
                    <a:rPr lang="zh-TW" altLang="en-US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sz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&gt;0                           &lt;10</a:t>
                  </a:r>
                  <a:endPara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3" name="文字方塊 102"/>
              <p:cNvSpPr txBox="1"/>
              <p:nvPr/>
            </p:nvSpPr>
            <p:spPr>
              <a:xfrm>
                <a:off x="1031159" y="2905759"/>
                <a:ext cx="607680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dist</a:t>
                </a: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4" name="文字方塊 103"/>
              <p:cNvSpPr txBox="1"/>
              <p:nvPr/>
            </p:nvSpPr>
            <p:spPr>
              <a:xfrm>
                <a:off x="2316548" y="2903189"/>
                <a:ext cx="556071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dist</a:t>
                </a:r>
              </a:p>
            </p:txBody>
          </p:sp>
          <p:sp>
            <p:nvSpPr>
              <p:cNvPr id="107" name="文字方塊 106"/>
              <p:cNvSpPr txBox="1"/>
              <p:nvPr/>
            </p:nvSpPr>
            <p:spPr>
              <a:xfrm>
                <a:off x="1983417" y="2902998"/>
                <a:ext cx="295200" cy="2154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且</a:t>
                </a: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8" name="文字方塊 107"/>
            <p:cNvSpPr txBox="1"/>
            <p:nvPr/>
          </p:nvSpPr>
          <p:spPr>
            <a:xfrm>
              <a:off x="1022780" y="4057811"/>
              <a:ext cx="607680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dist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文字方塊 108"/>
            <p:cNvSpPr txBox="1"/>
            <p:nvPr/>
          </p:nvSpPr>
          <p:spPr>
            <a:xfrm>
              <a:off x="2308169" y="4055241"/>
              <a:ext cx="556071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dist</a:t>
              </a:r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1975038" y="4054954"/>
              <a:ext cx="294869" cy="2154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且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1" name="流程圖: 預設處理作業 130"/>
            <p:cNvSpPr/>
            <p:nvPr/>
          </p:nvSpPr>
          <p:spPr>
            <a:xfrm>
              <a:off x="3739010" y="1737614"/>
              <a:ext cx="1434199" cy="507131"/>
            </a:xfrm>
            <a:prstGeom prst="flowChartPredefinedProcess">
              <a:avLst/>
            </a:prstGeom>
            <a:solidFill>
              <a:schemeClr val="bg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當收到訊息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光纖呼吸燈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2" name="文字方塊 281"/>
            <p:cNvSpPr txBox="1"/>
            <p:nvPr/>
          </p:nvSpPr>
          <p:spPr>
            <a:xfrm>
              <a:off x="2029665" y="4590454"/>
              <a:ext cx="838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不成立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9" name="文字方塊 138"/>
            <p:cNvSpPr txBox="1"/>
            <p:nvPr/>
          </p:nvSpPr>
          <p:spPr>
            <a:xfrm>
              <a:off x="3268898" y="3896331"/>
              <a:ext cx="5496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成立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45" name="直線單箭頭接點 144"/>
            <p:cNvCxnSpPr>
              <a:stCxn id="96" idx="3"/>
              <a:endCxn id="203" idx="1"/>
            </p:cNvCxnSpPr>
            <p:nvPr/>
          </p:nvCxnSpPr>
          <p:spPr>
            <a:xfrm flipV="1">
              <a:off x="3428566" y="5283002"/>
              <a:ext cx="270789" cy="29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肘形接點 34"/>
            <p:cNvCxnSpPr>
              <a:stCxn id="106" idx="3"/>
              <a:endCxn id="102" idx="2"/>
            </p:cNvCxnSpPr>
            <p:nvPr/>
          </p:nvCxnSpPr>
          <p:spPr>
            <a:xfrm flipH="1">
              <a:off x="277097" y="4168721"/>
              <a:ext cx="8511669" cy="440377"/>
            </a:xfrm>
            <a:prstGeom prst="bentConnector4">
              <a:avLst>
                <a:gd name="adj1" fmla="val -2264"/>
                <a:gd name="adj2" fmla="val 40617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肘形接點 34"/>
            <p:cNvCxnSpPr>
              <a:stCxn id="94" idx="2"/>
              <a:endCxn id="102" idx="2"/>
            </p:cNvCxnSpPr>
            <p:nvPr/>
          </p:nvCxnSpPr>
          <p:spPr>
            <a:xfrm rot="5400000" flipH="1">
              <a:off x="581511" y="4304685"/>
              <a:ext cx="1174489" cy="1783317"/>
            </a:xfrm>
            <a:prstGeom prst="bentConnector3">
              <a:avLst>
                <a:gd name="adj1" fmla="val -14274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文字方塊 205"/>
            <p:cNvSpPr txBox="1"/>
            <p:nvPr/>
          </p:nvSpPr>
          <p:spPr>
            <a:xfrm>
              <a:off x="2025618" y="5695898"/>
              <a:ext cx="838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不成立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46" name="直線單箭頭接點 145"/>
          <p:cNvCxnSpPr>
            <a:stCxn id="228" idx="0"/>
            <a:endCxn id="131" idx="2"/>
          </p:cNvCxnSpPr>
          <p:nvPr/>
        </p:nvCxnSpPr>
        <p:spPr>
          <a:xfrm flipV="1">
            <a:off x="4559824" y="2244745"/>
            <a:ext cx="0" cy="512409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>
            <a:stCxn id="74" idx="1"/>
            <a:endCxn id="199" idx="0"/>
          </p:cNvCxnSpPr>
          <p:nvPr/>
        </p:nvCxnSpPr>
        <p:spPr>
          <a:xfrm flipH="1">
            <a:off x="5052970" y="3592764"/>
            <a:ext cx="924130" cy="400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字方塊 73"/>
          <p:cNvSpPr txBox="1"/>
          <p:nvPr/>
        </p:nvSpPr>
        <p:spPr>
          <a:xfrm>
            <a:off x="5977100" y="3454264"/>
            <a:ext cx="615669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5" name="群組 4"/>
          <p:cNvGrpSpPr/>
          <p:nvPr/>
        </p:nvGrpSpPr>
        <p:grpSpPr>
          <a:xfrm>
            <a:off x="5199751" y="1149134"/>
            <a:ext cx="3826765" cy="1559786"/>
            <a:chOff x="5006970" y="1535837"/>
            <a:chExt cx="3826765" cy="1559786"/>
          </a:xfrm>
        </p:grpSpPr>
        <p:grpSp>
          <p:nvGrpSpPr>
            <p:cNvPr id="76" name="群組 74"/>
            <p:cNvGrpSpPr/>
            <p:nvPr/>
          </p:nvGrpSpPr>
          <p:grpSpPr>
            <a:xfrm>
              <a:off x="5006970" y="1535837"/>
              <a:ext cx="3826765" cy="1559786"/>
              <a:chOff x="65486" y="3836446"/>
              <a:chExt cx="3925491" cy="1122209"/>
            </a:xfrm>
          </p:grpSpPr>
          <p:sp>
            <p:nvSpPr>
              <p:cNvPr id="82" name="圓角矩形 81"/>
              <p:cNvSpPr/>
              <p:nvPr/>
            </p:nvSpPr>
            <p:spPr>
              <a:xfrm>
                <a:off x="285819" y="3989761"/>
                <a:ext cx="3705158" cy="968894"/>
              </a:xfrm>
              <a:prstGeom prst="roundRect">
                <a:avLst>
                  <a:gd name="adj" fmla="val 10747"/>
                </a:avLst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若有不會編程的部分，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在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流程圖旁會標示      ，請參考後續幾頁的「程式編程與實測指引」，或是</a:t>
                </a:r>
                <a:r>
                  <a: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NKNUBLOCK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中的「積木使用說明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」，請盡量試著自己解決問題，仍有困難再求助。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4" name="圓角矩形 83"/>
              <p:cNvSpPr/>
              <p:nvPr/>
            </p:nvSpPr>
            <p:spPr>
              <a:xfrm rot="20914428">
                <a:off x="65486" y="3836446"/>
                <a:ext cx="1065699" cy="239144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編程說明</a:t>
                </a:r>
                <a:endPara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7" name="文字方塊 76"/>
            <p:cNvSpPr txBox="1"/>
            <p:nvPr/>
          </p:nvSpPr>
          <p:spPr>
            <a:xfrm>
              <a:off x="5857443" y="2115942"/>
              <a:ext cx="378913" cy="18466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提示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87" name="直線單箭頭接點 86"/>
          <p:cNvCxnSpPr>
            <a:stCxn id="74" idx="3"/>
            <a:endCxn id="106" idx="0"/>
          </p:cNvCxnSpPr>
          <p:nvPr/>
        </p:nvCxnSpPr>
        <p:spPr>
          <a:xfrm>
            <a:off x="6592769" y="3592764"/>
            <a:ext cx="1067746" cy="402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圖片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2" y="354530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493205" y="122660"/>
            <a:ext cx="8229600" cy="629635"/>
          </a:xfrm>
        </p:spPr>
        <p:txBody>
          <a:bodyPr/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3</a:t>
            </a:r>
            <a:r>
              <a:rPr lang="zh-TW" altLang="en-US" dirty="0" smtClean="0"/>
              <a:t>  程式編程與實測指引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提示</a:t>
            </a:r>
            <a:r>
              <a:rPr lang="en-US" altLang="zh-TW" dirty="0" smtClean="0">
                <a:solidFill>
                  <a:srgbClr val="FF0000"/>
                </a:solidFill>
              </a:rPr>
              <a:t>1)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 rot="21600000">
            <a:off x="7668345" y="0"/>
            <a:ext cx="147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學生自學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000" b="1" dirty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72150" y="7647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程式中斷積木</a:t>
            </a:r>
            <a:endParaRPr lang="zh-TW" altLang="en-US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55751"/>
            <a:ext cx="2924583" cy="1514686"/>
          </a:xfrm>
          <a:prstGeom prst="rect">
            <a:avLst/>
          </a:prstGeom>
        </p:spPr>
      </p:pic>
      <p:sp>
        <p:nvSpPr>
          <p:cNvPr id="7" name="直線圖說文字 2 6"/>
          <p:cNvSpPr/>
          <p:nvPr/>
        </p:nvSpPr>
        <p:spPr>
          <a:xfrm>
            <a:off x="3923928" y="1152693"/>
            <a:ext cx="4608512" cy="1343898"/>
          </a:xfrm>
          <a:prstGeom prst="borderCallout2">
            <a:avLst>
              <a:gd name="adj1" fmla="val 4372"/>
              <a:gd name="adj2" fmla="val -841"/>
              <a:gd name="adj3" fmla="val 4234"/>
              <a:gd name="adj4" fmla="val -6269"/>
              <a:gd name="adj5" fmla="val 40123"/>
              <a:gd name="adj6" fmla="val -1361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indent="-271463"/>
            <a:r>
              <a:rPr lang="zh-TW" altLang="en-US" sz="1600" dirty="0" smtClean="0">
                <a:solidFill>
                  <a:prstClr val="black"/>
                </a:solidFill>
              </a:rPr>
              <a:t>☆</a:t>
            </a:r>
            <a:r>
              <a:rPr lang="zh-TW" altLang="en-US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停止全部</a:t>
            </a:r>
            <a:r>
              <a:rPr lang="zh-TW" altLang="en-US" sz="1600" dirty="0" smtClean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所有程式都會停止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3200" indent="-203200"/>
            <a:r>
              <a:rPr lang="zh-TW" altLang="en-US" sz="1600" dirty="0">
                <a:solidFill>
                  <a:prstClr val="black"/>
                </a:solidFill>
              </a:rPr>
              <a:t>☆</a:t>
            </a:r>
            <a:r>
              <a:rPr lang="zh-TW" altLang="en-US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停止這個程式</a:t>
            </a:r>
            <a:r>
              <a:rPr lang="zh-TW" altLang="en-US" sz="1600" dirty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這塊積木所在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的程式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停止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執行。其他的程式以及其他角色都繼續執行。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3200" indent="-203200"/>
            <a:r>
              <a:rPr lang="zh-TW" altLang="en-US" sz="1600" dirty="0" smtClean="0">
                <a:solidFill>
                  <a:prstClr val="black"/>
                </a:solidFill>
              </a:rPr>
              <a:t>☆</a:t>
            </a:r>
            <a:r>
              <a:rPr lang="zh-TW" altLang="en-US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停止這個物件的其他程式</a:t>
            </a:r>
            <a:r>
              <a:rPr lang="zh-TW" altLang="en-US" sz="1600" dirty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除了這塊積木所在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以外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，其他的程式皆停止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直線圖說文字 2 7"/>
          <p:cNvSpPr/>
          <p:nvPr/>
        </p:nvSpPr>
        <p:spPr>
          <a:xfrm>
            <a:off x="1519919" y="2847016"/>
            <a:ext cx="4608512" cy="1059548"/>
          </a:xfrm>
          <a:prstGeom prst="borderCallout2">
            <a:avLst>
              <a:gd name="adj1" fmla="val 4372"/>
              <a:gd name="adj2" fmla="val -841"/>
              <a:gd name="adj3" fmla="val 4234"/>
              <a:gd name="adj4" fmla="val -6269"/>
              <a:gd name="adj5" fmla="val -18099"/>
              <a:gd name="adj6" fmla="val -865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11138" indent="-211138"/>
            <a:r>
              <a:rPr lang="zh-TW" altLang="en-US" sz="1600" dirty="0" smtClean="0">
                <a:solidFill>
                  <a:prstClr val="black"/>
                </a:solidFill>
              </a:rPr>
              <a:t>☆</a:t>
            </a:r>
            <a:r>
              <a:rPr lang="zh-TW" altLang="en-US" sz="1600" dirty="0" smtClean="0">
                <a:solidFill>
                  <a:schemeClr val="tx1"/>
                </a:solidFill>
              </a:rPr>
              <a:t>為了要能夠維持智能開關持續運作，才能隨時開或關呼吸燈，因此在程式積木堆疊上，要使用「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停止這個物件的其他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程式」，僅停止呼吸燈的程式執行，而不會影響其他功能執行。</a:t>
            </a:r>
            <a:endParaRPr lang="en-US" altLang="zh-TW" sz="16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2150" y="407047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燈條數值歸</a:t>
            </a:r>
            <a:r>
              <a:rPr lang="en-US" altLang="zh-TW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全暗</a:t>
            </a:r>
            <a:endParaRPr lang="zh-TW" altLang="en-US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39808"/>
            <a:ext cx="5569804" cy="766796"/>
          </a:xfrm>
          <a:prstGeom prst="rect">
            <a:avLst/>
          </a:prstGeom>
        </p:spPr>
      </p:pic>
      <p:sp>
        <p:nvSpPr>
          <p:cNvPr id="11" name="直線圖說文字 2 10"/>
          <p:cNvSpPr/>
          <p:nvPr/>
        </p:nvSpPr>
        <p:spPr>
          <a:xfrm>
            <a:off x="1637421" y="5260524"/>
            <a:ext cx="6768752" cy="801816"/>
          </a:xfrm>
          <a:prstGeom prst="borderCallout2">
            <a:avLst>
              <a:gd name="adj1" fmla="val 4372"/>
              <a:gd name="adj2" fmla="val -841"/>
              <a:gd name="adj3" fmla="val 4234"/>
              <a:gd name="adj4" fmla="val -5018"/>
              <a:gd name="adj5" fmla="val -22301"/>
              <a:gd name="adj6" fmla="val -746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03200" indent="-203200"/>
            <a:r>
              <a:rPr lang="zh-TW" altLang="en-US" sz="1600" dirty="0">
                <a:solidFill>
                  <a:prstClr val="black"/>
                </a:solidFill>
              </a:rPr>
              <a:t>☆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由於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臨時中斷呼吸燈程式執行，會使燈條色光停留在當下狀態，不會自動熄燈，因此要在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「停止這個物件的其他程式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」積木之後，堆疊燈條積木並設定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數值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，使呼吸燈確實關閉。</a:t>
            </a:r>
            <a:endParaRPr lang="en-US" altLang="zh-TW" sz="16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90" y="168375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 cap="small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大綱</a:t>
            </a:r>
            <a:endParaRPr lang="en-US" altLang="zh-TW" dirty="0"/>
          </a:p>
        </p:txBody>
      </p:sp>
      <p:grpSp>
        <p:nvGrpSpPr>
          <p:cNvPr id="11" name="群組 10"/>
          <p:cNvGrpSpPr/>
          <p:nvPr/>
        </p:nvGrpSpPr>
        <p:grpSpPr>
          <a:xfrm>
            <a:off x="1799692" y="1124744"/>
            <a:ext cx="5544616" cy="4770537"/>
            <a:chOff x="683568" y="1124744"/>
            <a:chExt cx="5544616" cy="4770537"/>
          </a:xfrm>
        </p:grpSpPr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0DCBBB7B-1C75-A447-8E35-48222FC122BD}"/>
                </a:ext>
              </a:extLst>
            </p:cNvPr>
            <p:cNvSpPr txBox="1"/>
            <p:nvPr/>
          </p:nvSpPr>
          <p:spPr>
            <a:xfrm>
              <a:off x="683568" y="1124744"/>
              <a:ext cx="5544616" cy="477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zh-TW" altLang="en-US" sz="2400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主題</a:t>
              </a:r>
              <a:r>
                <a:rPr lang="en-US" alt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&amp;</a:t>
              </a:r>
              <a:r>
                <a:rPr lang="zh-TW" altLang="en-US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計畫</a:t>
              </a:r>
              <a:r>
                <a:rPr lang="zh-TW" altLang="en-US" sz="2400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擬定、專案評量表</a:t>
              </a:r>
              <a:endParaRPr lang="en-US" altLang="zh-TW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lvl="1"/>
              <a:r>
                <a:rPr lang="zh-TW" altLang="en-US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微</a:t>
              </a:r>
              <a:r>
                <a:rPr lang="zh-TW" altLang="en-US" sz="2400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課程</a:t>
              </a:r>
              <a:r>
                <a:rPr lang="en-US" altLang="zh-TW" sz="2400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</a:t>
              </a:r>
              <a:r>
                <a:rPr lang="zh-TW" altLang="en-US" sz="2400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實</a:t>
              </a:r>
              <a:r>
                <a:rPr lang="zh-TW" altLang="en-US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作</a:t>
              </a:r>
              <a:r>
                <a:rPr lang="zh-TW" altLang="en-US" sz="2400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探究</a:t>
              </a:r>
              <a:r>
                <a:rPr lang="zh-TW" altLang="en-US" sz="2400" dirty="0">
                  <a:latin typeface="+mn-ea"/>
                </a:rPr>
                <a:t>：</a:t>
              </a:r>
              <a:r>
                <a:rPr lang="zh-TW" altLang="en-US" sz="2400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語音</a:t>
              </a:r>
              <a:r>
                <a:rPr lang="zh-TW" altLang="en-US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電子鐘</a:t>
              </a:r>
            </a:p>
            <a:p>
              <a:pPr lvl="1"/>
              <a:r>
                <a:rPr lang="zh-TW" altLang="en-US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微</a:t>
              </a:r>
              <a:r>
                <a:rPr lang="zh-TW" altLang="en-US" sz="2400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課程</a:t>
              </a:r>
              <a:r>
                <a:rPr lang="en-US" altLang="zh-TW" sz="2400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</a:t>
              </a:r>
              <a:r>
                <a:rPr lang="zh-TW" altLang="en-US" sz="2400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實</a:t>
              </a:r>
              <a:r>
                <a:rPr lang="zh-TW" altLang="en-US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作</a:t>
              </a:r>
              <a:r>
                <a:rPr lang="zh-TW" altLang="en-US" sz="2400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探究</a:t>
              </a:r>
              <a:r>
                <a:rPr lang="zh-TW" altLang="en-US" sz="2400" dirty="0" smtClean="0">
                  <a:latin typeface="+mn-ea"/>
                </a:rPr>
                <a:t>：</a:t>
              </a:r>
              <a:r>
                <a:rPr lang="zh-TW" altLang="en-US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光纖呼吸燈</a:t>
              </a:r>
            </a:p>
            <a:p>
              <a:pPr lvl="1"/>
              <a:r>
                <a:rPr lang="zh-TW" altLang="en-US" sz="2400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微課程</a:t>
              </a:r>
              <a:r>
                <a:rPr lang="en-US" altLang="zh-TW" sz="2400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3</a:t>
              </a:r>
              <a:r>
                <a:rPr lang="zh-TW" altLang="en-US" sz="2400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實</a:t>
              </a:r>
              <a:r>
                <a:rPr lang="zh-TW" altLang="en-US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作</a:t>
              </a:r>
              <a:r>
                <a:rPr lang="zh-TW" altLang="en-US" sz="2400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探究</a:t>
              </a:r>
              <a:r>
                <a:rPr lang="zh-TW" altLang="en-US" sz="2400" dirty="0" smtClean="0">
                  <a:latin typeface="+mn-ea"/>
                </a:rPr>
                <a:t>：</a:t>
              </a:r>
              <a:r>
                <a:rPr lang="zh-TW" altLang="en-US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百搭智能開關</a:t>
              </a:r>
              <a:endParaRPr lang="en-US" altLang="zh-TW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lvl="1"/>
              <a:r>
                <a:rPr lang="zh-TW" altLang="en-US" sz="2000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 </a:t>
              </a:r>
              <a:r>
                <a:rPr lang="en-US" altLang="zh-TW" sz="2000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情境主題及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目的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/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情境分析及情境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流程圖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/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情境流程圖 </a:t>
              </a:r>
              <a:r>
                <a:rPr lang="en-US" altLang="zh-TW" sz="20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vs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程式流程圖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學生填空用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/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情境流程圖 </a:t>
              </a:r>
              <a:r>
                <a:rPr lang="en-US" altLang="zh-TW" sz="20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vs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程式流程圖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教師用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/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程式流程圖 </a:t>
              </a:r>
              <a:r>
                <a:rPr lang="en-US" altLang="zh-TW" sz="20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vs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積木程式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堆疊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自主創意實作</a:t>
              </a:r>
            </a:p>
            <a:p>
              <a:pPr lvl="1"/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專案分享與評量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附件</a:t>
              </a:r>
              <a:r>
                <a:rPr lang="zh-TW" altLang="en-US" sz="2000" dirty="0">
                  <a:latin typeface="+mj-ea"/>
                  <a:ea typeface="+mj-ea"/>
                </a:rPr>
                <a:t>：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教學影片列表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附件</a:t>
              </a:r>
              <a:r>
                <a:rPr lang="zh-TW" altLang="en-US" sz="2000" dirty="0" smtClean="0">
                  <a:latin typeface="+mj-ea"/>
                  <a:ea typeface="+mj-ea"/>
                </a:rPr>
                <a:t>：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微課程程式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全覽</a:t>
              </a:r>
              <a:endParaRPr lang="zh-TW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914400" lvl="1" indent="-457200">
                <a:buFont typeface="+mj-lt"/>
                <a:buAutoNum type="arabicPeriod"/>
              </a:pPr>
              <a:endPara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84" y="1171352"/>
              <a:ext cx="366405" cy="3600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83" y="1547336"/>
              <a:ext cx="366405" cy="359999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82" y="1915058"/>
              <a:ext cx="366405" cy="35999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82" y="2282780"/>
              <a:ext cx="366405" cy="35999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450" y="4172002"/>
              <a:ext cx="366404" cy="359999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81" y="4539724"/>
              <a:ext cx="366404" cy="359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19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648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3</a:t>
            </a:r>
            <a:r>
              <a:rPr lang="zh-TW" altLang="en-US" dirty="0" smtClean="0"/>
              <a:t>  程式</a:t>
            </a:r>
            <a:r>
              <a:rPr lang="zh-TW" altLang="en-US" dirty="0"/>
              <a:t>流程圖 </a:t>
            </a:r>
            <a:r>
              <a:rPr lang="en-US" altLang="zh-TW" dirty="0"/>
              <a:t>vs</a:t>
            </a:r>
            <a:r>
              <a:rPr lang="zh-TW" altLang="en-US" dirty="0"/>
              <a:t> 積木</a:t>
            </a:r>
            <a:r>
              <a:rPr lang="zh-CN" altLang="en-US" dirty="0"/>
              <a:t>程式</a:t>
            </a:r>
            <a:r>
              <a:rPr lang="zh-TW" altLang="en-US" dirty="0"/>
              <a:t>堆疊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1418996" y="815338"/>
            <a:ext cx="187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en-US" altLang="zh-TW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 </a:t>
            </a:r>
            <a:r>
              <a:rPr kumimoji="1" lang="zh-CN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程式流程圖</a:t>
            </a:r>
            <a:endParaRPr kumimoji="1" lang="zh-TW" altLang="en-US" sz="20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5501677" y="815338"/>
            <a:ext cx="215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en-US" altLang="zh-TW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en-US" altLang="zh-CN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kumimoji="1" lang="zh-TW" altLang="en-US" sz="2000" b="1" dirty="0" smtClean="0">
                <a:solidFill>
                  <a:srgbClr val="FE86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TW" altLang="en-US" sz="2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積木程式堆疊</a:t>
            </a:r>
          </a:p>
        </p:txBody>
      </p:sp>
      <p:sp>
        <p:nvSpPr>
          <p:cNvPr id="76" name="文字方塊 75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學生實作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教師總結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0" name="圖片 1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756920" cy="46805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" y="1484784"/>
            <a:ext cx="5195344" cy="468052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2" y="284779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930479"/>
              </p:ext>
            </p:extLst>
          </p:nvPr>
        </p:nvGraphicFramePr>
        <p:xfrm>
          <a:off x="3961563" y="2420888"/>
          <a:ext cx="5057184" cy="1950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6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元件名稱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程式積木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腳位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04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搖桿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400" dirty="0" smtClean="0"/>
                    </a:p>
                    <a:p>
                      <a:endParaRPr lang="en-US" altLang="zh-TW" sz="1400" dirty="0" smtClean="0"/>
                    </a:p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D7</a:t>
                      </a:r>
                    </a:p>
                    <a:p>
                      <a:pPr algn="ctr"/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A0(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搖桿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X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軸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A1(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搖桿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Y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軸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604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溫濕度感測器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D2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604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光照度感測器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I2C-J2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319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霍爾感測器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A6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391473" y="51731"/>
            <a:ext cx="8229600" cy="751079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3</a:t>
            </a:r>
            <a:r>
              <a:rPr lang="zh-TW" altLang="en-US" dirty="0" smtClean="0"/>
              <a:t>  創意延伸</a:t>
            </a:r>
            <a:r>
              <a:rPr lang="zh-TW" altLang="en-US" dirty="0"/>
              <a:t>─百搭智能</a:t>
            </a:r>
            <a:r>
              <a:rPr lang="zh-TW" altLang="en-US" dirty="0" smtClean="0"/>
              <a:t>開關</a:t>
            </a:r>
            <a:endParaRPr lang="en-US" altLang="zh-TW" dirty="0"/>
          </a:p>
        </p:txBody>
      </p:sp>
      <p:grpSp>
        <p:nvGrpSpPr>
          <p:cNvPr id="29" name="群組 28"/>
          <p:cNvGrpSpPr/>
          <p:nvPr/>
        </p:nvGrpSpPr>
        <p:grpSpPr>
          <a:xfrm>
            <a:off x="755576" y="736050"/>
            <a:ext cx="7554921" cy="1269561"/>
            <a:chOff x="5003839" y="1226815"/>
            <a:chExt cx="7554921" cy="1269561"/>
          </a:xfrm>
        </p:grpSpPr>
        <p:sp>
          <p:nvSpPr>
            <p:cNvPr id="32" name="圓角矩形 31"/>
            <p:cNvSpPr/>
            <p:nvPr/>
          </p:nvSpPr>
          <p:spPr>
            <a:xfrm>
              <a:off x="5286181" y="1496700"/>
              <a:ext cx="7272579" cy="999676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超音波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&amp;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定時智能開關為例，在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5012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教具上，尚有搖桿，以及溫濕度、光照度、霍爾感測器等可應用於製作智能開關，再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搭配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OLED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燈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蜂鳴器、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*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8LED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矩陣、風扇，或是其他外接功能元件，發想出更多的睡眠鐘功能。同學們可參考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NKNUBLOCK 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的「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積木使用說明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」，設計出一覺好眠的多功能睡眠鐘。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圓角矩形 32"/>
            <p:cNvSpPr/>
            <p:nvPr/>
          </p:nvSpPr>
          <p:spPr>
            <a:xfrm rot="20914428">
              <a:off x="5003839" y="1226815"/>
              <a:ext cx="1090014" cy="336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創意延伸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文字方塊 22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教師說明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學生實作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30" y="3766122"/>
            <a:ext cx="1462810" cy="2758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26" y="2719752"/>
            <a:ext cx="2543719" cy="2772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29" y="3463021"/>
            <a:ext cx="2543716" cy="2772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26" y="4066663"/>
            <a:ext cx="1845358" cy="277200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26" y="3018616"/>
            <a:ext cx="1845358" cy="277200"/>
          </a:xfrm>
          <a:prstGeom prst="rect">
            <a:avLst/>
          </a:prstGeom>
        </p:spPr>
      </p:pic>
      <p:grpSp>
        <p:nvGrpSpPr>
          <p:cNvPr id="28" name="群組 27"/>
          <p:cNvGrpSpPr/>
          <p:nvPr/>
        </p:nvGrpSpPr>
        <p:grpSpPr>
          <a:xfrm>
            <a:off x="3972067" y="4616351"/>
            <a:ext cx="4962309" cy="1269613"/>
            <a:chOff x="253932" y="4207719"/>
            <a:chExt cx="4962309" cy="1269613"/>
          </a:xfrm>
        </p:grpSpPr>
        <p:sp>
          <p:nvSpPr>
            <p:cNvPr id="31" name="圓角矩形 30"/>
            <p:cNvSpPr/>
            <p:nvPr/>
          </p:nvSpPr>
          <p:spPr>
            <a:xfrm>
              <a:off x="479906" y="4502116"/>
              <a:ext cx="4736335" cy="975216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82600" indent="-482600" algn="just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400" dirty="0">
                  <a:latin typeface="+mn-ea"/>
                </a:rPr>
                <a:t>：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變數命名可中或英文自訂，或參考積木使用說明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65138" indent="-465138" algn="just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1400" dirty="0" smtClean="0">
                  <a:latin typeface="+mn-ea"/>
                </a:rPr>
                <a:t>：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運算積木</a:t>
              </a:r>
              <a:r>
                <a:rPr lang="zh-TW" altLang="en-US" sz="1400" dirty="0" smtClean="0">
                  <a:latin typeface="+mn-ea"/>
                </a:rPr>
                <a:t>、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數值範圍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各有不同，請參考「積木使用說明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」。</a:t>
              </a:r>
              <a:endPara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65138" indent="-465138" algn="just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400" dirty="0" smtClean="0">
                  <a:latin typeface="+mj-ea"/>
                  <a:ea typeface="+mj-ea"/>
                </a:rPr>
                <a:t>：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程式積木的腳位需根據教具標示調整，才可使用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400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5" name="圓角矩形 34"/>
            <p:cNvSpPr/>
            <p:nvPr/>
          </p:nvSpPr>
          <p:spPr>
            <a:xfrm rot="21203749">
              <a:off x="253932" y="4207719"/>
              <a:ext cx="1038897" cy="33239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註解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說明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125668" y="2141118"/>
            <a:ext cx="8495405" cy="2791194"/>
            <a:chOff x="125668" y="2141118"/>
            <a:chExt cx="8495405" cy="2791194"/>
          </a:xfrm>
        </p:grpSpPr>
        <p:grpSp>
          <p:nvGrpSpPr>
            <p:cNvPr id="5" name="群組 4"/>
            <p:cNvGrpSpPr/>
            <p:nvPr/>
          </p:nvGrpSpPr>
          <p:grpSpPr>
            <a:xfrm>
              <a:off x="125668" y="2343364"/>
              <a:ext cx="5686348" cy="2588948"/>
              <a:chOff x="125668" y="2343364"/>
              <a:chExt cx="5686348" cy="2588948"/>
            </a:xfrm>
          </p:grpSpPr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668" y="2418117"/>
                <a:ext cx="3771293" cy="2514195"/>
              </a:xfrm>
              <a:prstGeom prst="rect">
                <a:avLst/>
              </a:prstGeom>
            </p:spPr>
          </p:pic>
          <p:sp>
            <p:nvSpPr>
              <p:cNvPr id="12" name="弧形箭號 (上彎) 11"/>
              <p:cNvSpPr/>
              <p:nvPr/>
            </p:nvSpPr>
            <p:spPr>
              <a:xfrm rot="21077657" flipV="1">
                <a:off x="1981907" y="2343364"/>
                <a:ext cx="3830109" cy="412506"/>
              </a:xfrm>
              <a:prstGeom prst="curvedUpArrow">
                <a:avLst>
                  <a:gd name="adj1" fmla="val 25000"/>
                  <a:gd name="adj2" fmla="val 50000"/>
                  <a:gd name="adj3" fmla="val 29001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文字方塊 35"/>
            <p:cNvSpPr txBox="1"/>
            <p:nvPr/>
          </p:nvSpPr>
          <p:spPr>
            <a:xfrm>
              <a:off x="8184972" y="2141118"/>
              <a:ext cx="436101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2871530" y="4094609"/>
              <a:ext cx="436101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51521" y="2814228"/>
              <a:ext cx="436101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en-US" altLang="zh-TW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4" name="圖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8375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794161"/>
              </p:ext>
            </p:extLst>
          </p:nvPr>
        </p:nvGraphicFramePr>
        <p:xfrm>
          <a:off x="1598511" y="901326"/>
          <a:ext cx="6054907" cy="2255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0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3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6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元件名稱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程式積木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腳位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04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搖桿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D7</a:t>
                      </a:r>
                    </a:p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A0(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搖桿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軸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A1(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搖桿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軸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604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溫濕度感測器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D2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604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光照度感測器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I2C-J2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319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霍爾感測器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磁力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A6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319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超音波感測器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A2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391473" y="51731"/>
            <a:ext cx="8229600" cy="751079"/>
          </a:xfrm>
        </p:spPr>
        <p:txBody>
          <a:bodyPr>
            <a:normAutofit/>
          </a:bodyPr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3</a:t>
            </a:r>
            <a:r>
              <a:rPr lang="zh-TW" altLang="en-US" dirty="0" smtClean="0"/>
              <a:t>  創意延伸─</a:t>
            </a:r>
            <a:r>
              <a:rPr lang="zh-TW" altLang="en-US" dirty="0"/>
              <a:t>觸發</a:t>
            </a:r>
            <a:r>
              <a:rPr lang="zh-TW" altLang="en-US" dirty="0" smtClean="0"/>
              <a:t>機制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功能元件</a:t>
            </a:r>
            <a:endParaRPr lang="en-US" altLang="zh-TW" dirty="0"/>
          </a:p>
        </p:txBody>
      </p:sp>
      <p:sp>
        <p:nvSpPr>
          <p:cNvPr id="23" name="文字方塊 22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教師說明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學生實作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702522" y="854245"/>
            <a:ext cx="751889" cy="1008112"/>
            <a:chOff x="918546" y="866539"/>
            <a:chExt cx="751889" cy="1008112"/>
          </a:xfrm>
        </p:grpSpPr>
        <p:pic>
          <p:nvPicPr>
            <p:cNvPr id="24" name="Picture 3" descr="D:\自然資訊課\圖庫\任務提示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079922" y="866539"/>
              <a:ext cx="457147" cy="477548"/>
            </a:xfrm>
            <a:prstGeom prst="rect">
              <a:avLst/>
            </a:prstGeom>
            <a:noFill/>
          </p:spPr>
        </p:pic>
        <p:sp>
          <p:nvSpPr>
            <p:cNvPr id="25" name="圓角矩形 24"/>
            <p:cNvSpPr/>
            <p:nvPr/>
          </p:nvSpPr>
          <p:spPr>
            <a:xfrm>
              <a:off x="918546" y="1311028"/>
              <a:ext cx="751889" cy="56362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28575" cap="flat" cmpd="sng" algn="ctr">
              <a:solidFill>
                <a:schemeClr val="bg2">
                  <a:lumMod val="2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zh-TW" altLang="en-US" sz="1600" kern="0" dirty="0" smtClean="0">
                  <a:latin typeface="微軟正黑體" pitchFamily="34" charset="-120"/>
                  <a:ea typeface="微軟正黑體" pitchFamily="34" charset="-120"/>
                </a:rPr>
                <a:t>觸發機制</a:t>
              </a:r>
              <a:endParaRPr lang="zh-TW" altLang="en-US" sz="1600" kern="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715708"/>
              </p:ext>
            </p:extLst>
          </p:nvPr>
        </p:nvGraphicFramePr>
        <p:xfrm>
          <a:off x="1598509" y="3259709"/>
          <a:ext cx="7149955" cy="27615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5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6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元件名稱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程式積木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腳位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499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OLED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I2C-J1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604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燈條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蜂鳴器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085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400" dirty="0" smtClea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en-US" altLang="zh-TW" sz="1400" dirty="0" smtClea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8LED</a:t>
                      </a:r>
                      <a:r>
                        <a:rPr lang="zh-TW" altLang="en-US" sz="1400" dirty="0" smtClean="0">
                          <a:solidFill>
                            <a:prstClr val="black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矩陣 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D12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D10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D11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319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風扇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D13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721476" y="3200682"/>
            <a:ext cx="751889" cy="1008112"/>
            <a:chOff x="1437528" y="3298079"/>
            <a:chExt cx="751889" cy="1008112"/>
          </a:xfrm>
        </p:grpSpPr>
        <p:pic>
          <p:nvPicPr>
            <p:cNvPr id="38" name="Picture 3" descr="D:\自然資訊課\圖庫\任務提示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575294" y="3298079"/>
              <a:ext cx="504366" cy="477548"/>
            </a:xfrm>
            <a:prstGeom prst="rect">
              <a:avLst/>
            </a:prstGeom>
            <a:noFill/>
          </p:spPr>
        </p:pic>
        <p:sp>
          <p:nvSpPr>
            <p:cNvPr id="39" name="圓角矩形 38"/>
            <p:cNvSpPr/>
            <p:nvPr/>
          </p:nvSpPr>
          <p:spPr>
            <a:xfrm>
              <a:off x="1437528" y="3742568"/>
              <a:ext cx="751889" cy="56362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zh-TW" altLang="en-US" sz="1600" kern="0" dirty="0" smtClean="0">
                  <a:latin typeface="微軟正黑體" pitchFamily="34" charset="-120"/>
                  <a:ea typeface="微軟正黑體" pitchFamily="34" charset="-120"/>
                </a:rPr>
                <a:t>功能元件</a:t>
              </a:r>
              <a:endParaRPr lang="zh-TW" altLang="en-US" sz="1600" kern="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116914" y="1200190"/>
            <a:ext cx="3166801" cy="1936377"/>
            <a:chOff x="3332938" y="1212484"/>
            <a:chExt cx="3166801" cy="193637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942" y="2257255"/>
              <a:ext cx="1462810" cy="275844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938" y="1212484"/>
              <a:ext cx="2543719" cy="2772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941" y="1954154"/>
              <a:ext cx="2543716" cy="27720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938" y="2557796"/>
              <a:ext cx="1845358" cy="277200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938" y="1509749"/>
              <a:ext cx="1845358" cy="277200"/>
            </a:xfrm>
            <a:prstGeom prst="rect">
              <a:avLst/>
            </a:prstGeom>
          </p:spPr>
        </p:pic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938" y="2871661"/>
              <a:ext cx="3166801" cy="277200"/>
            </a:xfrm>
            <a:prstGeom prst="rect">
              <a:avLst/>
            </a:prstGeom>
          </p:spPr>
        </p:pic>
      </p:grpSp>
      <p:grpSp>
        <p:nvGrpSpPr>
          <p:cNvPr id="42" name="群組 41"/>
          <p:cNvGrpSpPr/>
          <p:nvPr/>
        </p:nvGrpSpPr>
        <p:grpSpPr>
          <a:xfrm>
            <a:off x="2970735" y="3580678"/>
            <a:ext cx="4049537" cy="2426824"/>
            <a:chOff x="2970735" y="3491137"/>
            <a:chExt cx="4049537" cy="2426824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754" y="3491137"/>
              <a:ext cx="2535227" cy="277200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754" y="3768815"/>
              <a:ext cx="1371016" cy="277200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735" y="4077072"/>
              <a:ext cx="4049537" cy="277200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735" y="4706851"/>
              <a:ext cx="2730718" cy="277200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735" y="4404453"/>
              <a:ext cx="3470774" cy="277200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926" y="5012281"/>
              <a:ext cx="1934744" cy="277200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926" y="5326382"/>
              <a:ext cx="3207601" cy="277200"/>
            </a:xfrm>
            <a:prstGeom prst="rect">
              <a:avLst/>
            </a:prstGeom>
          </p:spPr>
        </p:pic>
        <p:pic>
          <p:nvPicPr>
            <p:cNvPr id="41" name="圖片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926" y="5640761"/>
              <a:ext cx="2262858" cy="277200"/>
            </a:xfrm>
            <a:prstGeom prst="rect">
              <a:avLst/>
            </a:prstGeom>
          </p:spPr>
        </p:pic>
      </p:grpSp>
      <p:sp>
        <p:nvSpPr>
          <p:cNvPr id="29" name="上-下雙向箭號 28"/>
          <p:cNvSpPr/>
          <p:nvPr/>
        </p:nvSpPr>
        <p:spPr>
          <a:xfrm>
            <a:off x="827584" y="2060848"/>
            <a:ext cx="504056" cy="1008112"/>
          </a:xfrm>
          <a:prstGeom prst="up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891529" y="225239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結合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8375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/>
          <a:lstStyle/>
          <a:p>
            <a:r>
              <a:rPr lang="zh-TW" altLang="en-US" dirty="0" smtClean="0"/>
              <a:t>自主創意實作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833797" y="854705"/>
            <a:ext cx="7628250" cy="1037703"/>
            <a:chOff x="904190" y="854705"/>
            <a:chExt cx="7628250" cy="1037703"/>
          </a:xfrm>
        </p:grpSpPr>
        <p:grpSp>
          <p:nvGrpSpPr>
            <p:cNvPr id="4" name="群組 3"/>
            <p:cNvGrpSpPr/>
            <p:nvPr/>
          </p:nvGrpSpPr>
          <p:grpSpPr>
            <a:xfrm>
              <a:off x="904190" y="854705"/>
              <a:ext cx="751889" cy="1008112"/>
              <a:chOff x="583522" y="1329099"/>
              <a:chExt cx="816608" cy="1273993"/>
            </a:xfrm>
          </p:grpSpPr>
          <p:pic>
            <p:nvPicPr>
              <p:cNvPr id="5" name="Picture 3" descr="D:\自然資訊課\圖庫\任務提示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 bwMode="auto">
              <a:xfrm>
                <a:off x="739297" y="1329099"/>
                <a:ext cx="535477" cy="603497"/>
              </a:xfrm>
              <a:prstGeom prst="rect">
                <a:avLst/>
              </a:prstGeom>
              <a:noFill/>
            </p:spPr>
          </p:pic>
          <p:sp>
            <p:nvSpPr>
              <p:cNvPr id="6" name="圓角矩形 5"/>
              <p:cNvSpPr/>
              <p:nvPr/>
            </p:nvSpPr>
            <p:spPr>
              <a:xfrm>
                <a:off x="583522" y="1890818"/>
                <a:ext cx="816608" cy="712274"/>
              </a:xfrm>
              <a:prstGeom prst="roundRect">
                <a:avLst/>
              </a:prstGeom>
              <a:solidFill>
                <a:srgbClr val="C0504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zh-TW" altLang="en-US" sz="1600" b="1" kern="0" dirty="0">
                    <a:solidFill>
                      <a:prstClr val="white"/>
                    </a:solidFill>
                    <a:latin typeface="微軟正黑體" pitchFamily="34" charset="-120"/>
                    <a:ea typeface="微軟正黑體" pitchFamily="34" charset="-120"/>
                  </a:rPr>
                  <a:t>導引</a:t>
                </a:r>
                <a:endParaRPr lang="en-US" altLang="zh-TW" sz="1600" b="1" kern="0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1600" b="1" kern="0" dirty="0">
                    <a:solidFill>
                      <a:prstClr val="white"/>
                    </a:solidFill>
                    <a:latin typeface="微軟正黑體" pitchFamily="34" charset="-120"/>
                    <a:ea typeface="微軟正黑體" pitchFamily="34" charset="-120"/>
                  </a:rPr>
                  <a:t>問題</a:t>
                </a:r>
              </a:p>
            </p:txBody>
          </p:sp>
        </p:grpSp>
        <p:sp>
          <p:nvSpPr>
            <p:cNvPr id="8" name="圓角矩形 7"/>
            <p:cNvSpPr/>
            <p:nvPr/>
          </p:nvSpPr>
          <p:spPr>
            <a:xfrm>
              <a:off x="1763688" y="970262"/>
              <a:ext cx="6768752" cy="922146"/>
            </a:xfrm>
            <a:prstGeom prst="roundRect">
              <a:avLst>
                <a:gd name="adj" fmla="val 11373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zh-TW" altLang="en-US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透過</a:t>
              </a:r>
              <a:r>
                <a:rPr lang="en-US" altLang="zh-TW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個單元微課程</a:t>
              </a:r>
              <a:r>
                <a:rPr lang="zh-TW" altLang="en-US" kern="0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（</a:t>
              </a:r>
              <a:r>
                <a:rPr lang="zh-TW" altLang="en-US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語音電子鐘、光纖呼吸燈、百搭智能開關</a:t>
              </a:r>
              <a:r>
                <a:rPr lang="zh-TW" altLang="en-US" kern="0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）</a:t>
              </a:r>
              <a:r>
                <a:rPr lang="zh-TW" altLang="en-US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的學習，請運用所學與發揮創意，</a:t>
              </a:r>
              <a:r>
                <a:rPr lang="zh-TW" altLang="en-US" kern="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設計一款一覺好眠的</a:t>
              </a:r>
              <a:r>
                <a:rPr lang="zh-TW" altLang="en-US" kern="0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多功能睡眠鐘</a:t>
              </a:r>
              <a:r>
                <a:rPr lang="zh-TW" altLang="en-US" sz="1200" kern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。</a:t>
              </a:r>
              <a:r>
                <a:rPr lang="zh-TW" altLang="en-US" sz="1200" kern="0" dirty="0" smtClean="0">
                  <a:solidFill>
                    <a:srgbClr val="FF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（</a:t>
              </a:r>
              <a:r>
                <a:rPr lang="zh-TW" altLang="en-US" sz="12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請從課堂第一節的心智圖中挑選發想的點子</a:t>
              </a:r>
              <a:r>
                <a:rPr lang="zh-TW" altLang="en-US" sz="1200" kern="0" dirty="0" smtClean="0">
                  <a:solidFill>
                    <a:srgbClr val="FF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）</a:t>
              </a:r>
              <a:endParaRPr lang="en-US" altLang="zh-TW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" name="圓角矩形 9"/>
          <p:cNvSpPr/>
          <p:nvPr/>
        </p:nvSpPr>
        <p:spPr>
          <a:xfrm>
            <a:off x="755576" y="3415978"/>
            <a:ext cx="7732035" cy="1309166"/>
          </a:xfrm>
          <a:prstGeom prst="roundRect">
            <a:avLst>
              <a:gd name="adj" fmla="val 4162"/>
            </a:avLst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若要向他人推銷創作的睡眠鐘，你會如何簡要介紹呢？每項功能用一個欄位填寫。舉例如下</a:t>
            </a:r>
            <a:r>
              <a:rPr lang="zh-TW" altLang="en-US" sz="1400" b="1" dirty="0" smtClean="0">
                <a:solidFill>
                  <a:prstClr val="black"/>
                </a:solidFill>
                <a:latin typeface="+mj-ea"/>
                <a:ea typeface="+mj-ea"/>
              </a:rPr>
              <a:t>：</a:t>
            </a:r>
            <a:endParaRPr lang="en-US" altLang="zh-TW" sz="1400" b="1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功能名稱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  <a:ea typeface="+mj-ea"/>
              </a:rPr>
              <a:t>：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光纖呼吸燈</a:t>
            </a:r>
            <a:endParaRPr lang="en-US" altLang="zh-TW" sz="1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觸發機制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  <a:ea typeface="+mj-ea"/>
              </a:rPr>
              <a:t>：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■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定時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搖桿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溫濕度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光照度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霍爾感測  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■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超音波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+mj-ea"/>
            </a:endParaRPr>
          </a:p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功能元件</a:t>
            </a:r>
            <a:r>
              <a:rPr lang="zh-TW" altLang="en-US" sz="1400" dirty="0" smtClean="0">
                <a:solidFill>
                  <a:prstClr val="black"/>
                </a:solidFill>
                <a:latin typeface="+mn-ea"/>
              </a:rPr>
              <a:t>：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□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OLED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■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燈條  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蜂鳴器  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□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8LED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矩陣  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風扇  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：</a:t>
            </a:r>
            <a:endParaRPr lang="en-US" altLang="zh-TW" sz="1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0" indent="-889000"/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功能推銷</a:t>
            </a:r>
            <a:r>
              <a:rPr lang="zh-TW" altLang="en-US" sz="14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：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這個呼吸鐘透過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燈漸明漸暗的起伏，有助睡眠前舒緩呼吸，並用光纖管結合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燈條變化色彩，容易使人放鬆心情。此外，可用手或定時觸發智慧開關，簡單便利。</a:t>
            </a:r>
            <a:endParaRPr lang="en-US" altLang="zh-TW" sz="1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自主實作</a:t>
            </a:r>
          </a:p>
        </p:txBody>
      </p:sp>
      <p:sp>
        <p:nvSpPr>
          <p:cNvPr id="54" name="圓角矩形 53"/>
          <p:cNvSpPr/>
          <p:nvPr/>
        </p:nvSpPr>
        <p:spPr>
          <a:xfrm>
            <a:off x="755576" y="4801558"/>
            <a:ext cx="7732035" cy="1309166"/>
          </a:xfrm>
          <a:prstGeom prst="roundRect">
            <a:avLst>
              <a:gd name="adj" fmla="val 416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功能名稱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+mj-ea"/>
            </a:endParaRPr>
          </a:p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觸發機制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：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定時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搖桿  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溫濕度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光照度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霍爾感測 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超音波  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+mj-ea"/>
            </a:endParaRPr>
          </a:p>
          <a:p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功能元件</a:t>
            </a:r>
            <a:r>
              <a:rPr lang="zh-TW" altLang="en-US" sz="1400" dirty="0" smtClean="0">
                <a:solidFill>
                  <a:prstClr val="black"/>
                </a:solidFill>
                <a:latin typeface="+mn-ea"/>
              </a:rPr>
              <a:t>：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OLED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燈條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蜂鳴器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8LED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矩陣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風扇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0" indent="-889000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功能推銷</a:t>
            </a:r>
            <a:r>
              <a:rPr lang="zh-TW" altLang="en-US" sz="14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946490"/>
              </p:ext>
            </p:extLst>
          </p:nvPr>
        </p:nvGraphicFramePr>
        <p:xfrm>
          <a:off x="1693294" y="2002639"/>
          <a:ext cx="676875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217">
                <a:tc>
                  <a:txBody>
                    <a:bodyPr/>
                    <a:lstStyle/>
                    <a:p>
                      <a:pPr algn="ctr"/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未達學習目標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達學習目標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表現優異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3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自主創意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</a:t>
                      </a:r>
                      <a:endParaRPr lang="en-US" altLang="zh-TW" sz="16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程實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無法自創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改良，或程式編程錯誤，導致功能無法正常運作。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能自創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改良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1~2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種功能，且編程正確，使功能可以正常運作。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能自創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改良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種以上功能，且編程正確，使功能可以正常運作。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842299" y="2132856"/>
            <a:ext cx="751889" cy="1008112"/>
            <a:chOff x="842299" y="2132856"/>
            <a:chExt cx="751889" cy="1008112"/>
          </a:xfrm>
        </p:grpSpPr>
        <p:pic>
          <p:nvPicPr>
            <p:cNvPr id="56" name="Picture 3" descr="D:\自然資訊課\圖庫\任務提示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985729" y="2132856"/>
              <a:ext cx="493039" cy="477548"/>
            </a:xfrm>
            <a:prstGeom prst="rect">
              <a:avLst/>
            </a:prstGeom>
            <a:noFill/>
          </p:spPr>
        </p:pic>
        <p:sp>
          <p:nvSpPr>
            <p:cNvPr id="57" name="圓角矩形 56"/>
            <p:cNvSpPr/>
            <p:nvPr/>
          </p:nvSpPr>
          <p:spPr>
            <a:xfrm>
              <a:off x="842299" y="2577345"/>
              <a:ext cx="751889" cy="563623"/>
            </a:xfrm>
            <a:prstGeom prst="roundRect">
              <a:avLst/>
            </a:prstGeom>
            <a:solidFill>
              <a:srgbClr val="92D050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zh-TW" altLang="en-US" sz="1600" b="1" kern="0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教師評量</a:t>
              </a:r>
              <a:endParaRPr lang="zh-TW" altLang="en-US" sz="1600" b="1" kern="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3347864" y="6137777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下一頁還有欄位。填寫後，請自主編程與實測。善用「積木使用說明」，尚有困難再請教老師。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89" y="306153"/>
            <a:ext cx="539999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634082"/>
          </a:xfrm>
        </p:spPr>
        <p:txBody>
          <a:bodyPr/>
          <a:lstStyle/>
          <a:p>
            <a:r>
              <a:rPr lang="zh-TW" altLang="en-US" dirty="0" smtClean="0"/>
              <a:t>自主創意實作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自主實作</a:t>
            </a:r>
          </a:p>
        </p:txBody>
      </p:sp>
      <p:sp>
        <p:nvSpPr>
          <p:cNvPr id="50" name="圓角矩形 49"/>
          <p:cNvSpPr/>
          <p:nvPr/>
        </p:nvSpPr>
        <p:spPr>
          <a:xfrm>
            <a:off x="755577" y="2206864"/>
            <a:ext cx="7732035" cy="1309166"/>
          </a:xfrm>
          <a:prstGeom prst="roundRect">
            <a:avLst>
              <a:gd name="adj" fmla="val 416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功能名稱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：</a:t>
            </a:r>
            <a:endParaRPr lang="en-US" altLang="zh-TW" sz="1400" dirty="0" smtClean="0">
              <a:solidFill>
                <a:prstClr val="black"/>
              </a:solidFill>
              <a:latin typeface="+mj-ea"/>
            </a:endParaRPr>
          </a:p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觸發機制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：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定時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搖桿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溫濕度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光照度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霍爾感測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超音波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+mj-ea"/>
            </a:endParaRPr>
          </a:p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元件</a:t>
            </a:r>
            <a:r>
              <a:rPr lang="zh-TW" altLang="en-US" sz="1400" dirty="0" smtClean="0">
                <a:solidFill>
                  <a:prstClr val="black"/>
                </a:solidFill>
                <a:latin typeface="+mn-ea"/>
              </a:rPr>
              <a:t>：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OLED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蜂鳴器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8LED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矩陣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風扇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0" indent="-889000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功能推銷</a:t>
            </a:r>
            <a:r>
              <a:rPr lang="zh-TW" altLang="en-US" sz="14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圓角矩形 53"/>
          <p:cNvSpPr/>
          <p:nvPr/>
        </p:nvSpPr>
        <p:spPr>
          <a:xfrm>
            <a:off x="755576" y="3577016"/>
            <a:ext cx="7732035" cy="1309166"/>
          </a:xfrm>
          <a:prstGeom prst="roundRect">
            <a:avLst>
              <a:gd name="adj" fmla="val 416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功能名稱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+mj-ea"/>
            </a:endParaRPr>
          </a:p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觸發機制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：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定時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搖桿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溫濕度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光照度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霍爾感測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超音波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+mj-ea"/>
            </a:endParaRPr>
          </a:p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元件</a:t>
            </a:r>
            <a:r>
              <a:rPr lang="zh-TW" altLang="en-US" sz="1400" dirty="0" smtClean="0">
                <a:solidFill>
                  <a:prstClr val="black"/>
                </a:solidFill>
                <a:latin typeface="+mn-ea"/>
              </a:rPr>
              <a:t>：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OLED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燈條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蜂鳴器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8LED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矩陣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風扇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0" indent="-889000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功能推銷</a:t>
            </a:r>
            <a:r>
              <a:rPr lang="zh-TW" altLang="en-US" sz="14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755576" y="836712"/>
            <a:ext cx="7732035" cy="1309166"/>
          </a:xfrm>
          <a:prstGeom prst="roundRect">
            <a:avLst>
              <a:gd name="adj" fmla="val 416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功能名稱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：</a:t>
            </a:r>
            <a:endParaRPr lang="en-US" altLang="zh-TW" sz="1400" dirty="0" smtClean="0">
              <a:solidFill>
                <a:prstClr val="black"/>
              </a:solidFill>
              <a:latin typeface="+mj-ea"/>
            </a:endParaRPr>
          </a:p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觸發機制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：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定時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搖桿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溫濕度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光照度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霍爾感測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超音波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+mj-ea"/>
            </a:endParaRPr>
          </a:p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元件</a:t>
            </a:r>
            <a:r>
              <a:rPr lang="zh-TW" altLang="en-US" sz="1400" dirty="0" smtClean="0">
                <a:solidFill>
                  <a:prstClr val="black"/>
                </a:solidFill>
                <a:latin typeface="+mn-ea"/>
              </a:rPr>
              <a:t>：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OLED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蜂鳴器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8LED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矩陣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風扇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0" indent="-889000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功能推銷</a:t>
            </a:r>
            <a:r>
              <a:rPr lang="zh-TW" altLang="en-US" sz="14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55576" y="4941168"/>
            <a:ext cx="7732035" cy="1309166"/>
          </a:xfrm>
          <a:prstGeom prst="roundRect">
            <a:avLst>
              <a:gd name="adj" fmla="val 416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功能名稱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+mj-ea"/>
            </a:endParaRPr>
          </a:p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觸發機制</a:t>
            </a:r>
            <a:r>
              <a:rPr lang="zh-TW" altLang="en-US" sz="1400" dirty="0" smtClean="0">
                <a:solidFill>
                  <a:prstClr val="black"/>
                </a:solidFill>
                <a:latin typeface="+mj-ea"/>
              </a:rPr>
              <a:t>：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定時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搖桿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溫濕度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光照度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霍爾感測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超音波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+mj-ea"/>
            </a:endParaRPr>
          </a:p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元件</a:t>
            </a:r>
            <a:r>
              <a:rPr lang="zh-TW" altLang="en-US" sz="1400" dirty="0" smtClean="0">
                <a:solidFill>
                  <a:prstClr val="black"/>
                </a:solidFill>
                <a:latin typeface="+mn-ea"/>
              </a:rPr>
              <a:t>：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OLED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燈條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蜂鳴器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8LED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矩陣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風扇  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□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1400" dirty="0">
                <a:solidFill>
                  <a:prstClr val="black"/>
                </a:solidFill>
                <a:latin typeface="+mj-ea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0" indent="-889000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功能推銷</a:t>
            </a:r>
            <a:r>
              <a:rPr lang="zh-TW" altLang="en-US" sz="14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：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779912" y="6218121"/>
            <a:ext cx="387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欄位請自行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增減。填寫後，請自主編程與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實測。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善用「積木使用說明」，尚有困難再請教老師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89" y="234145"/>
            <a:ext cx="539999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634082"/>
          </a:xfrm>
        </p:spPr>
        <p:txBody>
          <a:bodyPr/>
          <a:lstStyle/>
          <a:p>
            <a:r>
              <a:rPr lang="zh-TW" altLang="en-US" dirty="0" smtClean="0"/>
              <a:t>專案分享與評量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r>
              <a:rPr lang="zh-TW" altLang="en-US" dirty="0" smtClean="0"/>
              <a:t>多功能睡眠鐘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833797" y="764704"/>
            <a:ext cx="7770650" cy="1037703"/>
            <a:chOff x="904190" y="854705"/>
            <a:chExt cx="7770650" cy="1037703"/>
          </a:xfrm>
        </p:grpSpPr>
        <p:grpSp>
          <p:nvGrpSpPr>
            <p:cNvPr id="4" name="群組 3"/>
            <p:cNvGrpSpPr/>
            <p:nvPr/>
          </p:nvGrpSpPr>
          <p:grpSpPr>
            <a:xfrm>
              <a:off x="904190" y="854705"/>
              <a:ext cx="751889" cy="1008112"/>
              <a:chOff x="583522" y="1329099"/>
              <a:chExt cx="816608" cy="1273993"/>
            </a:xfrm>
          </p:grpSpPr>
          <p:pic>
            <p:nvPicPr>
              <p:cNvPr id="5" name="Picture 3" descr="D:\自然資訊課\圖庫\任務提示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 bwMode="auto">
              <a:xfrm>
                <a:off x="716687" y="1329099"/>
                <a:ext cx="580697" cy="603497"/>
              </a:xfrm>
              <a:prstGeom prst="rect">
                <a:avLst/>
              </a:prstGeom>
              <a:noFill/>
            </p:spPr>
          </p:pic>
          <p:sp>
            <p:nvSpPr>
              <p:cNvPr id="6" name="圓角矩形 5"/>
              <p:cNvSpPr/>
              <p:nvPr/>
            </p:nvSpPr>
            <p:spPr>
              <a:xfrm>
                <a:off x="583522" y="1890818"/>
                <a:ext cx="816608" cy="712274"/>
              </a:xfrm>
              <a:prstGeom prst="roundRect">
                <a:avLst/>
              </a:prstGeom>
              <a:solidFill>
                <a:srgbClr val="C0504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zh-TW" altLang="en-US" sz="1600" b="1" kern="0" dirty="0" smtClean="0">
                    <a:solidFill>
                      <a:prstClr val="white"/>
                    </a:solidFill>
                    <a:latin typeface="微軟正黑體" pitchFamily="34" charset="-120"/>
                    <a:ea typeface="微軟正黑體" pitchFamily="34" charset="-120"/>
                  </a:rPr>
                  <a:t>分享說明</a:t>
                </a:r>
                <a:endParaRPr lang="zh-TW" altLang="en-US" sz="1600" b="1" kern="0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8" name="圓角矩形 7"/>
            <p:cNvSpPr/>
            <p:nvPr/>
          </p:nvSpPr>
          <p:spPr>
            <a:xfrm>
              <a:off x="1763687" y="970262"/>
              <a:ext cx="6911153" cy="922146"/>
            </a:xfrm>
            <a:prstGeom prst="roundRect">
              <a:avLst>
                <a:gd name="adj" fmla="val 11373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zh-TW" altLang="en-US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以向他人推銷產品的方式，</a:t>
              </a:r>
              <a:r>
                <a:rPr lang="en-US" altLang="zh-TW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分鐘口述</a:t>
              </a:r>
              <a:r>
                <a:rPr lang="en-US" altLang="zh-TW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+</a:t>
              </a:r>
              <a:r>
                <a:rPr lang="zh-TW" altLang="en-US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演示小組創作的睡眠</a:t>
              </a:r>
              <a:r>
                <a:rPr lang="zh-TW" altLang="en-US" kern="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鐘</a:t>
              </a:r>
              <a:r>
                <a:rPr lang="zh-TW" altLang="en-US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。</a:t>
              </a:r>
              <a:r>
                <a:rPr lang="zh-TW" altLang="en-US" sz="1200" kern="0" dirty="0" smtClean="0">
                  <a:solidFill>
                    <a:srgbClr val="FF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（</a:t>
              </a:r>
              <a:r>
                <a:rPr lang="zh-TW" altLang="en-US" sz="1200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分享時會做</a:t>
              </a:r>
              <a:r>
                <a:rPr lang="zh-TW" altLang="en-US" sz="12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錄影</a:t>
              </a:r>
              <a:r>
                <a:rPr lang="zh-TW" altLang="en-US" sz="1200" kern="0" dirty="0" smtClean="0">
                  <a:solidFill>
                    <a:srgbClr val="FF00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）</a:t>
              </a:r>
              <a:endParaRPr lang="en-US" altLang="zh-TW" sz="1200" kern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807234"/>
              </p:ext>
            </p:extLst>
          </p:nvPr>
        </p:nvGraphicFramePr>
        <p:xfrm>
          <a:off x="1693294" y="3300968"/>
          <a:ext cx="691115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217">
                <a:tc>
                  <a:txBody>
                    <a:bodyPr/>
                    <a:lstStyle/>
                    <a:p>
                      <a:pPr algn="ctr"/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未達學習目標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達學習目標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表現優異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3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</a:t>
                      </a:r>
                      <a:endParaRPr lang="en-US" altLang="zh-TW" sz="16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發表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成品功能運作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程序口述內容錯誤多，或明顯缺漏，且搭配功能演示不熟練。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成品功能運作程序口述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內容大致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正確，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且搭配功能演示大致順暢。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成品功能運作程序口述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內容精確完整，且搭配功能演示極為順暢。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" name="群組 14"/>
          <p:cNvGrpSpPr/>
          <p:nvPr/>
        </p:nvGrpSpPr>
        <p:grpSpPr>
          <a:xfrm>
            <a:off x="842299" y="3444984"/>
            <a:ext cx="751889" cy="1008112"/>
            <a:chOff x="842299" y="2132856"/>
            <a:chExt cx="751889" cy="1008112"/>
          </a:xfrm>
        </p:grpSpPr>
        <p:pic>
          <p:nvPicPr>
            <p:cNvPr id="16" name="Picture 3" descr="D:\自然資訊課\圖庫\任務提示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985729" y="2132856"/>
              <a:ext cx="493039" cy="477548"/>
            </a:xfrm>
            <a:prstGeom prst="rect">
              <a:avLst/>
            </a:prstGeom>
            <a:noFill/>
          </p:spPr>
        </p:pic>
        <p:sp>
          <p:nvSpPr>
            <p:cNvPr id="17" name="圓角矩形 16"/>
            <p:cNvSpPr/>
            <p:nvPr/>
          </p:nvSpPr>
          <p:spPr>
            <a:xfrm>
              <a:off x="842299" y="2577345"/>
              <a:ext cx="751889" cy="563623"/>
            </a:xfrm>
            <a:prstGeom prst="roundRect">
              <a:avLst/>
            </a:prstGeom>
            <a:solidFill>
              <a:srgbClr val="92D050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zh-TW" altLang="en-US" sz="1600" b="1" kern="0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教師評量</a:t>
              </a:r>
              <a:endParaRPr lang="zh-TW" altLang="en-US" sz="1600" b="1" kern="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823343" y="4551537"/>
            <a:ext cx="7781103" cy="1037703"/>
            <a:chOff x="885235" y="854705"/>
            <a:chExt cx="7781103" cy="1037703"/>
          </a:xfrm>
        </p:grpSpPr>
        <p:grpSp>
          <p:nvGrpSpPr>
            <p:cNvPr id="22" name="群組 21"/>
            <p:cNvGrpSpPr/>
            <p:nvPr/>
          </p:nvGrpSpPr>
          <p:grpSpPr>
            <a:xfrm>
              <a:off x="885235" y="854705"/>
              <a:ext cx="817807" cy="1008112"/>
              <a:chOff x="562936" y="1329099"/>
              <a:chExt cx="888200" cy="1273993"/>
            </a:xfrm>
          </p:grpSpPr>
          <p:pic>
            <p:nvPicPr>
              <p:cNvPr id="24" name="Picture 3" descr="D:\自然資訊課\圖庫\任務提示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2936" y="1329099"/>
                <a:ext cx="888200" cy="603497"/>
              </a:xfrm>
              <a:prstGeom prst="rect">
                <a:avLst/>
              </a:prstGeom>
              <a:noFill/>
            </p:spPr>
          </p:pic>
          <p:sp>
            <p:nvSpPr>
              <p:cNvPr id="25" name="圓角矩形 24"/>
              <p:cNvSpPr/>
              <p:nvPr/>
            </p:nvSpPr>
            <p:spPr>
              <a:xfrm>
                <a:off x="583522" y="1890818"/>
                <a:ext cx="816608" cy="712274"/>
              </a:xfrm>
              <a:prstGeom prst="roundRect">
                <a:avLst/>
              </a:prstGeom>
              <a:solidFill>
                <a:srgbClr val="00B0F0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zh-TW" altLang="en-US" sz="1600" b="1" kern="0" dirty="0" smtClean="0">
                    <a:solidFill>
                      <a:prstClr val="white"/>
                    </a:solidFill>
                    <a:latin typeface="微軟正黑體" pitchFamily="34" charset="-120"/>
                    <a:ea typeface="微軟正黑體" pitchFamily="34" charset="-120"/>
                  </a:rPr>
                  <a:t>同儕回饋</a:t>
                </a:r>
                <a:endParaRPr lang="zh-TW" altLang="en-US" sz="1600" b="1" kern="0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23" name="圓角矩形 22"/>
            <p:cNvSpPr/>
            <p:nvPr/>
          </p:nvSpPr>
          <p:spPr>
            <a:xfrm>
              <a:off x="1763688" y="970262"/>
              <a:ext cx="6902650" cy="922146"/>
            </a:xfrm>
            <a:prstGeom prst="roundRect">
              <a:avLst>
                <a:gd name="adj" fmla="val 11373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zh-TW" altLang="en-US" kern="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聆聽</a:t>
              </a:r>
              <a:r>
                <a:rPr lang="zh-TW" altLang="en-US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完同學的推銷分享。若你有足夠的錢，會想購買這個產品嗎？</a:t>
              </a:r>
              <a:endParaRPr lang="en-US" altLang="zh-TW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just">
                <a:defRPr/>
              </a:pPr>
              <a:r>
                <a:rPr lang="zh-TW" altLang="en-US" dirty="0" smtClean="0">
                  <a:solidFill>
                    <a:prstClr val="black"/>
                  </a:solidFill>
                  <a:latin typeface="+mj-ea"/>
                </a:rPr>
                <a:t>□</a:t>
              </a:r>
              <a:r>
                <a:rPr lang="en-US" altLang="zh-TW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再加油  </a:t>
              </a:r>
              <a:r>
                <a:rPr lang="zh-TW" altLang="en-US" dirty="0" smtClean="0">
                  <a:solidFill>
                    <a:prstClr val="black"/>
                  </a:solidFill>
                  <a:latin typeface="+mj-ea"/>
                </a:rPr>
                <a:t>□</a:t>
              </a:r>
              <a:r>
                <a:rPr lang="en-US" altLang="zh-TW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回家考慮  </a:t>
              </a:r>
              <a:r>
                <a:rPr lang="zh-TW" altLang="en-US" dirty="0" smtClean="0">
                  <a:solidFill>
                    <a:prstClr val="black"/>
                  </a:solidFill>
                  <a:latin typeface="+mj-ea"/>
                </a:rPr>
                <a:t>□</a:t>
              </a:r>
              <a:r>
                <a:rPr lang="en-US" altLang="zh-TW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不錯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會買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zh-TW" altLang="en-US" dirty="0" smtClean="0">
                  <a:solidFill>
                    <a:prstClr val="black"/>
                  </a:solidFill>
                  <a:latin typeface="+mj-ea"/>
                </a:rPr>
                <a:t>□</a:t>
              </a:r>
              <a:r>
                <a:rPr lang="en-US" altLang="zh-TW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買送人  </a:t>
              </a:r>
              <a:r>
                <a:rPr lang="zh-TW" altLang="en-US" dirty="0" smtClean="0">
                  <a:solidFill>
                    <a:prstClr val="black"/>
                  </a:solidFill>
                  <a:latin typeface="+mj-ea"/>
                </a:rPr>
                <a:t>□</a:t>
              </a:r>
              <a:r>
                <a:rPr lang="en-US" altLang="zh-TW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dirty="0" smtClean="0">
                  <a:solidFill>
                    <a:prstClr val="black"/>
                  </a:solidFill>
                  <a:latin typeface="+mj-ea"/>
                </a:rPr>
                <a:t>瘋狂團購</a:t>
              </a:r>
              <a:endParaRPr lang="en-US" altLang="zh-TW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6" name="文字方塊 25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</a:t>
            </a:r>
            <a:r>
              <a:rPr lang="zh-TW" altLang="en-US" sz="2000" b="1" dirty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師生回饋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9" name="群組 7"/>
          <p:cNvGrpSpPr/>
          <p:nvPr/>
        </p:nvGrpSpPr>
        <p:grpSpPr>
          <a:xfrm>
            <a:off x="1255680" y="1916919"/>
            <a:ext cx="7348766" cy="1277830"/>
            <a:chOff x="450546" y="3855661"/>
            <a:chExt cx="7538354" cy="919351"/>
          </a:xfrm>
        </p:grpSpPr>
        <p:sp>
          <p:nvSpPr>
            <p:cNvPr id="30" name="圓角矩形 29"/>
            <p:cNvSpPr/>
            <p:nvPr/>
          </p:nvSpPr>
          <p:spPr>
            <a:xfrm>
              <a:off x="789063" y="4011852"/>
              <a:ext cx="7199837" cy="763160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小組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分工可以有人專責口述、有人專責演示，或是每人各負責某幾項功能，口述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演示為同一人。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分享重點</a:t>
              </a:r>
              <a:r>
                <a:rPr lang="zh-TW" altLang="en-US" sz="1400" dirty="0" smtClean="0">
                  <a:latin typeface="+mn-ea"/>
                </a:rPr>
                <a:t>：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口述功能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名稱、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口述運作方式</a:t>
              </a:r>
              <a:r>
                <a:rPr lang="en-US" altLang="zh-TW" sz="1400" dirty="0" smtClean="0">
                  <a:latin typeface="Meiryo UI" panose="020B0604030504040204" pitchFamily="34" charset="-128"/>
                  <a:ea typeface="Meiryo UI" panose="020B0604030504040204" pitchFamily="34" charset="-128"/>
                </a:rPr>
                <a:t>(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說法請參閱前兩頁填寫的功能推銷</a:t>
              </a:r>
              <a:r>
                <a:rPr lang="en-US" altLang="zh-TW" sz="1400" dirty="0" smtClean="0">
                  <a:latin typeface="Meiryo UI" panose="020B0604030504040204" pitchFamily="34" charset="-128"/>
                  <a:ea typeface="Meiryo UI" panose="020B0604030504040204" pitchFamily="34" charset="-128"/>
                </a:rPr>
                <a:t>)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endPara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168400" algn="just"/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隨口述內容演示。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圓角矩形 30"/>
            <p:cNvSpPr/>
            <p:nvPr/>
          </p:nvSpPr>
          <p:spPr>
            <a:xfrm rot="21205981">
              <a:off x="450546" y="3855661"/>
              <a:ext cx="1065699" cy="22040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練習技巧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27792"/>
              </p:ext>
            </p:extLst>
          </p:nvPr>
        </p:nvGraphicFramePr>
        <p:xfrm>
          <a:off x="1693294" y="5698148"/>
          <a:ext cx="691115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615">
                <a:tc>
                  <a:txBody>
                    <a:bodyPr/>
                    <a:lstStyle/>
                    <a:p>
                      <a:pPr marL="160338" marR="0" lvl="0" indent="-1603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組內互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組員座號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：                     貢獻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度：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、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、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、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、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5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組員座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r>
                        <a:rPr kumimoji="0" lang="zh-TW" altLang="en-US" sz="16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：          </a:t>
                      </a:r>
                      <a:r>
                        <a:rPr kumimoji="0" lang="zh-TW" altLang="en-US" sz="1600" b="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          貢獻</a:t>
                      </a:r>
                      <a:r>
                        <a:rPr kumimoji="0" lang="zh-TW" altLang="en-US" sz="16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度：</a:t>
                      </a:r>
                      <a:r>
                        <a:rPr kumimoji="0" lang="en-US" altLang="zh-TW" sz="16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zh-TW" altLang="en-US" sz="16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6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zh-TW" altLang="en-US" sz="16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6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zh-TW" altLang="en-US" sz="16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6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zh-TW" altLang="en-US" sz="16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6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5</a:t>
                      </a:r>
                      <a:endParaRPr kumimoji="0" lang="zh-TW" altLang="en-US" sz="16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圓角矩形 31"/>
          <p:cNvSpPr/>
          <p:nvPr/>
        </p:nvSpPr>
        <p:spPr>
          <a:xfrm>
            <a:off x="829826" y="5673689"/>
            <a:ext cx="751889" cy="56362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zh-TW" altLang="en-US" sz="1600" b="1" kern="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組</a:t>
            </a:r>
            <a:r>
              <a:rPr lang="zh-TW" altLang="en-US" sz="1600" b="1" kern="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內互評</a:t>
            </a:r>
            <a:endParaRPr lang="zh-TW" altLang="en-US" sz="1600" b="1" kern="0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86" y="167208"/>
            <a:ext cx="539999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/>
          <a:lstStyle/>
          <a:p>
            <a:r>
              <a:rPr lang="zh-TW" altLang="en-US" dirty="0" smtClean="0"/>
              <a:t>教學影片列表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64611652"/>
              </p:ext>
            </p:extLst>
          </p:nvPr>
        </p:nvGraphicFramePr>
        <p:xfrm>
          <a:off x="465775" y="1416392"/>
          <a:ext cx="8229600" cy="4820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影片編號、標題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影片連結網址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語音電子鐘樣例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/>
                        </a:rPr>
                        <a:t>https://youtu.be/4KSr_VpvuhI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1-1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問題引導、情境分析、程式流程圖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https://youtu.be/LMk3an7Wj4U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1-2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電子鐘時間顯示程式編程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https://youtu.be/BUI1oVJZY-I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1-3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電子鐘語音提示程式編程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/>
                        </a:rPr>
                        <a:t>https://youtu.be/nghM3kPDe5c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1-4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廣播訊息模組化程式編程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/>
                        </a:rPr>
                        <a:t>https://youtu.be/10QfO9iwlp8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基礎型藍光呼吸燈樣例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7"/>
                        </a:rPr>
                        <a:t>https://youtu.be/90QZ-drRJTE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高階型光纖呼吸燈樣例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8"/>
                        </a:rPr>
                        <a:t>https://youtu.be/qHygd56JviI</a:t>
                      </a:r>
                      <a:endParaRPr kumimoji="0" lang="en-US" altLang="zh-TW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2-1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問題引導、情境分析、程式流程圖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9"/>
                        </a:rPr>
                        <a:t>https://youtu.be/Mb2Rrc_Rxuc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2-2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基礎型藍光呼吸燈程式編程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0"/>
                        </a:rPr>
                        <a:t>https://youtu.be/MB89soJI3HA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2-3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進階型可調光呼吸燈程式編程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1"/>
                        </a:rPr>
                        <a:t>https://youtu.be/eUEvw7g8HDY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2-4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高階型光纖呼吸燈程式編程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2"/>
                        </a:rPr>
                        <a:t>https://youtu.be/5rCsSHur5BY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2-5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光纖管塑型技巧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3"/>
                        </a:rPr>
                        <a:t>https://youtu.be/LIYdII4MrtI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985071" y="484136"/>
            <a:ext cx="7187329" cy="806427"/>
            <a:chOff x="841055" y="1199935"/>
            <a:chExt cx="7187329" cy="806427"/>
          </a:xfrm>
        </p:grpSpPr>
        <p:sp>
          <p:nvSpPr>
            <p:cNvPr id="6" name="圓角矩形 5"/>
            <p:cNvSpPr/>
            <p:nvPr/>
          </p:nvSpPr>
          <p:spPr>
            <a:xfrm>
              <a:off x="1187624" y="1395083"/>
              <a:ext cx="6840760" cy="611279"/>
            </a:xfrm>
            <a:prstGeom prst="roundRect">
              <a:avLst>
                <a:gd name="adj" fmla="val 11373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en-US" altLang="zh-TW" sz="14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  <a:hlinkClick r:id="rId14"/>
                </a:rPr>
                <a:t>https://www.youtube.com/playlist?list=PLhAM0uL_UKJ2Ku6lYXOrPW3Qc46-PKlm4</a:t>
              </a:r>
              <a:endParaRPr lang="en-US" altLang="zh-TW" sz="1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 rot="21093786">
              <a:off x="841055" y="1199935"/>
              <a:ext cx="1034254" cy="25992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影片網址</a:t>
              </a:r>
            </a:p>
          </p:txBody>
        </p:sp>
      </p:grpSp>
      <p:sp>
        <p:nvSpPr>
          <p:cNvPr id="8" name="文字方塊 7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10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88739406"/>
              </p:ext>
            </p:extLst>
          </p:nvPr>
        </p:nvGraphicFramePr>
        <p:xfrm>
          <a:off x="457200" y="1412776"/>
          <a:ext cx="8229600" cy="222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影片標題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影片連結網址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超音波與定時智能開關樣例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/>
                        </a:rPr>
                        <a:t>https://youtu.be/vicVk5bMgW8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問題引導、情境分析、程式流程圖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https://youtu.be/uJtQtWltnUs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3-2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超音波與定時智能開關程式編程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https://youtu.be/lx_Y3x2OZY8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3-3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百搭智能開關結合功能元件發想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/>
                        </a:rPr>
                        <a:t>https://youtu.be/pOR7GxBIRKI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多功能睡眠鐘學生自主創意作品發表樣例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/>
                        </a:rPr>
                        <a:t>https://youtu.be/SD-FeP5iVF0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985071" y="484136"/>
            <a:ext cx="7187329" cy="806427"/>
            <a:chOff x="841055" y="1199935"/>
            <a:chExt cx="7187329" cy="806427"/>
          </a:xfrm>
        </p:grpSpPr>
        <p:sp>
          <p:nvSpPr>
            <p:cNvPr id="7" name="圓角矩形 6"/>
            <p:cNvSpPr/>
            <p:nvPr/>
          </p:nvSpPr>
          <p:spPr>
            <a:xfrm>
              <a:off x="1187624" y="1395083"/>
              <a:ext cx="6840760" cy="611279"/>
            </a:xfrm>
            <a:prstGeom prst="roundRect">
              <a:avLst>
                <a:gd name="adj" fmla="val 11373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en-US" altLang="zh-TW" sz="14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  <a:hlinkClick r:id="rId7"/>
                </a:rPr>
                <a:t>https://www.youtube.com/playlist?list=PLhAM0uL_UKJ2Ku6lYXOrPW3Qc46-PKlm4</a:t>
              </a:r>
              <a:endParaRPr lang="en-US" altLang="zh-TW" sz="1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 rot="21093786">
              <a:off x="841055" y="1199935"/>
              <a:ext cx="1034254" cy="25992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影片網址</a:t>
              </a:r>
            </a:p>
          </p:txBody>
        </p:sp>
      </p:grp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/>
          <a:lstStyle/>
          <a:p>
            <a:r>
              <a:rPr lang="zh-TW" altLang="en-US" dirty="0" smtClean="0"/>
              <a:t>教學影片列表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3527884" y="3861048"/>
            <a:ext cx="2088232" cy="2481086"/>
            <a:chOff x="5969521" y="4005065"/>
            <a:chExt cx="2088232" cy="2481086"/>
          </a:xfrm>
        </p:grpSpPr>
        <p:sp>
          <p:nvSpPr>
            <p:cNvPr id="12" name="圓角矩形 11"/>
            <p:cNvSpPr/>
            <p:nvPr/>
          </p:nvSpPr>
          <p:spPr>
            <a:xfrm>
              <a:off x="5969521" y="4005065"/>
              <a:ext cx="2088232" cy="2481086"/>
            </a:xfrm>
            <a:prstGeom prst="roundRect">
              <a:avLst>
                <a:gd name="adj" fmla="val 1059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全教學影片</a:t>
              </a:r>
              <a:endPara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QR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Code</a:t>
              </a:r>
            </a:p>
            <a:p>
              <a:pPr algn="ctr"/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413" y="4665005"/>
              <a:ext cx="1714739" cy="1714739"/>
            </a:xfrm>
            <a:prstGeom prst="rect">
              <a:avLst/>
            </a:prstGeom>
          </p:spPr>
        </p:pic>
      </p:grpSp>
      <p:sp>
        <p:nvSpPr>
          <p:cNvPr id="14" name="文字方塊 13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92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39889" y="200055"/>
            <a:ext cx="8229600" cy="60739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微課程</a:t>
            </a:r>
            <a:r>
              <a:rPr lang="en-US" altLang="zh-TW" dirty="0" smtClean="0"/>
              <a:t>1</a:t>
            </a:r>
            <a:r>
              <a:rPr lang="zh-TW" altLang="en-US" dirty="0" smtClean="0"/>
              <a:t>  語音電子鐘程式全覽</a:t>
            </a:r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9" y="781884"/>
            <a:ext cx="7666999" cy="55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39889" y="200055"/>
            <a:ext cx="8229600" cy="60739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微課程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  藍光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可調光呼吸燈程式全覽</a:t>
            </a:r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78192"/>
            <a:ext cx="3960440" cy="40110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78192"/>
            <a:ext cx="4558488" cy="401104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403648" y="111688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基礎型藍光呼吸燈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652120" y="111083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進階型可調光呼吸燈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3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/>
          <a:lstStyle/>
          <a:p>
            <a:r>
              <a:rPr lang="zh-TW" altLang="en-US" dirty="0" smtClean="0"/>
              <a:t>主題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計畫擬定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r>
              <a:rPr lang="zh-TW" altLang="en-US" dirty="0"/>
              <a:t>多功能睡眠鐘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25970" y="822025"/>
            <a:ext cx="771502" cy="1192583"/>
            <a:chOff x="583522" y="1329099"/>
            <a:chExt cx="816608" cy="1273993"/>
          </a:xfrm>
        </p:grpSpPr>
        <p:pic>
          <p:nvPicPr>
            <p:cNvPr id="5" name="Picture 3" descr="D:\自然資訊課\圖庫\任務提示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95499" y="1329099"/>
              <a:ext cx="623074" cy="603497"/>
            </a:xfrm>
            <a:prstGeom prst="rect">
              <a:avLst/>
            </a:prstGeom>
            <a:noFill/>
          </p:spPr>
        </p:pic>
        <p:sp>
          <p:nvSpPr>
            <p:cNvPr id="6" name="圓角矩形 5"/>
            <p:cNvSpPr/>
            <p:nvPr/>
          </p:nvSpPr>
          <p:spPr>
            <a:xfrm>
              <a:off x="583522" y="1890818"/>
              <a:ext cx="816608" cy="712274"/>
            </a:xfrm>
            <a:prstGeom prst="round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zh-TW" altLang="en-US" sz="1600" b="1" kern="0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導引</a:t>
              </a:r>
              <a:endParaRPr lang="en-US" altLang="zh-TW" sz="1600" b="1" kern="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1600" b="1" kern="0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問題</a:t>
              </a:r>
            </a:p>
          </p:txBody>
        </p:sp>
      </p:grpSp>
      <p:sp>
        <p:nvSpPr>
          <p:cNvPr id="8" name="圓角矩形 7"/>
          <p:cNvSpPr/>
          <p:nvPr/>
        </p:nvSpPr>
        <p:spPr>
          <a:xfrm>
            <a:off x="1763688" y="1026239"/>
            <a:ext cx="6768752" cy="988369"/>
          </a:xfrm>
          <a:prstGeom prst="roundRect">
            <a:avLst>
              <a:gd name="adj" fmla="val 11373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zh-TW" altLang="en-US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你曾有躺著睡不著、半夜睡不好，還是早上睡過頭的經驗嗎？</a:t>
            </a:r>
            <a:endParaRPr lang="en-US" altLang="zh-TW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擁有</a:t>
            </a:r>
            <a:r>
              <a:rPr lang="zh-TW" altLang="en-US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好的睡眠，</a:t>
            </a:r>
            <a:r>
              <a:rPr lang="zh-TW" altLang="en-US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可以促進健康，提升</a:t>
            </a:r>
            <a:r>
              <a:rPr lang="zh-TW" altLang="en-US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生活</a:t>
            </a:r>
            <a:r>
              <a:rPr lang="zh-TW" altLang="en-US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品質。若是你，會如何</a:t>
            </a:r>
            <a:endParaRPr lang="en-US" altLang="zh-TW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zh-TW" altLang="en-US" kern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款一覺好眠的多功能睡眠鐘</a:t>
            </a:r>
            <a:r>
              <a:rPr lang="zh-TW" altLang="en-US" kern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呢？</a:t>
            </a:r>
            <a:endParaRPr lang="en-US" altLang="zh-TW" kern="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25970" y="2132127"/>
            <a:ext cx="7732035" cy="4105185"/>
          </a:xfrm>
          <a:prstGeom prst="roundRect">
            <a:avLst>
              <a:gd name="adj" fmla="val 416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6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發揮你的想像力，試著提出睡眠鐘可以具備哪些功能，並繪製心智圖。</a:t>
            </a:r>
            <a:endParaRPr lang="en-US" altLang="zh-TW" sz="16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/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註</a:t>
            </a:r>
            <a:r>
              <a:rPr lang="zh-TW" altLang="en-US" sz="1400" b="1" dirty="0">
                <a:solidFill>
                  <a:prstClr val="black"/>
                </a:solidFill>
                <a:latin typeface="+mj-ea"/>
                <a:ea typeface="+mj-ea"/>
              </a:rPr>
              <a:t>：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2~3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一組為原則，合作製作專案。心智圖發想，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可在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作品自主創意實作前，訪談周遭人的需求或與組員討論，隨時加入新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點子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。經過探究活動後，請自我評估學會的程式知能，以及課程所剩時間，從心智圖中挑選所發想的點子，設計成睡眠鐘的功能。</a:t>
            </a:r>
            <a:endParaRPr lang="en-US" altLang="zh-TW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5409879" y="3479471"/>
            <a:ext cx="702155" cy="702155"/>
            <a:chOff x="563353" y="335"/>
            <a:chExt cx="961524" cy="961524"/>
          </a:xfrm>
          <a:solidFill>
            <a:srgbClr val="92D050"/>
          </a:solidFill>
        </p:grpSpPr>
        <p:sp>
          <p:nvSpPr>
            <p:cNvPr id="36" name="橢圓 35"/>
            <p:cNvSpPr/>
            <p:nvPr/>
          </p:nvSpPr>
          <p:spPr>
            <a:xfrm>
              <a:off x="563353" y="335"/>
              <a:ext cx="961524" cy="96152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橢圓 4"/>
            <p:cNvSpPr/>
            <p:nvPr/>
          </p:nvSpPr>
          <p:spPr>
            <a:xfrm>
              <a:off x="783838" y="234694"/>
              <a:ext cx="549438" cy="4811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時間顯示</a:t>
              </a:r>
            </a:p>
          </p:txBody>
        </p:sp>
      </p:grpSp>
      <p:cxnSp>
        <p:nvCxnSpPr>
          <p:cNvPr id="38" name="直線單箭頭接點 37"/>
          <p:cNvCxnSpPr>
            <a:stCxn id="40" idx="7"/>
            <a:endCxn id="36" idx="3"/>
          </p:cNvCxnSpPr>
          <p:nvPr/>
        </p:nvCxnSpPr>
        <p:spPr>
          <a:xfrm flipV="1">
            <a:off x="5092598" y="4078798"/>
            <a:ext cx="420109" cy="286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群組 38"/>
          <p:cNvGrpSpPr/>
          <p:nvPr/>
        </p:nvGrpSpPr>
        <p:grpSpPr>
          <a:xfrm>
            <a:off x="4325222" y="4233832"/>
            <a:ext cx="899037" cy="899037"/>
            <a:chOff x="563353" y="335"/>
            <a:chExt cx="961524" cy="961524"/>
          </a:xfrm>
          <a:solidFill>
            <a:schemeClr val="accent1"/>
          </a:solidFill>
        </p:grpSpPr>
        <p:sp>
          <p:nvSpPr>
            <p:cNvPr id="40" name="橢圓 39"/>
            <p:cNvSpPr/>
            <p:nvPr/>
          </p:nvSpPr>
          <p:spPr>
            <a:xfrm>
              <a:off x="563353" y="335"/>
              <a:ext cx="961524" cy="96152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橢圓 4"/>
            <p:cNvSpPr/>
            <p:nvPr/>
          </p:nvSpPr>
          <p:spPr>
            <a:xfrm>
              <a:off x="681915" y="242133"/>
              <a:ext cx="749064" cy="4811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多功能睡眠鐘</a:t>
              </a: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5747826" y="4332272"/>
            <a:ext cx="702155" cy="702155"/>
            <a:chOff x="563353" y="335"/>
            <a:chExt cx="961524" cy="961524"/>
          </a:xfrm>
          <a:solidFill>
            <a:srgbClr val="92D050"/>
          </a:solidFill>
        </p:grpSpPr>
        <p:sp>
          <p:nvSpPr>
            <p:cNvPr id="43" name="橢圓 42"/>
            <p:cNvSpPr/>
            <p:nvPr/>
          </p:nvSpPr>
          <p:spPr>
            <a:xfrm>
              <a:off x="563353" y="335"/>
              <a:ext cx="961524" cy="96152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橢圓 4"/>
            <p:cNvSpPr/>
            <p:nvPr/>
          </p:nvSpPr>
          <p:spPr>
            <a:xfrm>
              <a:off x="783838" y="234694"/>
              <a:ext cx="549438" cy="4811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45" name="直線單箭頭接點 44"/>
          <p:cNvCxnSpPr>
            <a:stCxn id="40" idx="6"/>
            <a:endCxn id="43" idx="2"/>
          </p:cNvCxnSpPr>
          <p:nvPr/>
        </p:nvCxnSpPr>
        <p:spPr>
          <a:xfrm flipV="1">
            <a:off x="5224259" y="4683350"/>
            <a:ext cx="52356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群組 45"/>
          <p:cNvGrpSpPr/>
          <p:nvPr/>
        </p:nvGrpSpPr>
        <p:grpSpPr>
          <a:xfrm>
            <a:off x="5315875" y="5137291"/>
            <a:ext cx="702155" cy="702155"/>
            <a:chOff x="563353" y="335"/>
            <a:chExt cx="961524" cy="961524"/>
          </a:xfrm>
          <a:solidFill>
            <a:srgbClr val="92D050"/>
          </a:solidFill>
        </p:grpSpPr>
        <p:sp>
          <p:nvSpPr>
            <p:cNvPr id="47" name="橢圓 46"/>
            <p:cNvSpPr/>
            <p:nvPr/>
          </p:nvSpPr>
          <p:spPr>
            <a:xfrm>
              <a:off x="563353" y="335"/>
              <a:ext cx="961524" cy="96152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橢圓 4"/>
            <p:cNvSpPr/>
            <p:nvPr/>
          </p:nvSpPr>
          <p:spPr>
            <a:xfrm>
              <a:off x="647087" y="248180"/>
              <a:ext cx="794054" cy="4811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49" name="直線單箭頭接點 48"/>
          <p:cNvCxnSpPr>
            <a:stCxn id="40" idx="5"/>
            <a:endCxn id="47" idx="1"/>
          </p:cNvCxnSpPr>
          <p:nvPr/>
        </p:nvCxnSpPr>
        <p:spPr>
          <a:xfrm>
            <a:off x="5092598" y="5001208"/>
            <a:ext cx="326105" cy="238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群組 49"/>
          <p:cNvGrpSpPr/>
          <p:nvPr/>
        </p:nvGrpSpPr>
        <p:grpSpPr>
          <a:xfrm>
            <a:off x="4412582" y="5488368"/>
            <a:ext cx="702155" cy="702155"/>
            <a:chOff x="563353" y="335"/>
            <a:chExt cx="961524" cy="961524"/>
          </a:xfrm>
          <a:solidFill>
            <a:srgbClr val="92D050"/>
          </a:solidFill>
        </p:grpSpPr>
        <p:sp>
          <p:nvSpPr>
            <p:cNvPr id="51" name="橢圓 50"/>
            <p:cNvSpPr/>
            <p:nvPr/>
          </p:nvSpPr>
          <p:spPr>
            <a:xfrm>
              <a:off x="563353" y="335"/>
              <a:ext cx="961524" cy="96152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橢圓 4"/>
            <p:cNvSpPr/>
            <p:nvPr/>
          </p:nvSpPr>
          <p:spPr>
            <a:xfrm>
              <a:off x="647087" y="248180"/>
              <a:ext cx="794054" cy="4811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53" name="直線單箭頭接點 52"/>
          <p:cNvCxnSpPr>
            <a:stCxn id="40" idx="4"/>
            <a:endCxn id="51" idx="0"/>
          </p:cNvCxnSpPr>
          <p:nvPr/>
        </p:nvCxnSpPr>
        <p:spPr>
          <a:xfrm flipH="1">
            <a:off x="4763660" y="5132869"/>
            <a:ext cx="11081" cy="35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群組 53"/>
          <p:cNvGrpSpPr/>
          <p:nvPr/>
        </p:nvGrpSpPr>
        <p:grpSpPr>
          <a:xfrm>
            <a:off x="3561919" y="5130735"/>
            <a:ext cx="702155" cy="702155"/>
            <a:chOff x="563353" y="335"/>
            <a:chExt cx="961524" cy="961524"/>
          </a:xfrm>
          <a:solidFill>
            <a:srgbClr val="92D050"/>
          </a:solidFill>
        </p:grpSpPr>
        <p:sp>
          <p:nvSpPr>
            <p:cNvPr id="55" name="橢圓 54"/>
            <p:cNvSpPr/>
            <p:nvPr/>
          </p:nvSpPr>
          <p:spPr>
            <a:xfrm>
              <a:off x="563353" y="335"/>
              <a:ext cx="961524" cy="96152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橢圓 4"/>
            <p:cNvSpPr/>
            <p:nvPr/>
          </p:nvSpPr>
          <p:spPr>
            <a:xfrm>
              <a:off x="647087" y="248180"/>
              <a:ext cx="794054" cy="4811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57" name="直線單箭頭接點 56"/>
          <p:cNvCxnSpPr>
            <a:stCxn id="40" idx="3"/>
            <a:endCxn id="55" idx="7"/>
          </p:cNvCxnSpPr>
          <p:nvPr/>
        </p:nvCxnSpPr>
        <p:spPr>
          <a:xfrm flipH="1">
            <a:off x="4161246" y="5001208"/>
            <a:ext cx="295637" cy="2323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群組 57"/>
          <p:cNvGrpSpPr/>
          <p:nvPr/>
        </p:nvGrpSpPr>
        <p:grpSpPr>
          <a:xfrm>
            <a:off x="3203848" y="4328020"/>
            <a:ext cx="702155" cy="702155"/>
            <a:chOff x="563353" y="335"/>
            <a:chExt cx="961524" cy="961524"/>
          </a:xfrm>
          <a:solidFill>
            <a:srgbClr val="92D050"/>
          </a:solidFill>
        </p:grpSpPr>
        <p:sp>
          <p:nvSpPr>
            <p:cNvPr id="59" name="橢圓 58"/>
            <p:cNvSpPr/>
            <p:nvPr/>
          </p:nvSpPr>
          <p:spPr>
            <a:xfrm>
              <a:off x="563353" y="335"/>
              <a:ext cx="961524" cy="96152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橢圓 4"/>
            <p:cNvSpPr/>
            <p:nvPr/>
          </p:nvSpPr>
          <p:spPr>
            <a:xfrm>
              <a:off x="622004" y="253897"/>
              <a:ext cx="863376" cy="48116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61" name="直線單箭頭接點 60"/>
          <p:cNvCxnSpPr>
            <a:stCxn id="40" idx="2"/>
            <a:endCxn id="59" idx="6"/>
          </p:cNvCxnSpPr>
          <p:nvPr/>
        </p:nvCxnSpPr>
        <p:spPr>
          <a:xfrm flipH="1" flipV="1">
            <a:off x="3906003" y="4679098"/>
            <a:ext cx="419219" cy="4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群組 61"/>
          <p:cNvGrpSpPr/>
          <p:nvPr/>
        </p:nvGrpSpPr>
        <p:grpSpPr>
          <a:xfrm>
            <a:off x="3446017" y="3511677"/>
            <a:ext cx="702155" cy="702155"/>
            <a:chOff x="563353" y="335"/>
            <a:chExt cx="961524" cy="961524"/>
          </a:xfrm>
          <a:solidFill>
            <a:srgbClr val="92D050"/>
          </a:solidFill>
        </p:grpSpPr>
        <p:sp>
          <p:nvSpPr>
            <p:cNvPr id="63" name="橢圓 62"/>
            <p:cNvSpPr/>
            <p:nvPr/>
          </p:nvSpPr>
          <p:spPr>
            <a:xfrm>
              <a:off x="563353" y="335"/>
              <a:ext cx="961524" cy="96152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橢圓 4"/>
            <p:cNvSpPr/>
            <p:nvPr/>
          </p:nvSpPr>
          <p:spPr>
            <a:xfrm>
              <a:off x="783838" y="234694"/>
              <a:ext cx="549438" cy="4811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65" name="直線單箭頭接點 64"/>
          <p:cNvCxnSpPr>
            <a:stCxn id="40" idx="1"/>
            <a:endCxn id="63" idx="5"/>
          </p:cNvCxnSpPr>
          <p:nvPr/>
        </p:nvCxnSpPr>
        <p:spPr>
          <a:xfrm flipH="1" flipV="1">
            <a:off x="4045344" y="4111004"/>
            <a:ext cx="411539" cy="254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stCxn id="40" idx="0"/>
            <a:endCxn id="68" idx="4"/>
          </p:cNvCxnSpPr>
          <p:nvPr/>
        </p:nvCxnSpPr>
        <p:spPr>
          <a:xfrm flipV="1">
            <a:off x="4774741" y="3906311"/>
            <a:ext cx="1513" cy="327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群組 66"/>
          <p:cNvGrpSpPr/>
          <p:nvPr/>
        </p:nvGrpSpPr>
        <p:grpSpPr>
          <a:xfrm>
            <a:off x="4425176" y="3204156"/>
            <a:ext cx="702155" cy="702155"/>
            <a:chOff x="563353" y="335"/>
            <a:chExt cx="961524" cy="961524"/>
          </a:xfrm>
          <a:solidFill>
            <a:srgbClr val="92D050"/>
          </a:solidFill>
        </p:grpSpPr>
        <p:sp>
          <p:nvSpPr>
            <p:cNvPr id="68" name="橢圓 67"/>
            <p:cNvSpPr/>
            <p:nvPr/>
          </p:nvSpPr>
          <p:spPr>
            <a:xfrm>
              <a:off x="563353" y="335"/>
              <a:ext cx="961524" cy="96152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橢圓 4"/>
            <p:cNvSpPr/>
            <p:nvPr/>
          </p:nvSpPr>
          <p:spPr>
            <a:xfrm>
              <a:off x="783838" y="234694"/>
              <a:ext cx="549438" cy="4811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1" name="文字方塊 70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教師引導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小組填寫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0" name="圖片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40" y="320140"/>
            <a:ext cx="540000" cy="5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39889" y="200055"/>
            <a:ext cx="8229600" cy="60739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微課程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  高階型光纖呼吸燈程式全覽</a:t>
            </a:r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8" y="781884"/>
            <a:ext cx="7130680" cy="55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39889" y="200055"/>
            <a:ext cx="8229600" cy="60739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微課程</a:t>
            </a:r>
            <a:r>
              <a:rPr lang="en-US" altLang="zh-TW" dirty="0" smtClean="0"/>
              <a:t>3</a:t>
            </a:r>
            <a:r>
              <a:rPr lang="zh-TW" altLang="en-US" dirty="0" smtClean="0"/>
              <a:t>  百搭智能開關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光纖呼吸燈整合程式全覽</a:t>
            </a:r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1" y="1124744"/>
            <a:ext cx="8821817" cy="439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40" y="320140"/>
            <a:ext cx="540000" cy="5305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/>
          <a:lstStyle/>
          <a:p>
            <a:r>
              <a:rPr lang="zh-TW" altLang="en-US" dirty="0" smtClean="0"/>
              <a:t>主題</a:t>
            </a:r>
            <a:r>
              <a:rPr lang="en-US" altLang="zh-TW" dirty="0"/>
              <a:t>&amp;</a:t>
            </a:r>
            <a:r>
              <a:rPr lang="zh-TW" altLang="en-US" dirty="0"/>
              <a:t>計畫擬定</a:t>
            </a:r>
            <a:r>
              <a:rPr lang="zh-TW" altLang="en-US" dirty="0" smtClean="0">
                <a:latin typeface="+mn-ea"/>
                <a:ea typeface="+mn-ea"/>
              </a:rPr>
              <a:t>：</a:t>
            </a:r>
            <a:r>
              <a:rPr lang="zh-TW" altLang="en-US" dirty="0"/>
              <a:t>多功能睡眠鐘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825970" y="2132127"/>
            <a:ext cx="7732035" cy="4105185"/>
          </a:xfrm>
          <a:prstGeom prst="roundRect">
            <a:avLst>
              <a:gd name="adj" fmla="val 416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發揮你的想像力，試著提出睡眠鐘可以具備哪些功能，並繪製心智圖。</a:t>
            </a:r>
            <a:endParaRPr lang="en-US" altLang="zh-TW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新細明體" panose="02020500000000000000" pitchFamily="18" charset="-120"/>
            </a:endParaRPr>
          </a:p>
        </p:txBody>
      </p:sp>
      <p:sp>
        <p:nvSpPr>
          <p:cNvPr id="53" name="圓角矩形 52"/>
          <p:cNvSpPr/>
          <p:nvPr/>
        </p:nvSpPr>
        <p:spPr>
          <a:xfrm>
            <a:off x="5678267" y="5363942"/>
            <a:ext cx="2753226" cy="760515"/>
          </a:xfrm>
          <a:prstGeom prst="roundRect">
            <a:avLst>
              <a:gd name="adj" fmla="val 10747"/>
            </a:avLst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/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註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：藍底功能為微課程指定基礎程式，會由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老師透過微課程引導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教學。</a:t>
            </a:r>
            <a:endParaRPr lang="en-US" altLang="zh-TW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825970" y="822025"/>
            <a:ext cx="771502" cy="1192583"/>
            <a:chOff x="583522" y="1329099"/>
            <a:chExt cx="816608" cy="1273993"/>
          </a:xfrm>
        </p:grpSpPr>
        <p:pic>
          <p:nvPicPr>
            <p:cNvPr id="54" name="Picture 3" descr="D:\自然資訊課\圖庫\任務提示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95499" y="1329099"/>
              <a:ext cx="623074" cy="603497"/>
            </a:xfrm>
            <a:prstGeom prst="rect">
              <a:avLst/>
            </a:prstGeom>
            <a:noFill/>
          </p:spPr>
        </p:pic>
        <p:sp>
          <p:nvSpPr>
            <p:cNvPr id="55" name="圓角矩形 54"/>
            <p:cNvSpPr/>
            <p:nvPr/>
          </p:nvSpPr>
          <p:spPr>
            <a:xfrm>
              <a:off x="583522" y="1890818"/>
              <a:ext cx="816608" cy="712274"/>
            </a:xfrm>
            <a:prstGeom prst="round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zh-TW" altLang="en-US" sz="1600" b="1" kern="0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導引</a:t>
              </a:r>
              <a:endParaRPr lang="en-US" altLang="zh-TW" sz="1600" b="1" kern="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1600" b="1" kern="0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問題</a:t>
              </a:r>
            </a:p>
          </p:txBody>
        </p:sp>
      </p:grpSp>
      <p:sp>
        <p:nvSpPr>
          <p:cNvPr id="56" name="圓角矩形 55"/>
          <p:cNvSpPr/>
          <p:nvPr/>
        </p:nvSpPr>
        <p:spPr>
          <a:xfrm>
            <a:off x="1763688" y="1026239"/>
            <a:ext cx="6768752" cy="988369"/>
          </a:xfrm>
          <a:prstGeom prst="roundRect">
            <a:avLst>
              <a:gd name="adj" fmla="val 11373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zh-TW" altLang="en-US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你曾有躺著睡不著、半夜睡不好，還是早上睡過頭的經驗嗎？</a:t>
            </a:r>
            <a:endParaRPr lang="en-US" altLang="zh-TW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擁有</a:t>
            </a:r>
            <a:r>
              <a:rPr lang="zh-TW" altLang="en-US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好的睡眠，</a:t>
            </a:r>
            <a:r>
              <a:rPr lang="zh-TW" altLang="en-US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可以促進健康，提升</a:t>
            </a:r>
            <a:r>
              <a:rPr lang="zh-TW" altLang="en-US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生活</a:t>
            </a:r>
            <a:r>
              <a:rPr lang="zh-TW" altLang="en-US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品質。若是你，會如何</a:t>
            </a:r>
            <a:endParaRPr lang="en-US" altLang="zh-TW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zh-TW" altLang="en-US" kern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款一覺好眠的多功能睡眠鐘</a:t>
            </a:r>
            <a:r>
              <a:rPr lang="zh-TW" altLang="en-US" kern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呢？</a:t>
            </a:r>
            <a:endParaRPr lang="en-US" altLang="zh-TW" kern="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" name="文字方塊 56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000" b="1" dirty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3068920" y="2780928"/>
            <a:ext cx="3246133" cy="2986367"/>
            <a:chOff x="1188442" y="2852936"/>
            <a:chExt cx="3246133" cy="2986367"/>
          </a:xfrm>
        </p:grpSpPr>
        <p:grpSp>
          <p:nvGrpSpPr>
            <p:cNvPr id="52" name="群組 51"/>
            <p:cNvGrpSpPr/>
            <p:nvPr/>
          </p:nvGrpSpPr>
          <p:grpSpPr>
            <a:xfrm>
              <a:off x="1188442" y="2852936"/>
              <a:ext cx="3246133" cy="2986367"/>
              <a:chOff x="1403648" y="3178229"/>
              <a:chExt cx="3246133" cy="2986367"/>
            </a:xfrm>
          </p:grpSpPr>
          <p:grpSp>
            <p:nvGrpSpPr>
              <p:cNvPr id="4" name="群組 19"/>
              <p:cNvGrpSpPr/>
              <p:nvPr/>
            </p:nvGrpSpPr>
            <p:grpSpPr>
              <a:xfrm>
                <a:off x="3609679" y="3453544"/>
                <a:ext cx="702155" cy="702155"/>
                <a:chOff x="563353" y="335"/>
                <a:chExt cx="961524" cy="961524"/>
              </a:xfrm>
              <a:solidFill>
                <a:srgbClr val="00B0F0"/>
              </a:solidFill>
            </p:grpSpPr>
            <p:sp>
              <p:nvSpPr>
                <p:cNvPr id="21" name="橢圓 20"/>
                <p:cNvSpPr/>
                <p:nvPr/>
              </p:nvSpPr>
              <p:spPr>
                <a:xfrm>
                  <a:off x="563353" y="335"/>
                  <a:ext cx="961524" cy="9615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橢圓 4"/>
                <p:cNvSpPr/>
                <p:nvPr/>
              </p:nvSpPr>
              <p:spPr>
                <a:xfrm>
                  <a:off x="651798" y="236938"/>
                  <a:ext cx="793698" cy="481164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400" b="1" dirty="0">
                      <a:solidFill>
                        <a:prstClr val="whit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語音</a:t>
                  </a:r>
                  <a:r>
                    <a:rPr lang="zh-TW" altLang="en-US" sz="1400" b="1" dirty="0" smtClean="0">
                      <a:solidFill>
                        <a:prstClr val="whit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電子鐘</a:t>
                  </a:r>
                  <a:endParaRPr lang="zh-TW" altLang="en-US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cxnSp>
            <p:nvCxnSpPr>
              <p:cNvPr id="24" name="直線單箭頭接點 23"/>
              <p:cNvCxnSpPr>
                <a:stCxn id="29" idx="7"/>
                <a:endCxn id="21" idx="3"/>
              </p:cNvCxnSpPr>
              <p:nvPr/>
            </p:nvCxnSpPr>
            <p:spPr>
              <a:xfrm flipV="1">
                <a:off x="3292398" y="4052871"/>
                <a:ext cx="420109" cy="2866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群組 27"/>
              <p:cNvGrpSpPr/>
              <p:nvPr/>
            </p:nvGrpSpPr>
            <p:grpSpPr>
              <a:xfrm>
                <a:off x="2525022" y="4207905"/>
                <a:ext cx="899037" cy="899037"/>
                <a:chOff x="563353" y="335"/>
                <a:chExt cx="961524" cy="961524"/>
              </a:xfrm>
              <a:solidFill>
                <a:schemeClr val="accent1"/>
              </a:solidFill>
            </p:grpSpPr>
            <p:sp>
              <p:nvSpPr>
                <p:cNvPr id="29" name="橢圓 28"/>
                <p:cNvSpPr/>
                <p:nvPr/>
              </p:nvSpPr>
              <p:spPr>
                <a:xfrm>
                  <a:off x="563353" y="335"/>
                  <a:ext cx="961524" cy="9615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0" name="橢圓 4"/>
                <p:cNvSpPr/>
                <p:nvPr/>
              </p:nvSpPr>
              <p:spPr>
                <a:xfrm>
                  <a:off x="681915" y="242133"/>
                  <a:ext cx="749064" cy="481164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600" b="1" dirty="0">
                      <a:solidFill>
                        <a:prstClr val="whit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多功能睡眠鐘</a:t>
                  </a:r>
                </a:p>
              </p:txBody>
            </p:sp>
          </p:grpSp>
          <p:grpSp>
            <p:nvGrpSpPr>
              <p:cNvPr id="9" name="群組 15"/>
              <p:cNvGrpSpPr/>
              <p:nvPr/>
            </p:nvGrpSpPr>
            <p:grpSpPr>
              <a:xfrm>
                <a:off x="3947626" y="4306345"/>
                <a:ext cx="702155" cy="702155"/>
                <a:chOff x="563353" y="335"/>
                <a:chExt cx="961524" cy="961524"/>
              </a:xfrm>
              <a:solidFill>
                <a:srgbClr val="00B0F0"/>
              </a:solidFill>
            </p:grpSpPr>
            <p:sp>
              <p:nvSpPr>
                <p:cNvPr id="17" name="橢圓 16"/>
                <p:cNvSpPr/>
                <p:nvPr/>
              </p:nvSpPr>
              <p:spPr>
                <a:xfrm>
                  <a:off x="563353" y="335"/>
                  <a:ext cx="961524" cy="9615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橢圓 4"/>
                <p:cNvSpPr/>
                <p:nvPr/>
              </p:nvSpPr>
              <p:spPr>
                <a:xfrm>
                  <a:off x="652869" y="234691"/>
                  <a:ext cx="793698" cy="481164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400" b="1" dirty="0">
                      <a:solidFill>
                        <a:prstClr val="whit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光纖 呼吸燈</a:t>
                  </a:r>
                </a:p>
              </p:txBody>
            </p:sp>
          </p:grpSp>
          <p:cxnSp>
            <p:nvCxnSpPr>
              <p:cNvPr id="19" name="直線單箭頭接點 18"/>
              <p:cNvCxnSpPr>
                <a:stCxn id="29" idx="6"/>
                <a:endCxn id="17" idx="2"/>
              </p:cNvCxnSpPr>
              <p:nvPr/>
            </p:nvCxnSpPr>
            <p:spPr>
              <a:xfrm flipV="1">
                <a:off x="3424059" y="4657423"/>
                <a:ext cx="52356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群組 22"/>
              <p:cNvGrpSpPr/>
              <p:nvPr/>
            </p:nvGrpSpPr>
            <p:grpSpPr>
              <a:xfrm>
                <a:off x="3515675" y="5111364"/>
                <a:ext cx="702155" cy="702155"/>
                <a:chOff x="563353" y="335"/>
                <a:chExt cx="961524" cy="961524"/>
              </a:xfrm>
              <a:solidFill>
                <a:srgbClr val="00B0F0"/>
              </a:solidFill>
            </p:grpSpPr>
            <p:sp>
              <p:nvSpPr>
                <p:cNvPr id="25" name="橢圓 24"/>
                <p:cNvSpPr/>
                <p:nvPr/>
              </p:nvSpPr>
              <p:spPr>
                <a:xfrm>
                  <a:off x="563353" y="335"/>
                  <a:ext cx="961524" cy="9615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6" name="橢圓 4"/>
                <p:cNvSpPr/>
                <p:nvPr/>
              </p:nvSpPr>
              <p:spPr>
                <a:xfrm>
                  <a:off x="647087" y="248180"/>
                  <a:ext cx="794054" cy="481164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400" b="1" dirty="0" smtClean="0">
                      <a:solidFill>
                        <a:prstClr val="whit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智能 開關</a:t>
                  </a:r>
                  <a:endParaRPr lang="en-US" altLang="zh-TW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cxnSp>
            <p:nvCxnSpPr>
              <p:cNvPr id="27" name="直線單箭頭接點 26"/>
              <p:cNvCxnSpPr>
                <a:stCxn id="29" idx="5"/>
                <a:endCxn id="25" idx="1"/>
              </p:cNvCxnSpPr>
              <p:nvPr/>
            </p:nvCxnSpPr>
            <p:spPr>
              <a:xfrm>
                <a:off x="3292398" y="4975281"/>
                <a:ext cx="326105" cy="2389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群組 30"/>
              <p:cNvGrpSpPr/>
              <p:nvPr/>
            </p:nvGrpSpPr>
            <p:grpSpPr>
              <a:xfrm>
                <a:off x="2612382" y="5462441"/>
                <a:ext cx="702155" cy="702155"/>
                <a:chOff x="563353" y="335"/>
                <a:chExt cx="961524" cy="961524"/>
              </a:xfrm>
              <a:solidFill>
                <a:srgbClr val="00B0F0"/>
              </a:solidFill>
            </p:grpSpPr>
            <p:sp>
              <p:nvSpPr>
                <p:cNvPr id="32" name="橢圓 31"/>
                <p:cNvSpPr/>
                <p:nvPr/>
              </p:nvSpPr>
              <p:spPr>
                <a:xfrm>
                  <a:off x="563353" y="335"/>
                  <a:ext cx="961524" cy="96152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3" name="橢圓 4"/>
                <p:cNvSpPr/>
                <p:nvPr/>
              </p:nvSpPr>
              <p:spPr>
                <a:xfrm>
                  <a:off x="647087" y="248180"/>
                  <a:ext cx="794054" cy="481164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400" b="1" dirty="0" smtClean="0">
                      <a:solidFill>
                        <a:prstClr val="whit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學生</a:t>
                  </a:r>
                  <a:endParaRPr lang="en-US" altLang="zh-TW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1400" b="1" dirty="0" smtClean="0">
                      <a:solidFill>
                        <a:prstClr val="whit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idea</a:t>
                  </a:r>
                  <a:endParaRPr lang="zh-TW" altLang="en-US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cxnSp>
            <p:nvCxnSpPr>
              <p:cNvPr id="34" name="直線單箭頭接點 33"/>
              <p:cNvCxnSpPr>
                <a:stCxn id="29" idx="4"/>
                <a:endCxn id="32" idx="0"/>
              </p:cNvCxnSpPr>
              <p:nvPr/>
            </p:nvCxnSpPr>
            <p:spPr>
              <a:xfrm flipH="1">
                <a:off x="2963460" y="5106942"/>
                <a:ext cx="11081" cy="3554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群組 34"/>
              <p:cNvGrpSpPr/>
              <p:nvPr/>
            </p:nvGrpSpPr>
            <p:grpSpPr>
              <a:xfrm>
                <a:off x="1761719" y="5104808"/>
                <a:ext cx="702155" cy="702155"/>
                <a:chOff x="563353" y="335"/>
                <a:chExt cx="961524" cy="961524"/>
              </a:xfrm>
              <a:solidFill>
                <a:srgbClr val="92D050"/>
              </a:solidFill>
            </p:grpSpPr>
            <p:sp>
              <p:nvSpPr>
                <p:cNvPr id="36" name="橢圓 35"/>
                <p:cNvSpPr/>
                <p:nvPr/>
              </p:nvSpPr>
              <p:spPr>
                <a:xfrm>
                  <a:off x="563353" y="335"/>
                  <a:ext cx="961524" cy="9615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橢圓 4"/>
                <p:cNvSpPr/>
                <p:nvPr/>
              </p:nvSpPr>
              <p:spPr>
                <a:xfrm>
                  <a:off x="647087" y="248180"/>
                  <a:ext cx="794054" cy="481164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400" b="1" dirty="0">
                      <a:solidFill>
                        <a:prstClr val="whit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學生</a:t>
                  </a:r>
                  <a:endParaRPr lang="en-US" altLang="zh-TW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1400" b="1" dirty="0">
                      <a:solidFill>
                        <a:prstClr val="whit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idea</a:t>
                  </a:r>
                  <a:endParaRPr lang="zh-TW" altLang="en-US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cxnSp>
            <p:nvCxnSpPr>
              <p:cNvPr id="38" name="直線單箭頭接點 37"/>
              <p:cNvCxnSpPr>
                <a:stCxn id="29" idx="3"/>
                <a:endCxn id="36" idx="7"/>
              </p:cNvCxnSpPr>
              <p:nvPr/>
            </p:nvCxnSpPr>
            <p:spPr>
              <a:xfrm flipH="1">
                <a:off x="2361046" y="4975281"/>
                <a:ext cx="295637" cy="23235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群組 39"/>
              <p:cNvGrpSpPr/>
              <p:nvPr/>
            </p:nvGrpSpPr>
            <p:grpSpPr>
              <a:xfrm>
                <a:off x="1403648" y="4302093"/>
                <a:ext cx="702155" cy="702155"/>
                <a:chOff x="563353" y="335"/>
                <a:chExt cx="961524" cy="961524"/>
              </a:xfrm>
              <a:solidFill>
                <a:srgbClr val="92D050"/>
              </a:solidFill>
            </p:grpSpPr>
            <p:sp>
              <p:nvSpPr>
                <p:cNvPr id="41" name="橢圓 40"/>
                <p:cNvSpPr/>
                <p:nvPr/>
              </p:nvSpPr>
              <p:spPr>
                <a:xfrm>
                  <a:off x="563353" y="335"/>
                  <a:ext cx="961524" cy="9615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2" name="橢圓 4"/>
                <p:cNvSpPr/>
                <p:nvPr/>
              </p:nvSpPr>
              <p:spPr>
                <a:xfrm>
                  <a:off x="622004" y="253897"/>
                  <a:ext cx="863376" cy="48116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400" b="1" dirty="0">
                      <a:solidFill>
                        <a:prstClr val="whit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學生</a:t>
                  </a:r>
                  <a:endParaRPr lang="en-US" altLang="zh-TW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1400" b="1" dirty="0">
                      <a:solidFill>
                        <a:prstClr val="whit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idea</a:t>
                  </a:r>
                  <a:endParaRPr lang="zh-TW" altLang="en-US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cxnSp>
            <p:nvCxnSpPr>
              <p:cNvPr id="43" name="直線單箭頭接點 42"/>
              <p:cNvCxnSpPr>
                <a:stCxn id="29" idx="2"/>
                <a:endCxn id="41" idx="6"/>
              </p:cNvCxnSpPr>
              <p:nvPr/>
            </p:nvCxnSpPr>
            <p:spPr>
              <a:xfrm flipH="1" flipV="1">
                <a:off x="2105803" y="4653171"/>
                <a:ext cx="419219" cy="42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群組 45"/>
              <p:cNvGrpSpPr/>
              <p:nvPr/>
            </p:nvGrpSpPr>
            <p:grpSpPr>
              <a:xfrm>
                <a:off x="1645817" y="3485750"/>
                <a:ext cx="702155" cy="702155"/>
                <a:chOff x="563353" y="335"/>
                <a:chExt cx="961524" cy="961524"/>
              </a:xfrm>
              <a:solidFill>
                <a:srgbClr val="92D050"/>
              </a:solidFill>
            </p:grpSpPr>
            <p:sp>
              <p:nvSpPr>
                <p:cNvPr id="47" name="橢圓 46"/>
                <p:cNvSpPr/>
                <p:nvPr/>
              </p:nvSpPr>
              <p:spPr>
                <a:xfrm>
                  <a:off x="563353" y="335"/>
                  <a:ext cx="961524" cy="9615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8" name="橢圓 4"/>
                <p:cNvSpPr/>
                <p:nvPr/>
              </p:nvSpPr>
              <p:spPr>
                <a:xfrm>
                  <a:off x="644863" y="250105"/>
                  <a:ext cx="798072" cy="481164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400" b="1" dirty="0">
                      <a:solidFill>
                        <a:prstClr val="whit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學生</a:t>
                  </a:r>
                  <a:endParaRPr lang="en-US" altLang="zh-TW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1400" b="1" dirty="0">
                      <a:solidFill>
                        <a:prstClr val="whit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idea</a:t>
                  </a:r>
                  <a:endParaRPr lang="zh-TW" altLang="en-US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cxnSp>
            <p:nvCxnSpPr>
              <p:cNvPr id="49" name="直線單箭頭接點 48"/>
              <p:cNvCxnSpPr>
                <a:stCxn id="29" idx="1"/>
                <a:endCxn id="47" idx="5"/>
              </p:cNvCxnSpPr>
              <p:nvPr/>
            </p:nvCxnSpPr>
            <p:spPr>
              <a:xfrm flipH="1" flipV="1">
                <a:off x="2245144" y="4085077"/>
                <a:ext cx="411539" cy="254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單箭頭接點 57"/>
              <p:cNvCxnSpPr>
                <a:stCxn id="29" idx="0"/>
                <a:endCxn id="66" idx="4"/>
              </p:cNvCxnSpPr>
              <p:nvPr/>
            </p:nvCxnSpPr>
            <p:spPr>
              <a:xfrm flipV="1">
                <a:off x="2974541" y="3880384"/>
                <a:ext cx="1513" cy="3275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橢圓 65"/>
              <p:cNvSpPr/>
              <p:nvPr/>
            </p:nvSpPr>
            <p:spPr>
              <a:xfrm>
                <a:off x="2624976" y="3178229"/>
                <a:ext cx="702155" cy="702155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59" name="橢圓 4"/>
            <p:cNvSpPr/>
            <p:nvPr/>
          </p:nvSpPr>
          <p:spPr>
            <a:xfrm>
              <a:off x="2489199" y="3044263"/>
              <a:ext cx="567077" cy="351371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</a:t>
              </a:r>
              <a:endParaRPr lang="en-US" altLang="zh-TW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idea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5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zh-TW" altLang="en-US" dirty="0"/>
              <a:t>專案評量表</a:t>
            </a:r>
            <a:r>
              <a:rPr lang="en-US" altLang="zh-TW" cap="none" dirty="0"/>
              <a:t>Rubrics</a:t>
            </a:r>
            <a:endParaRPr lang="zh-TW" altLang="en-US" cap="none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2509"/>
              </p:ext>
            </p:extLst>
          </p:nvPr>
        </p:nvGraphicFramePr>
        <p:xfrm>
          <a:off x="179512" y="908720"/>
          <a:ext cx="8784975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66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評量向度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itchFamily="34" charset="-120"/>
                          <a:ea typeface="微軟正黑體" pitchFamily="34" charset="-120"/>
                        </a:rPr>
                        <a:t>未達學習目標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itchFamily="34" charset="-120"/>
                          <a:ea typeface="微軟正黑體" pitchFamily="34" charset="-120"/>
                        </a:rPr>
                        <a:t>達學習目標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itchFamily="34" charset="-120"/>
                          <a:ea typeface="微軟正黑體" pitchFamily="34" charset="-120"/>
                        </a:rPr>
                        <a:t>表現優異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255"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程式流程圖填寫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52400" marR="0" lvl="0" indent="-1524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能將情境分析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流程圖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轉化為程式流程圖。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流程圖填寫未達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成正確率。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流程圖填寫達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成以上正確率。</a:t>
                      </a:r>
                    </a:p>
                    <a:p>
                      <a:pPr algn="just"/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流程圖填寫幾乎完全正確。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924"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指定基礎程式編程實測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52400" marR="0" lvl="0" indent="-1524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根據程式流程圖與積木使用說明，進行程式編程與實測，解決微課程指定情境問題。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程式編程未達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成正確率。</a:t>
                      </a:r>
                    </a:p>
                    <a:p>
                      <a:pPr algn="just"/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程式編程達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成以上正確率。</a:t>
                      </a:r>
                    </a:p>
                    <a:p>
                      <a:pPr algn="just"/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程式編程幾乎完全正確。</a:t>
                      </a:r>
                    </a:p>
                    <a:p>
                      <a:pPr algn="just"/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924"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自主創意程式編程實測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52400" marR="0" lvl="0" indent="-152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藉由所學知能或積木使用說明，進行程式編程與實測，自創或改良睡眠鐘功能。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小組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無法自創</a:t>
                      </a:r>
                      <a:r>
                        <a:rPr lang="en-US" altLang="zh-TW" sz="16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改良，或程式編程錯誤，導致功能無法正常運作。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能自創</a:t>
                      </a:r>
                      <a:r>
                        <a:rPr lang="en-US" altLang="zh-TW" sz="16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改良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1~2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種功能，且編程正確，使功能可以正常運作。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能自創</a:t>
                      </a:r>
                      <a:r>
                        <a:rPr lang="en-US" altLang="zh-TW" sz="16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改良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種以上功能，且編程正確，使功能可以正常運作。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897"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作品發表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60338" marR="0" lvl="0" indent="-160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透過口頭報告與實際演示，進行睡眠鐘作品分享。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小組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成品功能運作程序口述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內容錯誤多，或明顯缺漏，且搭配功能演示不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熟練。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成品功能運作程序口述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內容大致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正確，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且搭配功能演示大致順暢。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成品功能運作程序口述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內容精確完整，且搭配功能演示極為順暢。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615">
                <a:tc>
                  <a:txBody>
                    <a:bodyPr/>
                    <a:lstStyle/>
                    <a:p>
                      <a:pPr marL="160338" marR="0" lvl="0" indent="-160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組內互評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組員座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r>
                        <a:rPr lang="zh-TW" altLang="en-US" sz="1600" dirty="0">
                          <a:latin typeface="+mj-ea"/>
                          <a:ea typeface="+mj-ea"/>
                        </a:rPr>
                        <a:t>：                     貢獻度：</a:t>
                      </a:r>
                      <a:r>
                        <a:rPr lang="en-US" altLang="zh-TW" sz="1600" dirty="0">
                          <a:latin typeface="+mj-ea"/>
                          <a:ea typeface="+mj-ea"/>
                        </a:rPr>
                        <a:t>1</a:t>
                      </a:r>
                      <a:r>
                        <a:rPr lang="zh-TW" altLang="en-US" sz="1600" dirty="0">
                          <a:latin typeface="+mj-ea"/>
                          <a:ea typeface="+mj-ea"/>
                        </a:rPr>
                        <a:t>、</a:t>
                      </a:r>
                      <a:r>
                        <a:rPr lang="en-US" altLang="zh-TW" sz="1600" dirty="0"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altLang="en-US" sz="1600" dirty="0">
                          <a:latin typeface="+mj-ea"/>
                          <a:ea typeface="+mj-ea"/>
                        </a:rPr>
                        <a:t>、</a:t>
                      </a:r>
                      <a:r>
                        <a:rPr lang="en-US" altLang="zh-TW" sz="1600" dirty="0">
                          <a:latin typeface="+mj-ea"/>
                          <a:ea typeface="+mj-ea"/>
                        </a:rPr>
                        <a:t>3</a:t>
                      </a:r>
                      <a:r>
                        <a:rPr lang="zh-TW" altLang="en-US" sz="1600" dirty="0">
                          <a:latin typeface="+mj-ea"/>
                          <a:ea typeface="+mj-ea"/>
                        </a:rPr>
                        <a:t>、</a:t>
                      </a:r>
                      <a:r>
                        <a:rPr lang="en-US" altLang="zh-TW" sz="1600" dirty="0">
                          <a:latin typeface="+mj-ea"/>
                          <a:ea typeface="+mj-ea"/>
                        </a:rPr>
                        <a:t>4</a:t>
                      </a:r>
                      <a:r>
                        <a:rPr lang="zh-TW" altLang="en-US" sz="1600" dirty="0">
                          <a:latin typeface="+mj-ea"/>
                          <a:ea typeface="+mj-ea"/>
                        </a:rPr>
                        <a:t>、</a:t>
                      </a:r>
                      <a:r>
                        <a:rPr lang="en-US" altLang="zh-TW" sz="1600" dirty="0">
                          <a:latin typeface="+mj-ea"/>
                          <a:ea typeface="+mj-ea"/>
                        </a:rPr>
                        <a:t>5</a:t>
                      </a:r>
                      <a:r>
                        <a:rPr lang="zh-TW" altLang="en-US" sz="1600" dirty="0">
                          <a:latin typeface="+mj-ea"/>
                          <a:ea typeface="+mj-ea"/>
                        </a:rPr>
                        <a:t>  </a:t>
                      </a:r>
                      <a:endParaRPr lang="en-US" altLang="zh-TW" sz="1600" dirty="0">
                        <a:latin typeface="+mj-ea"/>
                        <a:ea typeface="+mj-ea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組員座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r>
                        <a:rPr kumimoji="0" lang="zh-TW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：                     貢獻度：</a:t>
                      </a:r>
                      <a:r>
                        <a:rPr kumimoji="0" lang="en-US" altLang="zh-TW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zh-TW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zh-TW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zh-TW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zh-TW" altLang="en-US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6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</a:t>
                      </a:r>
                      <a:endParaRPr kumimoji="0" lang="zh-TW" altLang="en-US" sz="16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教師說明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0140"/>
            <a:ext cx="540000" cy="5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9890" y="399508"/>
            <a:ext cx="8229600" cy="60739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微課程</a:t>
            </a:r>
            <a:r>
              <a:rPr lang="en-US" altLang="zh-TW" dirty="0" smtClean="0"/>
              <a:t>1 </a:t>
            </a:r>
            <a:r>
              <a:rPr lang="zh-TW" altLang="en-US" dirty="0" smtClean="0"/>
              <a:t>  </a:t>
            </a:r>
            <a:r>
              <a:rPr lang="zh-TW" altLang="en-US" dirty="0"/>
              <a:t>情境主題、目的、評量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62880" y="1124744"/>
            <a:ext cx="794156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>
                <a:solidFill>
                  <a:schemeClr val="accent1"/>
                </a:solidFill>
              </a:rPr>
              <a:t>(1) </a:t>
            </a:r>
            <a:r>
              <a:rPr lang="zh-TW" altLang="en-US" b="1" dirty="0"/>
              <a:t>情境主題</a:t>
            </a:r>
            <a:r>
              <a:rPr lang="zh-TW" altLang="en-US" dirty="0"/>
              <a:t>：</a:t>
            </a:r>
            <a:r>
              <a:rPr lang="zh-TW" altLang="en-US" dirty="0" smtClean="0"/>
              <a:t>語音電子</a:t>
            </a:r>
            <a:r>
              <a:rPr lang="zh-TW" altLang="en-US" dirty="0"/>
              <a:t>鐘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1611313" indent="-1611313">
              <a:buNone/>
            </a:pPr>
            <a:r>
              <a:rPr lang="en-US" altLang="zh-TW" b="1" dirty="0">
                <a:solidFill>
                  <a:schemeClr val="accent1"/>
                </a:solidFill>
              </a:rPr>
              <a:t>(2) </a:t>
            </a:r>
            <a:r>
              <a:rPr lang="zh-TW" altLang="en-US" b="1" dirty="0"/>
              <a:t>學習目的</a:t>
            </a:r>
            <a:r>
              <a:rPr lang="zh-TW" altLang="en-US" dirty="0">
                <a:latin typeface="標楷體"/>
                <a:ea typeface="標楷體"/>
                <a:sym typeface="Wingdings" panose="05000000000000000000" pitchFamily="2" charset="2"/>
              </a:rPr>
              <a:t> </a:t>
            </a:r>
            <a:endParaRPr lang="en-US" altLang="zh-TW" dirty="0">
              <a:latin typeface="標楷體"/>
              <a:ea typeface="標楷體"/>
              <a:sym typeface="Wingdings" panose="05000000000000000000" pitchFamily="2" charset="2"/>
            </a:endParaRPr>
          </a:p>
          <a:p>
            <a:pPr marL="1611313" indent="-1611313">
              <a:buNone/>
            </a:pPr>
            <a:endParaRPr lang="en-US" altLang="zh-TW" dirty="0">
              <a:latin typeface="標楷體"/>
              <a:ea typeface="標楷體"/>
              <a:sym typeface="Wingdings" panose="05000000000000000000" pitchFamily="2" charset="2"/>
            </a:endParaRPr>
          </a:p>
          <a:p>
            <a:pPr marL="1611313" indent="-1611313">
              <a:buNone/>
            </a:pPr>
            <a:endParaRPr lang="en-US" altLang="zh-TW" dirty="0">
              <a:latin typeface="標楷體"/>
              <a:ea typeface="標楷體"/>
              <a:sym typeface="Wingdings" panose="05000000000000000000" pitchFamily="2" charset="2"/>
            </a:endParaRPr>
          </a:p>
          <a:p>
            <a:pPr marL="1611313" indent="-1611313">
              <a:buNone/>
            </a:pPr>
            <a:endParaRPr lang="en-US" altLang="zh-TW" dirty="0">
              <a:latin typeface="標楷體"/>
              <a:ea typeface="標楷體"/>
              <a:sym typeface="Wingdings" panose="05000000000000000000" pitchFamily="2" charset="2"/>
            </a:endParaRPr>
          </a:p>
          <a:p>
            <a:pPr marL="1611313" indent="-1611313">
              <a:buNone/>
            </a:pPr>
            <a:r>
              <a:rPr lang="en-US" altLang="zh-TW" b="1" dirty="0">
                <a:solidFill>
                  <a:schemeClr val="accent1"/>
                </a:solidFill>
              </a:rPr>
              <a:t>(3) </a:t>
            </a:r>
            <a:r>
              <a:rPr lang="zh-TW" altLang="en-US" b="1" dirty="0"/>
              <a:t>評量方式</a:t>
            </a:r>
            <a:r>
              <a:rPr lang="zh-TW" altLang="en-US" dirty="0">
                <a:latin typeface="標楷體"/>
                <a:ea typeface="標楷體"/>
                <a:sym typeface="Wingdings" panose="05000000000000000000" pitchFamily="2" charset="2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611313" indent="-1611313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5831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871659" y="3464754"/>
            <a:ext cx="7659883" cy="909642"/>
            <a:chOff x="944565" y="1182480"/>
            <a:chExt cx="7659883" cy="909642"/>
          </a:xfrm>
        </p:grpSpPr>
        <p:pic>
          <p:nvPicPr>
            <p:cNvPr id="17" name="Picture 2" descr="C:\Users\user\Desktop\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565" y="1308526"/>
              <a:ext cx="864994" cy="779404"/>
            </a:xfrm>
            <a:prstGeom prst="rect">
              <a:avLst/>
            </a:prstGeom>
            <a:noFill/>
          </p:spPr>
        </p:pic>
        <p:sp>
          <p:nvSpPr>
            <p:cNvPr id="18" name="圓角矩形 17"/>
            <p:cNvSpPr/>
            <p:nvPr/>
          </p:nvSpPr>
          <p:spPr>
            <a:xfrm>
              <a:off x="1763688" y="1182480"/>
              <a:ext cx="6840760" cy="909642"/>
            </a:xfrm>
            <a:prstGeom prst="roundRect">
              <a:avLst>
                <a:gd name="adj" fmla="val 1137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能夠學習「選擇結構</a:t>
              </a: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」與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「邏輯運算」概念，以及程式積木堆疊方式。將</a:t>
              </a: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電子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鐘目前的時間，</a:t>
              </a: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正確顯示在</a:t>
              </a:r>
              <a:r>
                <a:rPr lang="en-US" altLang="zh-TW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OLED</a:t>
              </a: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上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，並能夠設定時間，藉由語音報時與提示該睡覺了。</a:t>
              </a:r>
              <a:endPara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861208" y="1640469"/>
            <a:ext cx="7668216" cy="1296144"/>
            <a:chOff x="861208" y="1640469"/>
            <a:chExt cx="7668216" cy="1296144"/>
          </a:xfrm>
        </p:grpSpPr>
        <p:sp>
          <p:nvSpPr>
            <p:cNvPr id="6" name="圓角矩形 5"/>
            <p:cNvSpPr/>
            <p:nvPr/>
          </p:nvSpPr>
          <p:spPr>
            <a:xfrm>
              <a:off x="1688664" y="1640469"/>
              <a:ext cx="6840760" cy="1296144"/>
            </a:xfrm>
            <a:prstGeom prst="roundRect">
              <a:avLst>
                <a:gd name="adj" fmla="val 11373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休息是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為了走更長遠的路。我們如何設計一個電子鐘，除了能夠顯示時間，還能夠設定時間，透過語音提醒我們該就寢睡覺呢</a:t>
              </a:r>
              <a:r>
                <a:rPr lang="zh-TW" altLang="en-US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？</a:t>
              </a:r>
              <a:endParaRPr lang="en-US" altLang="zh-TW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endParaRPr lang="en-US" altLang="zh-TW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endParaRPr lang="zh-TW" altLang="en-US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861208" y="1666920"/>
              <a:ext cx="723598" cy="1205650"/>
              <a:chOff x="692672" y="1367219"/>
              <a:chExt cx="723598" cy="1205650"/>
            </a:xfrm>
          </p:grpSpPr>
          <p:pic>
            <p:nvPicPr>
              <p:cNvPr id="8" name="Picture 3" descr="D:\自然資訊課\圖庫\任務提示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804649" y="1367219"/>
                <a:ext cx="563290" cy="545591"/>
              </a:xfrm>
              <a:prstGeom prst="rect">
                <a:avLst/>
              </a:prstGeom>
              <a:noFill/>
            </p:spPr>
          </p:pic>
          <p:sp>
            <p:nvSpPr>
              <p:cNvPr id="9" name="圓角矩形 8"/>
              <p:cNvSpPr/>
              <p:nvPr/>
            </p:nvSpPr>
            <p:spPr>
              <a:xfrm>
                <a:off x="692672" y="1928938"/>
                <a:ext cx="723598" cy="64393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zh-TW" altLang="en-US" sz="1600" b="1" kern="0" dirty="0">
                    <a:solidFill>
                      <a:prstClr val="white"/>
                    </a:solidFill>
                    <a:latin typeface="微軟正黑體" pitchFamily="34" charset="-120"/>
                    <a:ea typeface="微軟正黑體" pitchFamily="34" charset="-120"/>
                  </a:rPr>
                  <a:t>情境問題</a:t>
                </a:r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1907895" y="2347491"/>
              <a:ext cx="1800009" cy="486959"/>
              <a:chOff x="-1172135" y="-734833"/>
              <a:chExt cx="6529830" cy="1410109"/>
            </a:xfrm>
          </p:grpSpPr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1172135" y="-734833"/>
                <a:ext cx="1766524" cy="1410109"/>
              </a:xfrm>
              <a:prstGeom prst="rect">
                <a:avLst/>
              </a:prstGeom>
              <a:noFill/>
            </p:spPr>
          </p:pic>
          <p:sp>
            <p:nvSpPr>
              <p:cNvPr id="14" name="文字方塊 13"/>
              <p:cNvSpPr txBox="1"/>
              <p:nvPr/>
            </p:nvSpPr>
            <p:spPr>
              <a:xfrm>
                <a:off x="488574" y="-502044"/>
                <a:ext cx="4869121" cy="980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b="1" dirty="0" smtClean="0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  <a:hlinkClick r:id="rId5"/>
                  </a:rPr>
                  <a:t>語音電子</a:t>
                </a:r>
                <a:r>
                  <a:rPr lang="zh-TW" altLang="en-US" sz="1600" b="1" dirty="0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  <a:hlinkClick r:id="rId5"/>
                  </a:rPr>
                  <a:t>鐘</a:t>
                </a:r>
                <a:endParaRPr lang="zh-TW" altLang="en-US" sz="1600" b="1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sp>
        <p:nvSpPr>
          <p:cNvPr id="21" name="文字方塊 20"/>
          <p:cNvSpPr txBox="1"/>
          <p:nvPr/>
        </p:nvSpPr>
        <p:spPr>
          <a:xfrm rot="21600000">
            <a:off x="7873421" y="0"/>
            <a:ext cx="12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教師說明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011151" y="5000508"/>
            <a:ext cx="7518273" cy="761723"/>
            <a:chOff x="1011151" y="5000508"/>
            <a:chExt cx="7518273" cy="761723"/>
          </a:xfrm>
        </p:grpSpPr>
        <p:sp>
          <p:nvSpPr>
            <p:cNvPr id="19" name="圓角矩形 18"/>
            <p:cNvSpPr/>
            <p:nvPr/>
          </p:nvSpPr>
          <p:spPr>
            <a:xfrm>
              <a:off x="1688664" y="5000508"/>
              <a:ext cx="6840760" cy="761723"/>
            </a:xfrm>
            <a:prstGeom prst="roundRect">
              <a:avLst>
                <a:gd name="adj" fmla="val 11373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程式流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程圖填寫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(Google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簡報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學習筆記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指定基礎程式編程實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</a:t>
              </a:r>
              <a:r>
                <a:rPr lang="en-US" altLang="zh-TW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NKNUBLOCK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5012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教具</a:t>
              </a: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7221">
              <a:off x="1011151" y="5012637"/>
              <a:ext cx="586011" cy="712425"/>
            </a:xfrm>
            <a:prstGeom prst="rect">
              <a:avLst/>
            </a:prstGeom>
          </p:spPr>
        </p:pic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53" y="431127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6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1473" y="51731"/>
            <a:ext cx="8229600" cy="751079"/>
          </a:xfrm>
        </p:spPr>
        <p:txBody>
          <a:bodyPr>
            <a:normAutofit/>
          </a:bodyPr>
          <a:lstStyle/>
          <a:p>
            <a:r>
              <a:rPr lang="zh-TW" altLang="en-US" dirty="0"/>
              <a:t>微課程</a:t>
            </a:r>
            <a:r>
              <a:rPr lang="en-US" altLang="zh-TW" dirty="0" smtClean="0"/>
              <a:t>1</a:t>
            </a:r>
            <a:r>
              <a:rPr lang="zh-TW" altLang="en-US" dirty="0" smtClean="0"/>
              <a:t>  </a:t>
            </a:r>
            <a:r>
              <a:rPr lang="zh-TW" altLang="en-US" dirty="0"/>
              <a:t>情境分析及情境流程圖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62880" y="836712"/>
            <a:ext cx="4917232" cy="4566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accent1"/>
                </a:solidFill>
              </a:rPr>
              <a:t>(</a:t>
            </a:r>
            <a:r>
              <a:rPr lang="en-US" altLang="zh-TW" b="1" dirty="0" smtClean="0">
                <a:solidFill>
                  <a:schemeClr val="accent1"/>
                </a:solidFill>
              </a:rPr>
              <a:t>4</a:t>
            </a:r>
            <a:r>
              <a:rPr lang="en-US" altLang="zh-CN" b="1" dirty="0" smtClean="0">
                <a:solidFill>
                  <a:schemeClr val="accent1"/>
                </a:solidFill>
              </a:rPr>
              <a:t>) </a:t>
            </a:r>
            <a:r>
              <a:rPr lang="zh-CN" altLang="en-US" b="1" dirty="0"/>
              <a:t>情境分析</a:t>
            </a:r>
            <a:endParaRPr lang="en-US" altLang="zh-TW" dirty="0"/>
          </a:p>
          <a:p>
            <a:pPr marL="365760" lvl="1" indent="0">
              <a:buNone/>
            </a:pPr>
            <a:endParaRPr lang="en-US" altLang="zh-TW" dirty="0"/>
          </a:p>
          <a:p>
            <a:endParaRPr lang="en-US" altLang="zh-TW" dirty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dirty="0">
                <a:latin typeface="標楷體"/>
                <a:ea typeface="標楷體"/>
                <a:sym typeface="Wingdings" panose="05000000000000000000" pitchFamily="2" charset="2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2BA5F31-F6B8-0549-8009-913458624102}"/>
              </a:ext>
            </a:extLst>
          </p:cNvPr>
          <p:cNvSpPr txBox="1"/>
          <p:nvPr/>
        </p:nvSpPr>
        <p:spPr>
          <a:xfrm>
            <a:off x="6083457" y="836712"/>
            <a:ext cx="186301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TW" sz="2000" b="1" dirty="0" smtClean="0">
                <a:solidFill>
                  <a:srgbClr val="FE8637"/>
                </a:solidFill>
                <a:latin typeface="微軟正黑體" pitchFamily="34" charset="-120"/>
                <a:ea typeface="微軟正黑體" pitchFamily="34" charset="-120"/>
              </a:rPr>
              <a:t>(5) </a:t>
            </a:r>
            <a:r>
              <a:rPr kumimoji="1"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情境流程圖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404350" y="1340768"/>
            <a:ext cx="4634050" cy="1925669"/>
          </a:xfrm>
          <a:prstGeom prst="roundRect">
            <a:avLst>
              <a:gd name="adj" fmla="val 113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將目前的時間為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：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，顯示在電子鐘的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OLED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上。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假定就寢睡覺的時間設定為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  如果時間一到，那麼就會透過語音唸出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分，並唸出「該睡覺了」。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19138" indent="-719138" algn="just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註</a:t>
            </a:r>
            <a:r>
              <a:rPr lang="zh-TW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：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實測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完成後，允許同學們依生活作息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，自行修改時間設定，以及更改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語音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提示。</a:t>
            </a:r>
            <a:endParaRPr lang="en-US" altLang="zh-TW" sz="16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060258" y="1341367"/>
            <a:ext cx="2211690" cy="563711"/>
            <a:chOff x="1242950" y="1431300"/>
            <a:chExt cx="2211690" cy="563711"/>
          </a:xfrm>
        </p:grpSpPr>
        <p:sp>
          <p:nvSpPr>
            <p:cNvPr id="17" name="圓角矩形 16"/>
            <p:cNvSpPr/>
            <p:nvPr/>
          </p:nvSpPr>
          <p:spPr>
            <a:xfrm>
              <a:off x="2652864" y="1431300"/>
              <a:ext cx="801776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1242950" y="1706979"/>
              <a:ext cx="629699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3" name="群組 72"/>
          <p:cNvGrpSpPr/>
          <p:nvPr/>
        </p:nvGrpSpPr>
        <p:grpSpPr>
          <a:xfrm>
            <a:off x="179512" y="3417595"/>
            <a:ext cx="3349171" cy="1365557"/>
            <a:chOff x="391473" y="2746557"/>
            <a:chExt cx="3349171" cy="1365557"/>
          </a:xfrm>
        </p:grpSpPr>
        <p:grpSp>
          <p:nvGrpSpPr>
            <p:cNvPr id="30" name="群組 29"/>
            <p:cNvGrpSpPr/>
            <p:nvPr/>
          </p:nvGrpSpPr>
          <p:grpSpPr>
            <a:xfrm>
              <a:off x="391473" y="2822715"/>
              <a:ext cx="1560124" cy="1250269"/>
              <a:chOff x="391473" y="2822715"/>
              <a:chExt cx="1560124" cy="1250269"/>
            </a:xfrm>
          </p:grpSpPr>
          <p:grpSp>
            <p:nvGrpSpPr>
              <p:cNvPr id="21" name="群組 20"/>
              <p:cNvGrpSpPr/>
              <p:nvPr/>
            </p:nvGrpSpPr>
            <p:grpSpPr>
              <a:xfrm>
                <a:off x="511008" y="2822715"/>
                <a:ext cx="1296144" cy="954433"/>
                <a:chOff x="158821" y="3136449"/>
                <a:chExt cx="1296144" cy="954433"/>
              </a:xfrm>
            </p:grpSpPr>
            <p:pic>
              <p:nvPicPr>
                <p:cNvPr id="11" name="圖片 1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821" y="3136449"/>
                  <a:ext cx="1296144" cy="954433"/>
                </a:xfrm>
                <a:prstGeom prst="rect">
                  <a:avLst/>
                </a:prstGeom>
              </p:spPr>
            </p:pic>
            <p:pic>
              <p:nvPicPr>
                <p:cNvPr id="20" name="圖片 1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603" y="3331845"/>
                  <a:ext cx="749491" cy="411225"/>
                </a:xfrm>
                <a:prstGeom prst="rect">
                  <a:avLst/>
                </a:prstGeom>
              </p:spPr>
            </p:pic>
          </p:grpSp>
          <p:sp>
            <p:nvSpPr>
              <p:cNvPr id="27" name="文字方塊 26"/>
              <p:cNvSpPr txBox="1"/>
              <p:nvPr/>
            </p:nvSpPr>
            <p:spPr>
              <a:xfrm>
                <a:off x="391473" y="3703652"/>
                <a:ext cx="1560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程式指令</a:t>
                </a:r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2180520" y="2746557"/>
              <a:ext cx="1560124" cy="1365557"/>
              <a:chOff x="3672415" y="4200351"/>
              <a:chExt cx="1560124" cy="1365557"/>
            </a:xfrm>
          </p:grpSpPr>
          <p:pic>
            <p:nvPicPr>
              <p:cNvPr id="24" name="圖片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800" y="4200351"/>
                <a:ext cx="1325660" cy="1032300"/>
              </a:xfrm>
              <a:prstGeom prst="rect">
                <a:avLst/>
              </a:prstGeom>
              <a:ln w="28575"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sp>
            <p:nvSpPr>
              <p:cNvPr id="25" name="文字方塊 24"/>
              <p:cNvSpPr txBox="1"/>
              <p:nvPr/>
            </p:nvSpPr>
            <p:spPr>
              <a:xfrm>
                <a:off x="3672415" y="5196576"/>
                <a:ext cx="1560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5012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電控板</a:t>
                </a:r>
              </a:p>
            </p:txBody>
          </p:sp>
        </p:grpSp>
        <p:sp>
          <p:nvSpPr>
            <p:cNvPr id="71" name="十字形 70"/>
            <p:cNvSpPr/>
            <p:nvPr/>
          </p:nvSpPr>
          <p:spPr>
            <a:xfrm>
              <a:off x="1844170" y="3173064"/>
              <a:ext cx="275062" cy="273600"/>
            </a:xfrm>
            <a:prstGeom prst="plus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2" name="文字方塊 41"/>
          <p:cNvSpPr txBox="1"/>
          <p:nvPr/>
        </p:nvSpPr>
        <p:spPr>
          <a:xfrm rot="21600000">
            <a:off x="7873421" y="0"/>
            <a:ext cx="127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教師引導</a:t>
            </a:r>
            <a:endParaRPr lang="en-US" altLang="zh-TW" sz="2000" b="1" dirty="0" smtClean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師生討論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778494" y="1905078"/>
            <a:ext cx="4113534" cy="803916"/>
            <a:chOff x="990455" y="1905078"/>
            <a:chExt cx="4113534" cy="803916"/>
          </a:xfrm>
        </p:grpSpPr>
        <p:sp>
          <p:nvSpPr>
            <p:cNvPr id="19" name="圓角矩形 18"/>
            <p:cNvSpPr/>
            <p:nvPr/>
          </p:nvSpPr>
          <p:spPr>
            <a:xfrm>
              <a:off x="2769016" y="1905078"/>
              <a:ext cx="2163024" cy="263657"/>
            </a:xfrm>
            <a:prstGeom prst="roundRect">
              <a:avLst/>
            </a:prstGeom>
            <a:noFill/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4" name="圓角矩形 43"/>
            <p:cNvSpPr/>
            <p:nvPr/>
          </p:nvSpPr>
          <p:spPr>
            <a:xfrm>
              <a:off x="4113172" y="2175973"/>
              <a:ext cx="990817" cy="263657"/>
            </a:xfrm>
            <a:prstGeom prst="roundRect">
              <a:avLst/>
            </a:prstGeom>
            <a:noFill/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6" name="圓角矩形 45"/>
            <p:cNvSpPr/>
            <p:nvPr/>
          </p:nvSpPr>
          <p:spPr>
            <a:xfrm>
              <a:off x="2472390" y="2445336"/>
              <a:ext cx="1776174" cy="263657"/>
            </a:xfrm>
            <a:prstGeom prst="roundRect">
              <a:avLst/>
            </a:prstGeom>
            <a:noFill/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圓角矩形 49"/>
            <p:cNvSpPr/>
            <p:nvPr/>
          </p:nvSpPr>
          <p:spPr>
            <a:xfrm>
              <a:off x="990455" y="2445337"/>
              <a:ext cx="1120399" cy="263657"/>
            </a:xfrm>
            <a:prstGeom prst="roundRect">
              <a:avLst/>
            </a:prstGeom>
            <a:noFill/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5292080" y="1479152"/>
            <a:ext cx="2200780" cy="1631065"/>
            <a:chOff x="5626681" y="1479152"/>
            <a:chExt cx="2200780" cy="1631065"/>
          </a:xfrm>
        </p:grpSpPr>
        <p:sp>
          <p:nvSpPr>
            <p:cNvPr id="41" name="橢圓 40"/>
            <p:cNvSpPr/>
            <p:nvPr/>
          </p:nvSpPr>
          <p:spPr>
            <a:xfrm>
              <a:off x="6747341" y="1479152"/>
              <a:ext cx="1080120" cy="504056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zh-TW" altLang="en-US" sz="1400" kern="1000" spc="-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開始</a:t>
              </a:r>
            </a:p>
          </p:txBody>
        </p:sp>
        <p:sp>
          <p:nvSpPr>
            <p:cNvPr id="45" name="圓角矩形 44"/>
            <p:cNvSpPr/>
            <p:nvPr/>
          </p:nvSpPr>
          <p:spPr>
            <a:xfrm>
              <a:off x="5626681" y="2466934"/>
              <a:ext cx="1604154" cy="643282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OLED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</a:t>
              </a:r>
              <a:r>
                <a:rPr lang="zh-TW" altLang="en-US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目前的</a:t>
              </a:r>
              <a:endPara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+mj-ea"/>
                </a:rPr>
                <a:t>：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endPara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7" name="肘形接點 46"/>
            <p:cNvCxnSpPr>
              <a:stCxn id="41" idx="4"/>
              <a:endCxn id="45" idx="0"/>
            </p:cNvCxnSpPr>
            <p:nvPr/>
          </p:nvCxnSpPr>
          <p:spPr>
            <a:xfrm rot="5400000">
              <a:off x="6616217" y="1795750"/>
              <a:ext cx="483726" cy="85864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肘形接點 6"/>
            <p:cNvCxnSpPr>
              <a:stCxn id="45" idx="2"/>
              <a:endCxn id="45" idx="1"/>
            </p:cNvCxnSpPr>
            <p:nvPr/>
          </p:nvCxnSpPr>
          <p:spPr>
            <a:xfrm rot="5400000" flipH="1">
              <a:off x="5866899" y="2548358"/>
              <a:ext cx="321641" cy="802077"/>
            </a:xfrm>
            <a:prstGeom prst="bentConnector4">
              <a:avLst>
                <a:gd name="adj1" fmla="val -71073"/>
                <a:gd name="adj2" fmla="val 12111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群組 62"/>
          <p:cNvGrpSpPr/>
          <p:nvPr/>
        </p:nvGrpSpPr>
        <p:grpSpPr>
          <a:xfrm>
            <a:off x="6952801" y="1983207"/>
            <a:ext cx="2037126" cy="2117167"/>
            <a:chOff x="7287402" y="1983207"/>
            <a:chExt cx="2037126" cy="2117167"/>
          </a:xfrm>
        </p:grpSpPr>
        <p:sp>
          <p:nvSpPr>
            <p:cNvPr id="43" name="圓角矩形 42"/>
            <p:cNvSpPr/>
            <p:nvPr/>
          </p:nvSpPr>
          <p:spPr>
            <a:xfrm>
              <a:off x="7596965" y="2455383"/>
              <a:ext cx="1727563" cy="654832"/>
            </a:xfrm>
            <a:prstGeom prst="round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如果目前時間符合</a:t>
              </a:r>
              <a:endPara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設定</a:t>
              </a:r>
              <a:r>
                <a:rPr lang="zh-TW" altLang="en-US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  <a:r>
                <a:rPr lang="en-US" altLang="zh-TW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21</a:t>
              </a:r>
              <a:r>
                <a:rPr lang="zh-TW" altLang="en-US" sz="1400" dirty="0">
                  <a:solidFill>
                    <a:schemeClr val="tx1"/>
                  </a:solidFill>
                  <a:latin typeface="新細明體" panose="02020500000000000000" pitchFamily="18" charset="-120"/>
                </a:rPr>
                <a:t>：</a:t>
              </a:r>
              <a:r>
                <a: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endPara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8" name="肘形接點 47"/>
            <p:cNvCxnSpPr>
              <a:stCxn id="41" idx="4"/>
              <a:endCxn id="43" idx="0"/>
            </p:cNvCxnSpPr>
            <p:nvPr/>
          </p:nvCxnSpPr>
          <p:spPr>
            <a:xfrm rot="16200000" flipH="1">
              <a:off x="7637987" y="1632622"/>
              <a:ext cx="472175" cy="1173346"/>
            </a:xfrm>
            <a:prstGeom prst="bentConnector3">
              <a:avLst>
                <a:gd name="adj1" fmla="val 5179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肘形接點 8"/>
            <p:cNvCxnSpPr>
              <a:stCxn id="53" idx="2"/>
              <a:endCxn id="43" idx="1"/>
            </p:cNvCxnSpPr>
            <p:nvPr/>
          </p:nvCxnSpPr>
          <p:spPr>
            <a:xfrm rot="5400000" flipH="1">
              <a:off x="7370068" y="3009696"/>
              <a:ext cx="1317575" cy="863782"/>
            </a:xfrm>
            <a:prstGeom prst="bentConnector4">
              <a:avLst>
                <a:gd name="adj1" fmla="val -17350"/>
                <a:gd name="adj2" fmla="val 12646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圓角矩形 52"/>
            <p:cNvSpPr/>
            <p:nvPr/>
          </p:nvSpPr>
          <p:spPr>
            <a:xfrm>
              <a:off x="7596965" y="3328769"/>
              <a:ext cx="1727563" cy="771605"/>
            </a:xfrm>
            <a:prstGeom prst="round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那麼就會語音</a:t>
              </a:r>
              <a:endPara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唸出</a:t>
              </a:r>
              <a:r>
                <a: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21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</a:t>
              </a:r>
              <a:r>
                <a: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endPara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唸出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該</a:t>
              </a:r>
              <a:r>
                <a:rPr lang="zh-TW" altLang="en-US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睡覺了</a:t>
              </a:r>
            </a:p>
          </p:txBody>
        </p:sp>
        <p:cxnSp>
          <p:nvCxnSpPr>
            <p:cNvPr id="52" name="直線單箭頭接點 51"/>
            <p:cNvCxnSpPr>
              <a:stCxn id="43" idx="2"/>
              <a:endCxn id="53" idx="0"/>
            </p:cNvCxnSpPr>
            <p:nvPr/>
          </p:nvCxnSpPr>
          <p:spPr>
            <a:xfrm>
              <a:off x="8460747" y="3110215"/>
              <a:ext cx="0" cy="2185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群組 65"/>
          <p:cNvGrpSpPr/>
          <p:nvPr/>
        </p:nvGrpSpPr>
        <p:grpSpPr>
          <a:xfrm>
            <a:off x="266934" y="4741850"/>
            <a:ext cx="3145670" cy="1423838"/>
            <a:chOff x="478895" y="4741850"/>
            <a:chExt cx="3145670" cy="1423838"/>
          </a:xfrm>
        </p:grpSpPr>
        <p:grpSp>
          <p:nvGrpSpPr>
            <p:cNvPr id="14" name="群組 13"/>
            <p:cNvGrpSpPr/>
            <p:nvPr/>
          </p:nvGrpSpPr>
          <p:grpSpPr>
            <a:xfrm>
              <a:off x="478895" y="5084613"/>
              <a:ext cx="1452175" cy="1081075"/>
              <a:chOff x="377826" y="4724573"/>
              <a:chExt cx="1452175" cy="1081075"/>
            </a:xfrm>
          </p:grpSpPr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91" y="4724573"/>
                <a:ext cx="944611" cy="798214"/>
              </a:xfrm>
              <a:prstGeom prst="rect">
                <a:avLst/>
              </a:prstGeom>
            </p:spPr>
          </p:pic>
          <p:sp>
            <p:nvSpPr>
              <p:cNvPr id="13" name="文字方塊 12"/>
              <p:cNvSpPr txBox="1"/>
              <p:nvPr/>
            </p:nvSpPr>
            <p:spPr>
              <a:xfrm>
                <a:off x="377826" y="5436316"/>
                <a:ext cx="1452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文字轉語音</a:t>
                </a:r>
              </a:p>
            </p:txBody>
          </p:sp>
        </p:grpSp>
        <p:sp>
          <p:nvSpPr>
            <p:cNvPr id="36" name="向右箭號 35"/>
            <p:cNvSpPr/>
            <p:nvPr/>
          </p:nvSpPr>
          <p:spPr>
            <a:xfrm rot="5400000">
              <a:off x="1058381" y="4709524"/>
              <a:ext cx="244568" cy="30922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圓角矩形圖說文字 64"/>
            <p:cNvSpPr/>
            <p:nvPr/>
          </p:nvSpPr>
          <p:spPr>
            <a:xfrm>
              <a:off x="1701238" y="5437422"/>
              <a:ext cx="1923327" cy="288032"/>
            </a:xfrm>
            <a:prstGeom prst="wedgeRoundRectCallout">
              <a:avLst>
                <a:gd name="adj1" fmla="val -54200"/>
                <a:gd name="adj2" fmla="val -49200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21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</a:t>
              </a:r>
              <a:r>
                <a:rPr lang="en-US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分該睡覺了</a:t>
              </a:r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3602056" y="3403878"/>
            <a:ext cx="1578819" cy="1379274"/>
            <a:chOff x="3814017" y="3403878"/>
            <a:chExt cx="1578819" cy="1379274"/>
          </a:xfrm>
        </p:grpSpPr>
        <p:grpSp>
          <p:nvGrpSpPr>
            <p:cNvPr id="31" name="群組 30"/>
            <p:cNvGrpSpPr/>
            <p:nvPr/>
          </p:nvGrpSpPr>
          <p:grpSpPr>
            <a:xfrm>
              <a:off x="4113173" y="3403878"/>
              <a:ext cx="1100808" cy="1379274"/>
              <a:chOff x="3301516" y="2193740"/>
              <a:chExt cx="1100808" cy="1379274"/>
            </a:xfrm>
          </p:grpSpPr>
          <p:pic>
            <p:nvPicPr>
              <p:cNvPr id="6" name="圖片 5"/>
              <p:cNvPicPr>
                <a:picLocks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907" y="2193740"/>
                <a:ext cx="830026" cy="1065828"/>
              </a:xfrm>
              <a:prstGeom prst="rect">
                <a:avLst/>
              </a:prstGeom>
              <a:ln w="28575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  <p:sp>
            <p:nvSpPr>
              <p:cNvPr id="23" name="文字方塊 22"/>
              <p:cNvSpPr txBox="1"/>
              <p:nvPr/>
            </p:nvSpPr>
            <p:spPr>
              <a:xfrm>
                <a:off x="3301516" y="3203682"/>
                <a:ext cx="1100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OLED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5" name="向右箭號 34"/>
            <p:cNvSpPr/>
            <p:nvPr/>
          </p:nvSpPr>
          <p:spPr>
            <a:xfrm>
              <a:off x="3814017" y="3844102"/>
              <a:ext cx="244568" cy="30922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圓角矩形圖說文字 74"/>
            <p:cNvSpPr/>
            <p:nvPr/>
          </p:nvSpPr>
          <p:spPr>
            <a:xfrm>
              <a:off x="4566505" y="3689149"/>
              <a:ext cx="826331" cy="298969"/>
            </a:xfrm>
            <a:prstGeom prst="wedgeRoundRectCallout">
              <a:avLst>
                <a:gd name="adj1" fmla="val -65471"/>
                <a:gd name="adj2" fmla="val -54864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+mj-ea"/>
                  <a:ea typeface="+mj-ea"/>
                </a:rPr>
                <a:t>：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49" name="圖片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13" y="161990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DE9D4629F1F777449BCA3AE201E53E4E" ma:contentTypeVersion="9" ma:contentTypeDescription="建立新的文件。" ma:contentTypeScope="" ma:versionID="b4f86f7b14643c6e6e552b07242aca9f">
  <xsd:schema xmlns:xsd="http://www.w3.org/2001/XMLSchema" xmlns:xs="http://www.w3.org/2001/XMLSchema" xmlns:p="http://schemas.microsoft.com/office/2006/metadata/properties" xmlns:ns2="529ffef2-70f6-41cb-94b4-43c02b865782" targetNamespace="http://schemas.microsoft.com/office/2006/metadata/properties" ma:root="true" ma:fieldsID="125c627ad88811a99d0750f27b4b5048" ns2:_="">
    <xsd:import namespace="529ffef2-70f6-41cb-94b4-43c02b8657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ffef2-70f6-41cb-94b4-43c02b865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D46813-EC49-45DB-8819-12279CBC7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9ffef2-70f6-41cb-94b4-43c02b8657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029199-FF81-443F-9B9D-D2DA257555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F336D8-E5D8-4717-8FF8-3CFE78E12043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529ffef2-70f6-41cb-94b4-43c02b86578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11621</TotalTime>
  <Words>7324</Words>
  <Application>Microsoft Office PowerPoint</Application>
  <PresentationFormat>如螢幕大小 (4:3)</PresentationFormat>
  <Paragraphs>1136</Paragraphs>
  <Slides>51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5" baseType="lpstr">
      <vt:lpstr>Arial Unicode MS</vt:lpstr>
      <vt:lpstr>Century Schoolbook</vt:lpstr>
      <vt:lpstr>Meiryo UI</vt:lpstr>
      <vt:lpstr>ＭＳ Ｐ明朝</vt:lpstr>
      <vt:lpstr>文鼎ＰＯＰ－４</vt:lpstr>
      <vt:lpstr>華康黑體 Std W3</vt:lpstr>
      <vt:lpstr>微軟正黑體</vt:lpstr>
      <vt:lpstr>微軟正黑體</vt:lpstr>
      <vt:lpstr>新細明體</vt:lpstr>
      <vt:lpstr>標楷體</vt:lpstr>
      <vt:lpstr>Calibri</vt:lpstr>
      <vt:lpstr>Wingdings</vt:lpstr>
      <vt:lpstr>Wingdings 2</vt:lpstr>
      <vt:lpstr>壁窗</vt:lpstr>
      <vt:lpstr>PowerPoint 簡報</vt:lpstr>
      <vt:lpstr>PowerPoint 簡報</vt:lpstr>
      <vt:lpstr>PowerPoint 簡報</vt:lpstr>
      <vt:lpstr>PowerPoint 簡報</vt:lpstr>
      <vt:lpstr>主題&amp;計畫擬定：多功能睡眠鐘</vt:lpstr>
      <vt:lpstr>主題&amp;計畫擬定：多功能睡眠鐘</vt:lpstr>
      <vt:lpstr>專案評量表Rubrics</vt:lpstr>
      <vt:lpstr>微課程1   情境主題、目的、評量</vt:lpstr>
      <vt:lpstr>微課程1  情境分析及情境流程圖</vt:lpstr>
      <vt:lpstr>微課程1  情境流程圖 → 程式流程圖(學生填空用)</vt:lpstr>
      <vt:lpstr>微課程1  情境流程圖 → 程式流程圖(教師用)</vt:lpstr>
      <vt:lpstr>PowerPoint 簡報</vt:lpstr>
      <vt:lpstr>微課程1  程式流程圖 vs 積木程式堆疊</vt:lpstr>
      <vt:lpstr>微課程1  程式編程與實測指引(提示1)</vt:lpstr>
      <vt:lpstr>微課程1  程式編程與實測指引(提示1)</vt:lpstr>
      <vt:lpstr>微課程1  程式編程與實測指引(提示2)</vt:lpstr>
      <vt:lpstr>微課程1  程式編程與實測指引(提示2)</vt:lpstr>
      <vt:lpstr>PowerPoint 簡報</vt:lpstr>
      <vt:lpstr>微課程1  程式流程圖 vs 積木程式堆疊</vt:lpstr>
      <vt:lpstr>微課程1  創意延伸─廣播訊息模組化</vt:lpstr>
      <vt:lpstr>微課程2   情境主題、目的、評量</vt:lpstr>
      <vt:lpstr>微課程2  先備知能指導─RGBLED燈條設定</vt:lpstr>
      <vt:lpstr>微課程2  情境分析及情境流程圖</vt:lpstr>
      <vt:lpstr>微課程2  先備知能指導─變數的概念與應用</vt:lpstr>
      <vt:lpstr>微課程2  情境流程圖 → 程式流程圖(學生填空用)</vt:lpstr>
      <vt:lpstr>微課程2  情境流程圖 → 程式流程圖(教師用)</vt:lpstr>
      <vt:lpstr>微課程2  程式流程圖 vs 積木程式堆疊</vt:lpstr>
      <vt:lpstr>微課程2  程式編程與實測指引(提示1)</vt:lpstr>
      <vt:lpstr>微課程2  程式流程圖 vs 積木程式堆疊</vt:lpstr>
      <vt:lpstr>微課程2  創意延伸─可調光呼吸燈(進階型)</vt:lpstr>
      <vt:lpstr>微課程2  創意延伸─光纖呼吸燈(高階型)</vt:lpstr>
      <vt:lpstr>微課程2  創意延伸─光纖呼吸燈(高階型)</vt:lpstr>
      <vt:lpstr>微課程3   情境主題、目的、評量</vt:lpstr>
      <vt:lpstr>微課程3  先備知能指導─超音波感測</vt:lpstr>
      <vt:lpstr>微課程3  情境分析及情境流程圖</vt:lpstr>
      <vt:lpstr>微課程3  情境流程圖 → 程式流程圖(學生填空用)</vt:lpstr>
      <vt:lpstr>微課程3  情境流程圖 → 程式流程圖(教師用)</vt:lpstr>
      <vt:lpstr>微課程3  程式流程圖 vs 積木程式堆疊</vt:lpstr>
      <vt:lpstr>微課程3  程式編程與實測指引(提示1)</vt:lpstr>
      <vt:lpstr>微課程3  程式流程圖 vs 積木程式堆疊</vt:lpstr>
      <vt:lpstr>微課程3  創意延伸─百搭智能開關</vt:lpstr>
      <vt:lpstr>微課程3  創意延伸─觸發機制&amp;功能元件</vt:lpstr>
      <vt:lpstr>自主創意實作</vt:lpstr>
      <vt:lpstr>自主創意實作</vt:lpstr>
      <vt:lpstr>專案分享與評量：多功能睡眠鐘</vt:lpstr>
      <vt:lpstr>教學影片列表1</vt:lpstr>
      <vt:lpstr>教學影片列表2</vt:lpstr>
      <vt:lpstr>微課程1  語音電子鐘程式全覽</vt:lpstr>
      <vt:lpstr>微課程2  藍光&amp;可調光呼吸燈程式全覽</vt:lpstr>
      <vt:lpstr>微課程2  高階型光纖呼吸燈程式全覽</vt:lpstr>
      <vt:lpstr>微課程3  百搭智能開關&amp;光纖呼吸燈整合程式全覽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ryan</dc:creator>
  <cp:lastModifiedBy>user</cp:lastModifiedBy>
  <cp:revision>1100</cp:revision>
  <cp:lastPrinted>2019-09-26T17:20:02Z</cp:lastPrinted>
  <dcterms:created xsi:type="dcterms:W3CDTF">2019-09-08T02:03:55Z</dcterms:created>
  <dcterms:modified xsi:type="dcterms:W3CDTF">2022-03-22T02:18:35Z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0x010100DE9D4629F1F777449BCA3AE201E53E4E</vt:lpwstr>
  </property>
</Properties>
</file>