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336" r:id="rId5"/>
    <p:sldId id="332" r:id="rId6"/>
    <p:sldId id="340" r:id="rId7"/>
    <p:sldId id="341" r:id="rId8"/>
    <p:sldId id="337" r:id="rId9"/>
    <p:sldId id="342" r:id="rId10"/>
    <p:sldId id="343" r:id="rId11"/>
    <p:sldId id="344" r:id="rId12"/>
    <p:sldId id="345" r:id="rId13"/>
    <p:sldId id="346" r:id="rId14"/>
    <p:sldId id="347" r:id="rId15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FFCCCC"/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1" autoAdjust="0"/>
    <p:restoredTop sz="94280" autoAdjust="0"/>
  </p:normalViewPr>
  <p:slideViewPr>
    <p:cSldViewPr>
      <p:cViewPr varScale="1">
        <p:scale>
          <a:sx n="72" d="100"/>
          <a:sy n="72" d="100"/>
        </p:scale>
        <p:origin x="53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0" y="6381328"/>
            <a:ext cx="8784440" cy="3260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36283"/>
              </p:ext>
            </p:extLst>
          </p:nvPr>
        </p:nvGraphicFramePr>
        <p:xfrm>
          <a:off x="1079612" y="1075870"/>
          <a:ext cx="6984776" cy="491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課程主標題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副標題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運算思維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創意實作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■程式流程圖 □演算法步驟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□創意實作 □教師手冊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▲▲▲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○○○○國小衛星基地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編撰基地或聯盟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●●●●區域基地小聯盟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080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 smtClean="0"/>
              <a:t>延伸自主學習</a:t>
            </a:r>
            <a:r>
              <a:rPr lang="en-US" altLang="zh-TW" dirty="0" smtClean="0"/>
              <a:t>(</a:t>
            </a:r>
            <a:r>
              <a:rPr lang="zh-TW" altLang="en-US" dirty="0" smtClean="0"/>
              <a:t>選用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課後自主學習為主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1088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評量</a:t>
            </a:r>
            <a:r>
              <a:rPr lang="en-US" altLang="zh-TW" smtClean="0"/>
              <a:t>(</a:t>
            </a:r>
            <a:r>
              <a:rPr lang="zh-TW" altLang="en-US" smtClean="0"/>
              <a:t>選用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可參考公版範本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下載鏈結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169C7BC-9518-4959-91BF-8573853D7E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0"/>
          <a:stretch/>
        </p:blipFill>
        <p:spPr>
          <a:xfrm>
            <a:off x="4572000" y="1447625"/>
            <a:ext cx="4167773" cy="4647128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763EE5D-8DD2-40BC-B07C-5BBFED50B6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" b="9157"/>
          <a:stretch/>
        </p:blipFill>
        <p:spPr>
          <a:xfrm>
            <a:off x="683568" y="1442392"/>
            <a:ext cx="3954531" cy="480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65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195005"/>
            <a:ext cx="79415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１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微課程學習能力指標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二擇一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情境任務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３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５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積木程式堆疊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進階練習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延伸自主學習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８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大綱</a:t>
            </a:r>
            <a:endParaRPr lang="en-US" altLang="zh-TW" strike="dblStrike" dirty="0"/>
          </a:p>
        </p:txBody>
      </p:sp>
    </p:spTree>
    <p:extLst>
      <p:ext uri="{BB962C8B-B14F-4D97-AF65-F5344CB8AC3E}">
        <p14:creationId xmlns:p14="http://schemas.microsoft.com/office/powerpoint/2010/main" val="130400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594262" y="6021288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請依教材設計自行檢核主要學習內容及先備知識項目勾選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BDD4DA8-B3B2-4E2A-B1C3-8B9005648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999585"/>
              </p:ext>
            </p:extLst>
          </p:nvPr>
        </p:nvGraphicFramePr>
        <p:xfrm>
          <a:off x="944597" y="764704"/>
          <a:ext cx="7254806" cy="504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7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先備知識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可多選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4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每個微課程限擇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□資料蒐集與表達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□物聯網與雲端系統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□數位資料表示法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21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一般型微課程</a:t>
            </a:r>
            <a:endParaRPr kumimoji="0" lang="zh-TW" altLang="en-US" sz="2800" b="1" i="0" u="none" strike="noStrike" kern="1200" cap="sm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6" name="文字方塊 5"/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</p:spTree>
    <p:extLst>
      <p:ext uri="{BB962C8B-B14F-4D97-AF65-F5344CB8AC3E}">
        <p14:creationId xmlns:p14="http://schemas.microsoft.com/office/powerpoint/2010/main" val="303987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F42E8158-4DBC-49FB-9690-2BD85618072B}"/>
              </a:ext>
            </a:extLst>
          </p:cNvPr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prstClr val="black"/>
                </a:solidFill>
              </a:rPr>
              <a:t>複合型微課程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圓角矩形 19">
            <a:extLst>
              <a:ext uri="{FF2B5EF4-FFF2-40B4-BE49-F238E27FC236}">
                <a16:creationId xmlns:a16="http://schemas.microsoft.com/office/drawing/2014/main" id="{089FFF74-C03F-4E15-994C-6B370FF7AB6C}"/>
              </a:ext>
            </a:extLst>
          </p:cNvPr>
          <p:cNvSpPr/>
          <p:nvPr/>
        </p:nvSpPr>
        <p:spPr>
          <a:xfrm>
            <a:off x="182113" y="4293096"/>
            <a:ext cx="8737429" cy="1235385"/>
          </a:xfrm>
          <a:prstGeom prst="roundRect">
            <a:avLst>
              <a:gd name="adj" fmla="val 416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元件編號：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4060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馬達與感測器教具板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②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蜂鳴器 ③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⑥超音波 ⑦伺服馬達 ⑧減速馬達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7988" indent="-407988"/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5012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智慧數控教具板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搭配資訊設備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①為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pPr marL="407988" indent="-407988"/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②蜂鳴器 ③燈條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 超音波 ⑦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OLED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⑧溫濕度 ⑨光照度 ⑩霍爾磁力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⑪風扇 ⑫其他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AFBE9AE-B62B-49BB-98E9-1DF28EEB172A}"/>
              </a:ext>
            </a:extLst>
          </p:cNvPr>
          <p:cNvSpPr txBox="1"/>
          <p:nvPr/>
        </p:nvSpPr>
        <p:spPr>
          <a:xfrm>
            <a:off x="206487" y="608982"/>
            <a:ext cx="883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表格可自行增減微課程數量。</a:t>
            </a:r>
            <a: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先備知識</a:t>
            </a: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▲、學習內容●、元件請依下方編號填寫號碼</a:t>
            </a:r>
            <a:endParaRPr kumimoji="1" lang="zh-TW" altLang="en-US" sz="1600" b="1" dirty="0">
              <a:solidFill>
                <a:schemeClr val="bg1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E83B60F-8AFE-471E-AE42-A42817BCD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312987"/>
              </p:ext>
            </p:extLst>
          </p:nvPr>
        </p:nvGraphicFramePr>
        <p:xfrm>
          <a:off x="215456" y="1236881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E7A1B8C-DF8C-4237-B616-271E58973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20580"/>
              </p:ext>
            </p:extLst>
          </p:nvPr>
        </p:nvGraphicFramePr>
        <p:xfrm>
          <a:off x="215456" y="2703290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A333DAAC-9093-4600-969E-BCE5B9889360}"/>
              </a:ext>
            </a:extLst>
          </p:cNvPr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3852BC1-5C09-40B9-BA6A-DCD7E420E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57455"/>
              </p:ext>
            </p:extLst>
          </p:nvPr>
        </p:nvGraphicFramePr>
        <p:xfrm>
          <a:off x="195043" y="5685138"/>
          <a:ext cx="8721730" cy="563880"/>
        </p:xfrm>
        <a:graphic>
          <a:graphicData uri="http://schemas.openxmlformats.org/drawingml/2006/table">
            <a:tbl>
              <a:tblPr firstRow="1" bandRow="1"/>
              <a:tblGrid>
                <a:gridCol w="253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22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情境任務</a:t>
            </a:r>
            <a:endParaRPr lang="en-US" altLang="zh-TW" strike="dblStrike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01216" y="979405"/>
            <a:ext cx="7941568" cy="45668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17663" indent="-1617663"/>
            <a:r>
              <a:rPr lang="en-US" altLang="zh-TW" smtClean="0">
                <a:solidFill>
                  <a:schemeClr val="accent1"/>
                </a:solidFill>
              </a:rPr>
              <a:t>(1)</a:t>
            </a:r>
            <a:r>
              <a:rPr lang="zh-TW" altLang="en-US" smtClean="0"/>
              <a:t>情境主題</a:t>
            </a:r>
            <a:r>
              <a:rPr lang="zh-TW" altLang="en-US" smtClean="0">
                <a:latin typeface="+mj-ea"/>
                <a:ea typeface="+mj-ea"/>
              </a:rPr>
              <a:t>：</a:t>
            </a:r>
            <a:r>
              <a:rPr lang="zh-TW" altLang="en-US" smtClean="0">
                <a:solidFill>
                  <a:schemeClr val="bg1">
                    <a:lumMod val="75000"/>
                  </a:schemeClr>
                </a:solidFill>
              </a:rPr>
              <a:t>主題名稱</a:t>
            </a:r>
            <a:endParaRPr lang="en-US" altLang="zh-TW" smtClean="0">
              <a:solidFill>
                <a:schemeClr val="bg1">
                  <a:lumMod val="75000"/>
                </a:schemeClr>
              </a:solidFill>
            </a:endParaRPr>
          </a:p>
          <a:p>
            <a:pPr marL="1617663" indent="-1617663"/>
            <a:r>
              <a:rPr lang="en-US" altLang="zh-TW" smtClean="0">
                <a:solidFill>
                  <a:schemeClr val="accent1"/>
                </a:solidFill>
              </a:rPr>
              <a:t>(2)</a:t>
            </a:r>
            <a:r>
              <a:rPr lang="zh-TW" altLang="en-US" smtClean="0"/>
              <a:t>情境問題</a:t>
            </a:r>
            <a:r>
              <a:rPr lang="zh-TW" altLang="en-US" smtClean="0">
                <a:latin typeface="+mn-ea"/>
                <a:ea typeface="+mn-ea"/>
              </a:rPr>
              <a:t>：</a:t>
            </a:r>
            <a:r>
              <a:rPr lang="zh-TW" altLang="en-US" smtClean="0">
                <a:solidFill>
                  <a:schemeClr val="bg1">
                    <a:lumMod val="75000"/>
                  </a:schemeClr>
                </a:solidFill>
              </a:rPr>
              <a:t>以問句呈現情境問題？</a:t>
            </a:r>
            <a:endParaRPr lang="en-US" altLang="zh-TW" smtClean="0">
              <a:solidFill>
                <a:schemeClr val="bg1">
                  <a:lumMod val="75000"/>
                </a:schemeClr>
              </a:solidFill>
            </a:endParaRPr>
          </a:p>
          <a:p>
            <a:pPr fontAlgn="base"/>
            <a:r>
              <a:rPr lang="en-US" altLang="zh-TW" smtClean="0">
                <a:solidFill>
                  <a:schemeClr val="accent1"/>
                </a:solidFill>
              </a:rPr>
              <a:t>(3)</a:t>
            </a:r>
            <a:r>
              <a:rPr lang="zh-TW" altLang="en-US" smtClean="0"/>
              <a:t>情境說明</a:t>
            </a:r>
            <a:r>
              <a:rPr lang="zh-TW" altLang="en-US" smtClean="0">
                <a:latin typeface="+mj-ea"/>
                <a:ea typeface="+mj-ea"/>
              </a:rPr>
              <a:t>：</a:t>
            </a:r>
            <a:r>
              <a:rPr lang="zh-TW" altLang="zh-TW" smtClean="0">
                <a:solidFill>
                  <a:schemeClr val="bg1">
                    <a:lumMod val="75000"/>
                  </a:schemeClr>
                </a:solidFill>
              </a:rPr>
              <a:t>文字敘述、圖文表述、影片播放皆可</a:t>
            </a:r>
            <a:r>
              <a:rPr lang="en-US" altLang="zh-TW" smtClean="0">
                <a:solidFill>
                  <a:schemeClr val="bg1">
                    <a:lumMod val="75000"/>
                  </a:schemeClr>
                </a:solidFill>
              </a:rPr>
              <a:t>​</a:t>
            </a:r>
            <a:r>
              <a:rPr lang="zh-TW" altLang="zh-TW" smtClean="0">
                <a:solidFill>
                  <a:schemeClr val="bg1">
                    <a:lumMod val="75000"/>
                  </a:schemeClr>
                </a:solidFill>
              </a:rPr>
              <a:t>或者其他不限於此</a:t>
            </a:r>
            <a:r>
              <a:rPr lang="zh-TW" altLang="zh-TW" smtClean="0"/>
              <a:t>​</a:t>
            </a:r>
          </a:p>
          <a:p>
            <a:pPr marL="360363" indent="-360363"/>
            <a:r>
              <a:rPr lang="en-US" altLang="zh-CN" smtClean="0">
                <a:solidFill>
                  <a:schemeClr val="accent1"/>
                </a:solidFill>
              </a:rPr>
              <a:t>(</a:t>
            </a:r>
            <a:r>
              <a:rPr lang="en-US" altLang="zh-TW" smtClean="0">
                <a:solidFill>
                  <a:schemeClr val="accent1"/>
                </a:solidFill>
              </a:rPr>
              <a:t>4</a:t>
            </a:r>
            <a:r>
              <a:rPr lang="en-US" altLang="zh-CN" smtClean="0">
                <a:solidFill>
                  <a:schemeClr val="accent1"/>
                </a:solidFill>
              </a:rPr>
              <a:t>)</a:t>
            </a:r>
            <a:r>
              <a:rPr lang="zh-CN" altLang="en-US" smtClean="0"/>
              <a:t>情境分析</a:t>
            </a:r>
            <a:r>
              <a:rPr lang="zh-TW" altLang="en-US" smtClean="0">
                <a:latin typeface="+mj-ea"/>
              </a:rPr>
              <a:t>：</a:t>
            </a:r>
            <a:r>
              <a:rPr lang="zh-TW" altLang="en-US" smtClean="0">
                <a:solidFill>
                  <a:srgbClr val="BFBFBF"/>
                </a:solidFill>
              </a:rPr>
              <a:t>條列摘要、圖文相輔、流程圖皆可</a:t>
            </a:r>
            <a:r>
              <a:rPr lang="zh-TW" altLang="en-US" smtClean="0">
                <a:solidFill>
                  <a:srgbClr val="000000"/>
                </a:solidFill>
              </a:rPr>
              <a:t>​</a:t>
            </a:r>
            <a:endParaRPr lang="en-US" altLang="zh-TW" smtClean="0">
              <a:solidFill>
                <a:schemeClr val="bg1">
                  <a:lumMod val="75000"/>
                </a:schemeClr>
              </a:solidFill>
              <a:latin typeface="標楷體"/>
              <a:ea typeface="標楷體"/>
            </a:endParaRPr>
          </a:p>
          <a:p>
            <a:r>
              <a:rPr lang="zh-TW" altLang="en-US" smtClean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768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 txBox="1">
            <a:spLocks/>
          </p:cNvSpPr>
          <p:nvPr/>
        </p:nvSpPr>
        <p:spPr>
          <a:xfrm>
            <a:off x="5436096" y="980728"/>
            <a:ext cx="3042676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(</a:t>
            </a:r>
            <a:r>
              <a:rPr lang="en-US" altLang="zh-TW" smtClean="0">
                <a:solidFill>
                  <a:schemeClr val="accent1"/>
                </a:solidFill>
              </a:rPr>
              <a:t>6</a:t>
            </a:r>
            <a:r>
              <a:rPr lang="en-US" altLang="zh-CN" smtClean="0">
                <a:solidFill>
                  <a:schemeClr val="accent1"/>
                </a:solidFill>
              </a:rPr>
              <a:t>) </a:t>
            </a:r>
            <a:r>
              <a:rPr lang="zh-TW" altLang="en-US" smtClean="0"/>
              <a:t>程式流程圖</a:t>
            </a:r>
            <a:endParaRPr lang="en-US" altLang="zh-TW" smtClean="0">
              <a:latin typeface="+mj-ea"/>
              <a:ea typeface="+mj-ea"/>
            </a:endParaRPr>
          </a:p>
          <a:p>
            <a:r>
              <a:rPr lang="zh-TW" altLang="en-US" smtClean="0">
                <a:solidFill>
                  <a:schemeClr val="bg1">
                    <a:lumMod val="75000"/>
                  </a:schemeClr>
                </a:solidFill>
              </a:rPr>
              <a:t>空格填充、空白繪圖皆可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62760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情境流程圖 </a:t>
            </a:r>
            <a:r>
              <a:rPr lang="en-US" altLang="zh-TW" smtClean="0"/>
              <a:t>vs</a:t>
            </a:r>
            <a:r>
              <a:rPr lang="zh-TW" altLang="en-US" smtClean="0"/>
              <a:t> 程式流程圖</a:t>
            </a:r>
            <a:r>
              <a:rPr lang="en-US" altLang="zh-TW" smtClean="0"/>
              <a:t>(</a:t>
            </a:r>
            <a:r>
              <a:rPr lang="zh-TW" altLang="en-US" smtClean="0"/>
              <a:t>學生用</a:t>
            </a:r>
            <a:r>
              <a:rPr lang="en-US" altLang="zh-TW" smtClean="0"/>
              <a:t>)</a:t>
            </a:r>
            <a:endParaRPr lang="en-US" altLang="zh-TW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5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情境流程圖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8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 txBox="1">
            <a:spLocks/>
          </p:cNvSpPr>
          <p:nvPr/>
        </p:nvSpPr>
        <p:spPr>
          <a:xfrm>
            <a:off x="5436096" y="980728"/>
            <a:ext cx="1872208" cy="4108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(</a:t>
            </a:r>
            <a:r>
              <a:rPr lang="en-US" altLang="zh-TW" smtClean="0">
                <a:solidFill>
                  <a:schemeClr val="accent1"/>
                </a:solidFill>
              </a:rPr>
              <a:t>6</a:t>
            </a:r>
            <a:r>
              <a:rPr lang="en-US" altLang="zh-CN" smtClean="0">
                <a:solidFill>
                  <a:schemeClr val="accent1"/>
                </a:solidFill>
              </a:rPr>
              <a:t>) </a:t>
            </a:r>
            <a:r>
              <a:rPr lang="zh-TW" altLang="en-US" smtClean="0"/>
              <a:t>程式流程圖</a:t>
            </a:r>
            <a:endParaRPr lang="en-US" altLang="zh-TW" dirty="0">
              <a:latin typeface="+mj-ea"/>
              <a:ea typeface="+mj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62760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情境流程圖 </a:t>
            </a:r>
            <a:r>
              <a:rPr lang="en-US" altLang="zh-TW" smtClean="0"/>
              <a:t>vs</a:t>
            </a:r>
            <a:r>
              <a:rPr lang="zh-TW" altLang="en-US" smtClean="0"/>
              <a:t> 程式流程圖</a:t>
            </a:r>
            <a:r>
              <a:rPr lang="en-US" altLang="zh-TW" smtClean="0"/>
              <a:t>(</a:t>
            </a:r>
            <a:r>
              <a:rPr lang="zh-TW" altLang="en-US" smtClean="0"/>
              <a:t>教師用</a:t>
            </a:r>
            <a:r>
              <a:rPr lang="en-US" altLang="zh-TW" smtClean="0"/>
              <a:t>)</a:t>
            </a:r>
            <a:endParaRPr lang="en-US" altLang="zh-TW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E8637"/>
              </a:buClr>
              <a:buFont typeface="Wingdings"/>
              <a:buNone/>
            </a:pPr>
            <a:r>
              <a:rPr lang="en-US" altLang="zh-CN" b="1" dirty="0">
                <a:solidFill>
                  <a:srgbClr val="FE8637"/>
                </a:solidFill>
              </a:rPr>
              <a:t>(</a:t>
            </a:r>
            <a:r>
              <a:rPr lang="en-US" altLang="zh-TW" b="1" dirty="0">
                <a:solidFill>
                  <a:srgbClr val="FE8637"/>
                </a:solidFill>
              </a:rPr>
              <a:t>5</a:t>
            </a:r>
            <a:r>
              <a:rPr lang="en-US" altLang="zh-CN" b="1" dirty="0">
                <a:solidFill>
                  <a:srgbClr val="FE8637"/>
                </a:solidFill>
              </a:rPr>
              <a:t>) </a:t>
            </a:r>
            <a:r>
              <a:rPr lang="zh-TW" altLang="en-US" b="1" dirty="0">
                <a:solidFill>
                  <a:prstClr val="black"/>
                </a:solidFill>
              </a:rPr>
              <a:t>情境流程圖</a:t>
            </a:r>
            <a:endParaRPr lang="en-US" altLang="zh-TW" b="1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4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程式流程圖 </a:t>
            </a:r>
            <a:r>
              <a:rPr lang="en-US" altLang="zh-TW" smtClean="0"/>
              <a:t>vs</a:t>
            </a:r>
            <a:r>
              <a:rPr lang="zh-TW" altLang="en-US" smtClean="0"/>
              <a:t> 積木</a:t>
            </a:r>
            <a:r>
              <a:rPr lang="zh-CN" altLang="en-US" smtClean="0"/>
              <a:t>程式</a:t>
            </a:r>
            <a:r>
              <a:rPr lang="zh-TW" altLang="en-US" smtClean="0"/>
              <a:t>堆疊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403648" y="1052736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486329" y="1052736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積木程式堆疊</a:t>
            </a:r>
          </a:p>
        </p:txBody>
      </p:sp>
    </p:spTree>
    <p:extLst>
      <p:ext uri="{BB962C8B-B14F-4D97-AF65-F5344CB8AC3E}">
        <p14:creationId xmlns:p14="http://schemas.microsoft.com/office/powerpoint/2010/main" val="332933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進階練習</a:t>
            </a:r>
            <a:r>
              <a:rPr lang="en-US" altLang="zh-TW" smtClean="0"/>
              <a:t>(</a:t>
            </a:r>
            <a:r>
              <a:rPr lang="zh-TW" altLang="en-US" smtClean="0"/>
              <a:t>選用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教師可視教學需求</a:t>
            </a:r>
            <a:r>
              <a:rPr lang="zh-TW" altLang="en-US" b="1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725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DE9D4629F1F777449BCA3AE201E53E4E" ma:contentTypeVersion="9" ma:contentTypeDescription="建立新的文件。" ma:contentTypeScope="" ma:versionID="b4f86f7b14643c6e6e552b07242aca9f">
  <xsd:schema xmlns:xsd="http://www.w3.org/2001/XMLSchema" xmlns:xs="http://www.w3.org/2001/XMLSchema" xmlns:p="http://schemas.microsoft.com/office/2006/metadata/properties" xmlns:ns2="529ffef2-70f6-41cb-94b4-43c02b865782" targetNamespace="http://schemas.microsoft.com/office/2006/metadata/properties" ma:root="true" ma:fieldsID="125c627ad88811a99d0750f27b4b5048" ns2:_="">
    <xsd:import namespace="529ffef2-70f6-41cb-94b4-43c02b865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ffef2-70f6-41cb-94b4-43c02b865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F336D8-E5D8-4717-8FF8-3CFE78E12043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29ffef2-70f6-41cb-94b4-43c02b86578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F029199-FF81-443F-9B9D-D2DA257555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D46813-EC49-45DB-8819-12279CBC7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ffef2-70f6-41cb-94b4-43c02b865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13671</TotalTime>
  <Words>553</Words>
  <Application>Microsoft Office PowerPoint</Application>
  <PresentationFormat>如螢幕大小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Century Schoolbook</vt:lpstr>
      <vt:lpstr>Microsoft JhengHei</vt:lpstr>
      <vt:lpstr>Microsoft JhengHei</vt:lpstr>
      <vt:lpstr>新細明體</vt:lpstr>
      <vt:lpstr>標楷體</vt:lpstr>
      <vt:lpstr>Calibri</vt:lpstr>
      <vt:lpstr>Wingdings</vt:lpstr>
      <vt:lpstr>Wingdings 2</vt:lpstr>
      <vt:lpstr>壁窗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user</cp:lastModifiedBy>
  <cp:revision>397</cp:revision>
  <cp:lastPrinted>2021-08-26T03:48:47Z</cp:lastPrinted>
  <dcterms:created xsi:type="dcterms:W3CDTF">2019-09-08T02:03:55Z</dcterms:created>
  <dcterms:modified xsi:type="dcterms:W3CDTF">2022-03-22T02:06:05Z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0x010100DE9D4629F1F777449BCA3AE201E53E4E</vt:lpwstr>
  </property>
</Properties>
</file>