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79975" cy="42808525"/>
  <p:notesSz cx="6858000" cy="9144000"/>
  <p:defaultTextStyle>
    <a:defPPr>
      <a:defRPr lang="en-US"/>
    </a:defPPr>
    <a:lvl1pPr marL="0" algn="l" defTabSz="91540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5406" algn="l" defTabSz="91540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30812" algn="l" defTabSz="91540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6218" algn="l" defTabSz="91540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61623" algn="l" defTabSz="91540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7029" algn="l" defTabSz="91540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92435" algn="l" defTabSz="91540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7841" algn="l" defTabSz="91540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23247" algn="l" defTabSz="915406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753"/>
    <a:srgbClr val="FFFFFF"/>
    <a:srgbClr val="060D50"/>
    <a:srgbClr val="00D7CE"/>
    <a:srgbClr val="00F8E2"/>
    <a:srgbClr val="0092A5"/>
    <a:srgbClr val="0092A6"/>
    <a:srgbClr val="041858"/>
    <a:srgbClr val="051052"/>
    <a:srgbClr val="012C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08" autoAdjust="0"/>
    <p:restoredTop sz="94660"/>
  </p:normalViewPr>
  <p:slideViewPr>
    <p:cSldViewPr snapToGrid="0">
      <p:cViewPr varScale="1">
        <p:scale>
          <a:sx n="18" d="100"/>
          <a:sy n="18" d="100"/>
        </p:scale>
        <p:origin x="3576" y="114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73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251915-E8BE-486A-9869-AB099BE38E4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07C58-7685-48F6-84D1-E207F211B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7837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AE142-AFDB-4895-9172-B1CB1CBD6005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C8D1A-CD4A-4F8F-A874-B4647FF5EF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872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3081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5406" algn="l" defTabSz="183081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30812" algn="l" defTabSz="183081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6218" algn="l" defTabSz="183081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61623" algn="l" defTabSz="183081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7029" algn="l" defTabSz="183081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92435" algn="l" defTabSz="183081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7841" algn="l" defTabSz="183081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23247" algn="l" defTabSz="183081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8846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751" y="2279168"/>
            <a:ext cx="26116478" cy="8274336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751" y="11395787"/>
            <a:ext cx="26116478" cy="271616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BFC2-418C-4B91-A039-45F78CCD2EFA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7438-BB4B-4529-A94B-DA4AFE15A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42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9109" y="2279157"/>
            <a:ext cx="6529120" cy="36278247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750" y="2279157"/>
            <a:ext cx="19208860" cy="3627824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BFC2-418C-4B91-A039-45F78CCD2EFA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7438-BB4B-4529-A94B-DA4AFE15A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241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751" y="2279168"/>
            <a:ext cx="26116478" cy="8274336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751" y="11395787"/>
            <a:ext cx="26116478" cy="27161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BFC2-418C-4B91-A039-45F78CCD2EFA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7438-BB4B-4529-A94B-DA4AFE15A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06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981" y="10672416"/>
            <a:ext cx="26116478" cy="17807153"/>
          </a:xfrm>
          <a:prstGeom prst="rect">
            <a:avLst/>
          </a:prstGeom>
        </p:spPr>
        <p:txBody>
          <a:bodyPr anchor="b"/>
          <a:lstStyle>
            <a:lvl1pPr>
              <a:defRPr sz="199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981" y="28648032"/>
            <a:ext cx="26116478" cy="93643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00">
                <a:solidFill>
                  <a:schemeClr val="tx1"/>
                </a:solidFill>
              </a:defRPr>
            </a:lvl1pPr>
            <a:lvl2pPr marL="1513623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027246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3pPr>
            <a:lvl4pPr marL="4540871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05449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7568118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9081741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0595364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2108989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BFC2-418C-4B91-A039-45F78CCD2EFA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7438-BB4B-4529-A94B-DA4AFE15A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713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751" y="2279168"/>
            <a:ext cx="26116478" cy="8274336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748" y="11395787"/>
            <a:ext cx="12868990" cy="27161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9237" y="11395787"/>
            <a:ext cx="12868990" cy="27161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BFC2-418C-4B91-A039-45F78CCD2EFA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7438-BB4B-4529-A94B-DA4AFE15A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4108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4" y="2279168"/>
            <a:ext cx="26116478" cy="8274336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696" y="10494039"/>
            <a:ext cx="12809847" cy="51429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00" b="1"/>
            </a:lvl1pPr>
            <a:lvl2pPr marL="1513623" indent="0">
              <a:buNone/>
              <a:defRPr sz="6600" b="1"/>
            </a:lvl2pPr>
            <a:lvl3pPr marL="3027246" indent="0">
              <a:buNone/>
              <a:defRPr sz="6000" b="1"/>
            </a:lvl3pPr>
            <a:lvl4pPr marL="4540871" indent="0">
              <a:buNone/>
              <a:defRPr sz="5300" b="1"/>
            </a:lvl4pPr>
            <a:lvl5pPr marL="6054495" indent="0">
              <a:buNone/>
              <a:defRPr sz="5300" b="1"/>
            </a:lvl5pPr>
            <a:lvl6pPr marL="7568118" indent="0">
              <a:buNone/>
              <a:defRPr sz="5300" b="1"/>
            </a:lvl6pPr>
            <a:lvl7pPr marL="9081741" indent="0">
              <a:buNone/>
              <a:defRPr sz="5300" b="1"/>
            </a:lvl7pPr>
            <a:lvl8pPr marL="10595364" indent="0">
              <a:buNone/>
              <a:defRPr sz="5300" b="1"/>
            </a:lvl8pPr>
            <a:lvl9pPr marL="12108989" indent="0">
              <a:buNone/>
              <a:defRPr sz="53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696" y="15637003"/>
            <a:ext cx="12809847" cy="229996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9241" y="10494039"/>
            <a:ext cx="12872933" cy="51429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00" b="1"/>
            </a:lvl1pPr>
            <a:lvl2pPr marL="1513623" indent="0">
              <a:buNone/>
              <a:defRPr sz="6600" b="1"/>
            </a:lvl2pPr>
            <a:lvl3pPr marL="3027246" indent="0">
              <a:buNone/>
              <a:defRPr sz="6000" b="1"/>
            </a:lvl3pPr>
            <a:lvl4pPr marL="4540871" indent="0">
              <a:buNone/>
              <a:defRPr sz="5300" b="1"/>
            </a:lvl4pPr>
            <a:lvl5pPr marL="6054495" indent="0">
              <a:buNone/>
              <a:defRPr sz="5300" b="1"/>
            </a:lvl5pPr>
            <a:lvl6pPr marL="7568118" indent="0">
              <a:buNone/>
              <a:defRPr sz="5300" b="1"/>
            </a:lvl6pPr>
            <a:lvl7pPr marL="9081741" indent="0">
              <a:buNone/>
              <a:defRPr sz="5300" b="1"/>
            </a:lvl7pPr>
            <a:lvl8pPr marL="10595364" indent="0">
              <a:buNone/>
              <a:defRPr sz="5300" b="1"/>
            </a:lvl8pPr>
            <a:lvl9pPr marL="12108989" indent="0">
              <a:buNone/>
              <a:defRPr sz="53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9241" y="15637003"/>
            <a:ext cx="12872933" cy="229996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BFC2-418C-4B91-A039-45F78CCD2EFA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7438-BB4B-4529-A94B-DA4AFE15A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657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751" y="2279168"/>
            <a:ext cx="26116478" cy="8274336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BFC2-418C-4B91-A039-45F78CCD2EFA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7438-BB4B-4529-A94B-DA4AFE15A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94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BFC2-418C-4B91-A039-45F78CCD2EFA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7438-BB4B-4529-A94B-DA4AFE15A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313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3" y="2853903"/>
            <a:ext cx="9766080" cy="9988657"/>
          </a:xfrm>
          <a:prstGeom prst="rect">
            <a:avLst/>
          </a:prstGeom>
        </p:spPr>
        <p:txBody>
          <a:bodyPr anchor="b"/>
          <a:lstStyle>
            <a:lvl1pPr>
              <a:defRPr sz="10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2934" y="6163643"/>
            <a:ext cx="15329237" cy="30421800"/>
          </a:xfrm>
          <a:prstGeom prst="rect">
            <a:avLst/>
          </a:prstGeom>
        </p:spPr>
        <p:txBody>
          <a:bodyPr/>
          <a:lstStyle>
            <a:lvl1pPr>
              <a:defRPr sz="10600"/>
            </a:lvl1pPr>
            <a:lvl2pPr>
              <a:defRPr sz="9300"/>
            </a:lvl2pPr>
            <a:lvl3pPr>
              <a:defRPr sz="79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3" y="12842560"/>
            <a:ext cx="9766080" cy="2379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00"/>
            </a:lvl1pPr>
            <a:lvl2pPr marL="1513623" indent="0">
              <a:buNone/>
              <a:defRPr sz="4600"/>
            </a:lvl2pPr>
            <a:lvl3pPr marL="3027246" indent="0">
              <a:buNone/>
              <a:defRPr sz="4000"/>
            </a:lvl3pPr>
            <a:lvl4pPr marL="4540871" indent="0">
              <a:buNone/>
              <a:defRPr sz="3300"/>
            </a:lvl4pPr>
            <a:lvl5pPr marL="6054495" indent="0">
              <a:buNone/>
              <a:defRPr sz="3300"/>
            </a:lvl5pPr>
            <a:lvl6pPr marL="7568118" indent="0">
              <a:buNone/>
              <a:defRPr sz="3300"/>
            </a:lvl6pPr>
            <a:lvl7pPr marL="9081741" indent="0">
              <a:buNone/>
              <a:defRPr sz="3300"/>
            </a:lvl7pPr>
            <a:lvl8pPr marL="10595364" indent="0">
              <a:buNone/>
              <a:defRPr sz="3300"/>
            </a:lvl8pPr>
            <a:lvl9pPr marL="12108989" indent="0">
              <a:buNone/>
              <a:defRPr sz="33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BFC2-418C-4B91-A039-45F78CCD2EFA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7438-BB4B-4529-A94B-DA4AFE15A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5160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3" y="2853903"/>
            <a:ext cx="9766080" cy="9988657"/>
          </a:xfrm>
          <a:prstGeom prst="rect">
            <a:avLst/>
          </a:prstGeom>
        </p:spPr>
        <p:txBody>
          <a:bodyPr anchor="b"/>
          <a:lstStyle>
            <a:lvl1pPr>
              <a:defRPr sz="10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2934" y="6163643"/>
            <a:ext cx="15329237" cy="304218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600"/>
            </a:lvl1pPr>
            <a:lvl2pPr marL="1513623" indent="0">
              <a:buNone/>
              <a:defRPr sz="9300"/>
            </a:lvl2pPr>
            <a:lvl3pPr marL="3027246" indent="0">
              <a:buNone/>
              <a:defRPr sz="7900"/>
            </a:lvl3pPr>
            <a:lvl4pPr marL="4540871" indent="0">
              <a:buNone/>
              <a:defRPr sz="6600"/>
            </a:lvl4pPr>
            <a:lvl5pPr marL="6054495" indent="0">
              <a:buNone/>
              <a:defRPr sz="6600"/>
            </a:lvl5pPr>
            <a:lvl6pPr marL="7568118" indent="0">
              <a:buNone/>
              <a:defRPr sz="6600"/>
            </a:lvl6pPr>
            <a:lvl7pPr marL="9081741" indent="0">
              <a:buNone/>
              <a:defRPr sz="6600"/>
            </a:lvl7pPr>
            <a:lvl8pPr marL="10595364" indent="0">
              <a:buNone/>
              <a:defRPr sz="6600"/>
            </a:lvl8pPr>
            <a:lvl9pPr marL="12108989" indent="0">
              <a:buNone/>
              <a:defRPr sz="6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3" y="12842560"/>
            <a:ext cx="9766080" cy="2379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00"/>
            </a:lvl1pPr>
            <a:lvl2pPr marL="1513623" indent="0">
              <a:buNone/>
              <a:defRPr sz="4600"/>
            </a:lvl2pPr>
            <a:lvl3pPr marL="3027246" indent="0">
              <a:buNone/>
              <a:defRPr sz="4000"/>
            </a:lvl3pPr>
            <a:lvl4pPr marL="4540871" indent="0">
              <a:buNone/>
              <a:defRPr sz="3300"/>
            </a:lvl4pPr>
            <a:lvl5pPr marL="6054495" indent="0">
              <a:buNone/>
              <a:defRPr sz="3300"/>
            </a:lvl5pPr>
            <a:lvl6pPr marL="7568118" indent="0">
              <a:buNone/>
              <a:defRPr sz="3300"/>
            </a:lvl6pPr>
            <a:lvl7pPr marL="9081741" indent="0">
              <a:buNone/>
              <a:defRPr sz="3300"/>
            </a:lvl7pPr>
            <a:lvl8pPr marL="10595364" indent="0">
              <a:buNone/>
              <a:defRPr sz="3300"/>
            </a:lvl8pPr>
            <a:lvl9pPr marL="12108989" indent="0">
              <a:buNone/>
              <a:defRPr sz="33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BFC2-418C-4B91-A039-45F78CCD2EFA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7438-BB4B-4529-A94B-DA4AFE15A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88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748" y="39677170"/>
            <a:ext cx="6812995" cy="2279158"/>
          </a:xfrm>
          <a:prstGeom prst="rect">
            <a:avLst/>
          </a:prstGeom>
        </p:spPr>
        <p:txBody>
          <a:bodyPr vert="horz" lIns="183081" tIns="91541" rIns="183081" bIns="91541" rtlCol="0" anchor="ctr"/>
          <a:lstStyle>
            <a:lvl1pPr algn="l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BBFC2-418C-4B91-A039-45F78CCD2EFA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30244" y="39677170"/>
            <a:ext cx="10219492" cy="2279158"/>
          </a:xfrm>
          <a:prstGeom prst="rect">
            <a:avLst/>
          </a:prstGeom>
        </p:spPr>
        <p:txBody>
          <a:bodyPr vert="horz" lIns="183081" tIns="91541" rIns="183081" bIns="91541" rtlCol="0" anchor="ctr"/>
          <a:lstStyle>
            <a:lvl1pPr algn="ctr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5232" y="39677170"/>
            <a:ext cx="6812995" cy="2279158"/>
          </a:xfrm>
          <a:prstGeom prst="rect">
            <a:avLst/>
          </a:prstGeom>
        </p:spPr>
        <p:txBody>
          <a:bodyPr vert="horz" lIns="183081" tIns="91541" rIns="183081" bIns="91541" rtlCol="0" anchor="ctr"/>
          <a:lstStyle>
            <a:lvl1pPr algn="r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E7438-BB4B-4529-A94B-DA4AFE15A7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0" y="40648525"/>
            <a:ext cx="30279975" cy="2160000"/>
          </a:xfrm>
          <a:prstGeom prst="rect">
            <a:avLst/>
          </a:prstGeom>
          <a:solidFill>
            <a:srgbClr val="0107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 userDrawn="1"/>
        </p:nvSpPr>
        <p:spPr>
          <a:xfrm>
            <a:off x="251359" y="41336110"/>
            <a:ext cx="146629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500" dirty="0" smtClean="0">
                <a:solidFill>
                  <a:schemeClr val="bg1"/>
                </a:solidFill>
                <a:latin typeface="Noto Sans TC Medium" panose="020B0200000000000000" pitchFamily="34" charset="-120"/>
                <a:ea typeface="Noto Sans TC Medium" panose="020B0200000000000000" pitchFamily="34" charset="-120"/>
              </a:rPr>
              <a:t>教育部委辦 </a:t>
            </a:r>
            <a:r>
              <a:rPr lang="en-US" altLang="zh-TW" sz="4500" dirty="0" smtClean="0">
                <a:solidFill>
                  <a:schemeClr val="bg1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PBL-STEM+AICT</a:t>
            </a:r>
            <a:r>
              <a:rPr lang="zh-TW" altLang="en-US" sz="4500" dirty="0" smtClean="0">
                <a:solidFill>
                  <a:schemeClr val="bg1"/>
                </a:solidFill>
                <a:latin typeface="Noto Sans TC Medium" panose="020B0200000000000000" pitchFamily="34" charset="-120"/>
                <a:ea typeface="Noto Sans TC Medium" panose="020B0200000000000000" pitchFamily="34" charset="-120"/>
              </a:rPr>
              <a:t> 跨域統整智慧學習扎根計畫</a:t>
            </a:r>
            <a:endParaRPr lang="zh-TW" altLang="en-US" sz="4500" dirty="0">
              <a:solidFill>
                <a:schemeClr val="bg1"/>
              </a:solidFill>
              <a:latin typeface="Noto Sans TC Medium" panose="020B0200000000000000" pitchFamily="34" charset="-120"/>
              <a:ea typeface="Noto Sans TC Medium" panose="020B0200000000000000" pitchFamily="34" charset="-120"/>
            </a:endParaRPr>
          </a:p>
        </p:txBody>
      </p:sp>
      <p:sp>
        <p:nvSpPr>
          <p:cNvPr id="13" name="文字方塊 12"/>
          <p:cNvSpPr txBox="1"/>
          <p:nvPr userDrawn="1"/>
        </p:nvSpPr>
        <p:spPr>
          <a:xfrm>
            <a:off x="20261570" y="41336110"/>
            <a:ext cx="986039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500" dirty="0" err="1" smtClean="0">
                <a:solidFill>
                  <a:schemeClr val="bg1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FabLab</a:t>
            </a:r>
            <a:r>
              <a:rPr lang="en-US" altLang="zh-TW" sz="4500" dirty="0" smtClean="0">
                <a:solidFill>
                  <a:schemeClr val="bg1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-University </a:t>
            </a:r>
            <a:r>
              <a:rPr lang="zh-TW" altLang="en-US" sz="4500" dirty="0" smtClean="0">
                <a:solidFill>
                  <a:schemeClr val="bg1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數位</a:t>
            </a:r>
            <a:r>
              <a:rPr lang="zh-TW" altLang="en-US" sz="4500" dirty="0">
                <a:solidFill>
                  <a:schemeClr val="bg1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跨</a:t>
            </a:r>
            <a:r>
              <a:rPr lang="zh-TW" altLang="en-US" sz="4500" dirty="0" smtClean="0">
                <a:solidFill>
                  <a:schemeClr val="bg1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域教育基地</a:t>
            </a:r>
            <a:endParaRPr lang="zh-TW" altLang="en-US" sz="4500" dirty="0">
              <a:solidFill>
                <a:schemeClr val="bg1"/>
              </a:solidFill>
              <a:latin typeface="Noto Sans TC" panose="020B0200000000000000" pitchFamily="34" charset="-120"/>
              <a:ea typeface="Noto Sans TC" panose="020B0200000000000000" pitchFamily="34" charset="-120"/>
            </a:endParaRPr>
          </a:p>
        </p:txBody>
      </p:sp>
      <p:grpSp>
        <p:nvGrpSpPr>
          <p:cNvPr id="7" name="群組 6"/>
          <p:cNvGrpSpPr/>
          <p:nvPr userDrawn="1"/>
        </p:nvGrpSpPr>
        <p:grpSpPr>
          <a:xfrm>
            <a:off x="0" y="0"/>
            <a:ext cx="30331651" cy="2682000"/>
            <a:chOff x="0" y="0"/>
            <a:chExt cx="30331651" cy="2682000"/>
          </a:xfrm>
        </p:grpSpPr>
        <p:pic>
          <p:nvPicPr>
            <p:cNvPr id="2" name="圖片 1"/>
            <p:cNvPicPr>
              <a:picLocks noChangeAspect="1"/>
            </p:cNvPicPr>
            <p:nvPr userDrawn="1"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58" t="47826" r="52720" b="23756"/>
            <a:stretch/>
          </p:blipFill>
          <p:spPr>
            <a:xfrm>
              <a:off x="0" y="0"/>
              <a:ext cx="12122884" cy="2682000"/>
            </a:xfrm>
            <a:prstGeom prst="rect">
              <a:avLst/>
            </a:prstGeom>
          </p:spPr>
        </p:pic>
        <p:sp>
          <p:nvSpPr>
            <p:cNvPr id="22" name="矩形 21"/>
            <p:cNvSpPr/>
            <p:nvPr userDrawn="1"/>
          </p:nvSpPr>
          <p:spPr>
            <a:xfrm>
              <a:off x="8577942" y="0"/>
              <a:ext cx="21753709" cy="2682000"/>
            </a:xfrm>
            <a:prstGeom prst="rect">
              <a:avLst/>
            </a:prstGeom>
            <a:solidFill>
              <a:srgbClr val="0107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4" name="群組 23"/>
          <p:cNvGrpSpPr/>
          <p:nvPr userDrawn="1"/>
        </p:nvGrpSpPr>
        <p:grpSpPr>
          <a:xfrm>
            <a:off x="26330364" y="167250"/>
            <a:ext cx="4020197" cy="2215991"/>
            <a:chOff x="668480" y="-183662"/>
            <a:chExt cx="4760992" cy="2215991"/>
          </a:xfrm>
        </p:grpSpPr>
        <p:sp>
          <p:nvSpPr>
            <p:cNvPr id="25" name="文字方塊 24"/>
            <p:cNvSpPr txBox="1"/>
            <p:nvPr userDrawn="1"/>
          </p:nvSpPr>
          <p:spPr>
            <a:xfrm>
              <a:off x="668480" y="179932"/>
              <a:ext cx="2049123" cy="1692771"/>
            </a:xfrm>
            <a:prstGeom prst="rect">
              <a:avLst/>
            </a:prstGeom>
            <a:solidFill>
              <a:srgbClr val="010753"/>
            </a:solidFill>
          </p:spPr>
          <p:txBody>
            <a:bodyPr wrap="square" rtlCol="0">
              <a:spAutoFit/>
            </a:bodyPr>
            <a:lstStyle/>
            <a:p>
              <a:r>
                <a:rPr lang="zh-TW" altLang="en-US" sz="10400" dirty="0" smtClean="0">
                  <a:solidFill>
                    <a:schemeClr val="bg1"/>
                  </a:solidFill>
                  <a:latin typeface="Noto Sans TC" panose="020B0200000000000000" pitchFamily="34" charset="-120"/>
                  <a:ea typeface="Noto Sans TC" panose="020B0200000000000000" pitchFamily="34" charset="-120"/>
                </a:rPr>
                <a:t>甲</a:t>
              </a:r>
              <a:endParaRPr lang="zh-TW" altLang="en-US" sz="10400" dirty="0">
                <a:solidFill>
                  <a:schemeClr val="bg1"/>
                </a:solidFill>
                <a:latin typeface="OCR A Extended" panose="02010509020102010303" pitchFamily="50" charset="0"/>
                <a:ea typeface="Noto Sans TC Medium" panose="020B0200000000000000" pitchFamily="34" charset="-120"/>
              </a:endParaRPr>
            </a:p>
          </p:txBody>
        </p:sp>
        <p:sp>
          <p:nvSpPr>
            <p:cNvPr id="26" name="文字方塊 25"/>
            <p:cNvSpPr txBox="1"/>
            <p:nvPr userDrawn="1"/>
          </p:nvSpPr>
          <p:spPr>
            <a:xfrm>
              <a:off x="2411069" y="-183662"/>
              <a:ext cx="301840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3800" dirty="0" smtClean="0">
                  <a:solidFill>
                    <a:schemeClr val="bg1"/>
                  </a:solidFill>
                  <a:latin typeface="OCR A Extended" panose="02010509020102010303" pitchFamily="50" charset="0"/>
                  <a:ea typeface="Noto Sans TC Medium" panose="020B0200000000000000" pitchFamily="34" charset="-120"/>
                </a:rPr>
                <a:t>01</a:t>
              </a:r>
              <a:endParaRPr lang="zh-TW" altLang="en-US" sz="13800" dirty="0">
                <a:solidFill>
                  <a:schemeClr val="bg1"/>
                </a:solidFill>
                <a:latin typeface="OCR A Extended" panose="02010509020102010303" pitchFamily="50" charset="0"/>
                <a:ea typeface="Noto Sans TC Medium" panose="020B0200000000000000" pitchFamily="34" charset="-120"/>
              </a:endParaRPr>
            </a:p>
          </p:txBody>
        </p:sp>
      </p:grpSp>
      <p:grpSp>
        <p:nvGrpSpPr>
          <p:cNvPr id="27" name="群組 26"/>
          <p:cNvGrpSpPr/>
          <p:nvPr userDrawn="1"/>
        </p:nvGrpSpPr>
        <p:grpSpPr>
          <a:xfrm>
            <a:off x="4657559" y="832043"/>
            <a:ext cx="21211014" cy="1107996"/>
            <a:chOff x="6476848" y="681361"/>
            <a:chExt cx="21211014" cy="1107996"/>
          </a:xfrm>
        </p:grpSpPr>
        <p:sp>
          <p:nvSpPr>
            <p:cNvPr id="28" name="文字方塊 27"/>
            <p:cNvSpPr txBox="1"/>
            <p:nvPr userDrawn="1"/>
          </p:nvSpPr>
          <p:spPr>
            <a:xfrm>
              <a:off x="6476848" y="681361"/>
              <a:ext cx="2741456" cy="1107996"/>
            </a:xfrm>
            <a:prstGeom prst="rect">
              <a:avLst/>
            </a:prstGeom>
            <a:solidFill>
              <a:srgbClr val="010753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zh-TW" sz="6600" dirty="0" smtClean="0">
                  <a:solidFill>
                    <a:schemeClr val="bg1"/>
                  </a:solidFill>
                  <a:latin typeface="OCR A Extended" panose="02010509020102010303" pitchFamily="50" charset="0"/>
                  <a:ea typeface="Noto Sans TC Medium" panose="020B0200000000000000" pitchFamily="34" charset="-120"/>
                </a:rPr>
                <a:t>2025 </a:t>
              </a:r>
              <a:endParaRPr lang="zh-TW" altLang="en-US" sz="6600" dirty="0">
                <a:solidFill>
                  <a:schemeClr val="bg1"/>
                </a:solidFill>
                <a:latin typeface="Noto Sans TC" panose="020B0200000000000000" pitchFamily="34" charset="-120"/>
                <a:ea typeface="Noto Sans TC" panose="020B0200000000000000" pitchFamily="34" charset="-120"/>
              </a:endParaRPr>
            </a:p>
          </p:txBody>
        </p:sp>
        <p:sp>
          <p:nvSpPr>
            <p:cNvPr id="29" name="文字方塊 28"/>
            <p:cNvSpPr txBox="1"/>
            <p:nvPr userDrawn="1"/>
          </p:nvSpPr>
          <p:spPr>
            <a:xfrm>
              <a:off x="8772106" y="803191"/>
              <a:ext cx="18915756" cy="954107"/>
            </a:xfrm>
            <a:prstGeom prst="rect">
              <a:avLst/>
            </a:prstGeom>
            <a:solidFill>
              <a:srgbClr val="010753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zh-TW" sz="5600" dirty="0" smtClean="0">
                  <a:solidFill>
                    <a:schemeClr val="bg1"/>
                  </a:solidFill>
                  <a:latin typeface="Noto Sans TC" panose="020B0200000000000000" pitchFamily="34" charset="-120"/>
                  <a:ea typeface="Noto Sans TC" panose="020B0200000000000000" pitchFamily="34" charset="-120"/>
                </a:rPr>
                <a:t>PBL-STEM+AICT</a:t>
              </a:r>
              <a:r>
                <a:rPr lang="zh-TW" altLang="en-US" sz="5600" dirty="0" smtClean="0">
                  <a:solidFill>
                    <a:schemeClr val="bg1"/>
                  </a:solidFill>
                  <a:latin typeface="Noto Sans TC" panose="020B0200000000000000" pitchFamily="34" charset="-120"/>
                  <a:ea typeface="Noto Sans TC" panose="020B0200000000000000" pitchFamily="34" charset="-120"/>
                </a:rPr>
                <a:t> 數位跨域教育年會</a:t>
              </a:r>
              <a:r>
                <a:rPr lang="en-US" altLang="zh-TW" sz="5600" dirty="0" smtClean="0">
                  <a:solidFill>
                    <a:schemeClr val="bg1"/>
                  </a:solidFill>
                  <a:latin typeface="Noto Sans TC" panose="020B0200000000000000" pitchFamily="34" charset="-120"/>
                  <a:ea typeface="Noto Sans TC" panose="020B0200000000000000" pitchFamily="34" charset="-120"/>
                </a:rPr>
                <a:t>/</a:t>
              </a:r>
              <a:r>
                <a:rPr lang="zh-TW" altLang="en-US" sz="5600" dirty="0" smtClean="0">
                  <a:solidFill>
                    <a:schemeClr val="bg1"/>
                  </a:solidFill>
                  <a:latin typeface="Noto Sans TC" panose="020B0200000000000000" pitchFamily="34" charset="-120"/>
                  <a:ea typeface="Noto Sans TC" panose="020B0200000000000000" pitchFamily="34" charset="-120"/>
                </a:rPr>
                <a:t>教師創新教材教法競賽</a:t>
              </a:r>
              <a:endParaRPr lang="zh-TW" altLang="en-US" sz="5600" dirty="0">
                <a:solidFill>
                  <a:schemeClr val="bg1"/>
                </a:solidFill>
                <a:latin typeface="Noto Sans TC" panose="020B0200000000000000" pitchFamily="34" charset="-120"/>
                <a:ea typeface="Noto Sans TC" panose="020B0200000000000000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356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3027246" rtl="0" eaLnBrk="1" latinLnBrk="0" hangingPunct="1">
        <a:lnSpc>
          <a:spcPct val="90000"/>
        </a:lnSpc>
        <a:spcBef>
          <a:spcPct val="0"/>
        </a:spcBef>
        <a:buNone/>
        <a:defRPr sz="1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12" indent="-756812" algn="l" defTabSz="3027246" rtl="0" eaLnBrk="1" latinLnBrk="0" hangingPunct="1">
        <a:lnSpc>
          <a:spcPct val="90000"/>
        </a:lnSpc>
        <a:spcBef>
          <a:spcPts val="3312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1pPr>
      <a:lvl2pPr marL="2270435" indent="-756812" algn="l" defTabSz="302724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3784060" indent="-756812" algn="l" defTabSz="302724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97683" indent="-756812" algn="l" defTabSz="302724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811306" indent="-756812" algn="l" defTabSz="302724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8324929" indent="-756812" algn="l" defTabSz="302724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838553" indent="-756812" algn="l" defTabSz="302724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1352178" indent="-756812" algn="l" defTabSz="302724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865801" indent="-756812" algn="l" defTabSz="302724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246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13623" algn="l" defTabSz="3027246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27246" algn="l" defTabSz="3027246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40871" algn="l" defTabSz="3027246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054495" algn="l" defTabSz="3027246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568118" algn="l" defTabSz="3027246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081741" algn="l" defTabSz="3027246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595364" algn="l" defTabSz="3027246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108989" algn="l" defTabSz="3027246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D918ADF-4D79-4BD6-9607-55A8863D4EAF}"/>
              </a:ext>
            </a:extLst>
          </p:cNvPr>
          <p:cNvSpPr txBox="1"/>
          <p:nvPr/>
        </p:nvSpPr>
        <p:spPr>
          <a:xfrm>
            <a:off x="1182712" y="5951668"/>
            <a:ext cx="11102234" cy="1170679"/>
          </a:xfrm>
          <a:prstGeom prst="rect">
            <a:avLst/>
          </a:prstGeom>
          <a:noFill/>
        </p:spPr>
        <p:txBody>
          <a:bodyPr wrap="square" lIns="183081" tIns="91541" rIns="183081" bIns="91541" rtlCol="0">
            <a:spAutoFit/>
          </a:bodyPr>
          <a:lstStyle/>
          <a:p>
            <a:r>
              <a:rPr lang="zh-TW" altLang="en-US" sz="6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學校：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4348187-1ACE-467F-AC41-2BBC75DD8FDE}"/>
              </a:ext>
            </a:extLst>
          </p:cNvPr>
          <p:cNvSpPr txBox="1"/>
          <p:nvPr/>
        </p:nvSpPr>
        <p:spPr>
          <a:xfrm>
            <a:off x="20799200" y="5951668"/>
            <a:ext cx="8298063" cy="1170679"/>
          </a:xfrm>
          <a:prstGeom prst="rect">
            <a:avLst/>
          </a:prstGeom>
          <a:noFill/>
        </p:spPr>
        <p:txBody>
          <a:bodyPr wrap="square" lIns="183081" tIns="91541" rIns="183081" bIns="91541" rtlCol="0">
            <a:spAutoFit/>
          </a:bodyPr>
          <a:lstStyle/>
          <a:p>
            <a:r>
              <a:rPr lang="zh-TW" altLang="en-US" sz="6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參賽者：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79C4FCA0-9884-422A-AFD5-A730D7743BCA}"/>
              </a:ext>
            </a:extLst>
          </p:cNvPr>
          <p:cNvSpPr txBox="1"/>
          <p:nvPr/>
        </p:nvSpPr>
        <p:spPr>
          <a:xfrm>
            <a:off x="627875" y="7821307"/>
            <a:ext cx="29091449" cy="1478886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3081" tIns="91541" rIns="183081" bIns="91541" rtlCol="0">
            <a:spAutoFit/>
          </a:bodyPr>
          <a:lstStyle/>
          <a:p>
            <a:pPr>
              <a:lnSpc>
                <a:spcPct val="150000"/>
              </a:lnSpc>
              <a:spcBef>
                <a:spcPts val="1201"/>
              </a:spcBef>
            </a:pPr>
            <a:r>
              <a:rPr lang="zh-TW" altLang="en-US" sz="6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說明與建議：</a:t>
            </a:r>
            <a:endParaRPr lang="en-US" altLang="zh-TW" sz="6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  <a:spcBef>
                <a:spcPts val="1201"/>
              </a:spcBef>
            </a:pPr>
            <a:r>
              <a:rPr lang="zh-TW" altLang="en-US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「微課程教材教法競賽」為</a:t>
            </a:r>
            <a:r>
              <a:rPr lang="zh-TW" altLang="en-US" sz="5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教師的</a:t>
            </a:r>
            <a:r>
              <a:rPr lang="zh-TW" altLang="en-US" sz="54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創意創新</a:t>
            </a:r>
            <a:r>
              <a:rPr lang="zh-TW" altLang="en-US" sz="5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教材教法競賽</a:t>
            </a:r>
            <a:r>
              <a:rPr lang="zh-TW" altLang="en-US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，海報內容可依以下建議製作，亦可自由發揮</a:t>
            </a:r>
            <a:endParaRPr lang="en-US" altLang="zh-TW" sz="5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lnSpc>
                <a:spcPct val="150000"/>
              </a:lnSpc>
              <a:spcBef>
                <a:spcPts val="1201"/>
              </a:spcBef>
              <a:buAutoNum type="arabicPeriod"/>
            </a:pPr>
            <a:r>
              <a:rPr lang="zh-TW" altLang="en-US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微課程情境主題及教材內容</a:t>
            </a:r>
            <a:endParaRPr lang="en-US" altLang="zh-TW" sz="5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lnSpc>
                <a:spcPct val="150000"/>
              </a:lnSpc>
              <a:spcBef>
                <a:spcPts val="1201"/>
              </a:spcBef>
              <a:buAutoNum type="arabicPeriod"/>
            </a:pPr>
            <a:r>
              <a:rPr lang="zh-TW" altLang="en-US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以參賽教材所實施之課程教學現況及師生互動</a:t>
            </a:r>
            <a:endParaRPr lang="en-US" altLang="zh-TW" sz="5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lnSpc>
                <a:spcPct val="150000"/>
              </a:lnSpc>
              <a:spcBef>
                <a:spcPts val="1201"/>
              </a:spcBef>
              <a:buAutoNum type="arabicPeriod"/>
            </a:pPr>
            <a:r>
              <a:rPr lang="zh-TW" altLang="en-US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其他教學活動作為競賽佐證資料，供現場評審及觀摩教師參考。</a:t>
            </a:r>
            <a:r>
              <a:rPr lang="en-US" altLang="zh-TW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5400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（例如：可自行拍攝影片並製作</a:t>
            </a:r>
            <a:r>
              <a:rPr lang="en-US" altLang="zh-TW" sz="5400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YouTube </a:t>
            </a:r>
            <a:r>
              <a:rPr lang="zh-TW" altLang="en-US" sz="5400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連結的</a:t>
            </a:r>
            <a:r>
              <a:rPr lang="en-US" altLang="zh-TW" sz="5400" dirty="0" err="1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QRcode</a:t>
            </a:r>
            <a:r>
              <a:rPr lang="zh-TW" altLang="en-US" sz="5400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，放置於此參賽海報中）</a:t>
            </a:r>
            <a:endParaRPr lang="en-US" altLang="zh-TW" sz="5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1201"/>
              </a:spcBef>
            </a:pPr>
            <a:endParaRPr lang="en-US" altLang="zh-TW" sz="60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1201"/>
              </a:spcBef>
            </a:pPr>
            <a:r>
              <a:rPr lang="en-US" altLang="zh-TW" sz="6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※</a:t>
            </a:r>
            <a:r>
              <a:rPr lang="zh-TW" altLang="en-US" sz="6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6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請務必於</a:t>
            </a:r>
            <a:r>
              <a:rPr lang="en-US" altLang="zh-TW" sz="6000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2025</a:t>
            </a:r>
            <a:r>
              <a:rPr lang="zh-TW" altLang="en-US" sz="6000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6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09</a:t>
            </a:r>
            <a:r>
              <a:rPr lang="zh-TW" altLang="en-US" sz="6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6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17</a:t>
            </a:r>
            <a:r>
              <a:rPr lang="zh-TW" altLang="en-US" sz="6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日（三）</a:t>
            </a:r>
            <a:r>
              <a:rPr lang="en-US" altLang="zh-TW" sz="6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12:00</a:t>
            </a:r>
            <a:r>
              <a:rPr lang="zh-TW" altLang="en-US" sz="6000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前</a:t>
            </a:r>
            <a:r>
              <a:rPr lang="zh-TW" altLang="en-US" sz="6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上傳海報</a:t>
            </a:r>
            <a:r>
              <a:rPr lang="en-US" altLang="zh-TW" sz="6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PPT</a:t>
            </a:r>
            <a:r>
              <a:rPr lang="zh-TW" altLang="en-US" sz="6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檔</a:t>
            </a:r>
            <a:r>
              <a:rPr lang="zh-TW" altLang="en-US" sz="6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en-US" altLang="zh-TW" sz="6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PDF</a:t>
            </a:r>
            <a:r>
              <a:rPr lang="zh-TW" altLang="en-US" sz="6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檔</a:t>
            </a:r>
            <a:r>
              <a:rPr lang="en-US" altLang="zh-TW" sz="6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6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6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※</a:t>
            </a:r>
            <a:r>
              <a:rPr lang="zh-TW" altLang="en-US" sz="6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請勿自行更改標題字體及背景顏色，若格式不符，主辦單位將依老師繳交檔案調整，不另行通知。</a:t>
            </a:r>
            <a:r>
              <a:rPr lang="en-US" altLang="zh-TW" sz="6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6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en-US" altLang="zh-TW" sz="6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86571D9-31D4-43CA-AF63-F5616015D302}"/>
              </a:ext>
            </a:extLst>
          </p:cNvPr>
          <p:cNvSpPr txBox="1"/>
          <p:nvPr/>
        </p:nvSpPr>
        <p:spPr>
          <a:xfrm>
            <a:off x="1182712" y="4173402"/>
            <a:ext cx="11102234" cy="1417138"/>
          </a:xfrm>
          <a:prstGeom prst="rect">
            <a:avLst/>
          </a:prstGeom>
          <a:noFill/>
        </p:spPr>
        <p:txBody>
          <a:bodyPr wrap="square" lIns="183081" tIns="91541" rIns="183081" bIns="91541" rtlCol="0">
            <a:spAutoFit/>
          </a:bodyPr>
          <a:lstStyle/>
          <a:p>
            <a:r>
              <a:rPr lang="zh-TW" altLang="en-US" sz="8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微課程教材名稱：</a:t>
            </a:r>
          </a:p>
        </p:txBody>
      </p:sp>
    </p:spTree>
    <p:extLst>
      <p:ext uri="{BB962C8B-B14F-4D97-AF65-F5344CB8AC3E}">
        <p14:creationId xmlns:p14="http://schemas.microsoft.com/office/powerpoint/2010/main" val="42072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1891</TotalTime>
  <Words>75</Words>
  <Application>Microsoft Office PowerPoint</Application>
  <PresentationFormat>自訂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Noto Sans TC</vt:lpstr>
      <vt:lpstr>Noto Sans TC Medium</vt:lpstr>
      <vt:lpstr>微軟正黑體</vt:lpstr>
      <vt:lpstr>新細明體</vt:lpstr>
      <vt:lpstr>Arial</vt:lpstr>
      <vt:lpstr>Calibri</vt:lpstr>
      <vt:lpstr>Calibri Light</vt:lpstr>
      <vt:lpstr>OCR A Extended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C2466 王嘉勵</cp:lastModifiedBy>
  <cp:revision>52</cp:revision>
  <dcterms:created xsi:type="dcterms:W3CDTF">2020-09-11T09:15:44Z</dcterms:created>
  <dcterms:modified xsi:type="dcterms:W3CDTF">2025-06-11T02:45:33Z</dcterms:modified>
</cp:coreProperties>
</file>