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315" r:id="rId5"/>
    <p:sldId id="322" r:id="rId6"/>
    <p:sldId id="298" r:id="rId7"/>
    <p:sldId id="316" r:id="rId8"/>
    <p:sldId id="265" r:id="rId9"/>
    <p:sldId id="317" r:id="rId10"/>
    <p:sldId id="320" r:id="rId11"/>
    <p:sldId id="268" r:id="rId12"/>
    <p:sldId id="323" r:id="rId13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6" autoAdjust="0"/>
    <p:restoredTop sz="94280" autoAdjust="0"/>
  </p:normalViewPr>
  <p:slideViewPr>
    <p:cSldViewPr>
      <p:cViewPr varScale="1">
        <p:scale>
          <a:sx n="84" d="100"/>
          <a:sy n="84" d="100"/>
        </p:scale>
        <p:origin x="113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0" y="6381328"/>
            <a:ext cx="8784440" cy="3260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25888"/>
              </p:ext>
            </p:extLst>
          </p:nvPr>
        </p:nvGraphicFramePr>
        <p:xfrm>
          <a:off x="1079612" y="1075870"/>
          <a:ext cx="6984776" cy="491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課程主標題</a:t>
                      </a:r>
                      <a:r>
                        <a:rPr lang="en-US" altLang="zh-TW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副標題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運算思維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創意實作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■程式流程圖 □演算法步驟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□創意實作 □教師手冊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▲▲▲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○○○○國小衛星基地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編撰基地或聯盟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●●●●區域基地小聯盟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0" y="6381328"/>
            <a:ext cx="8784440" cy="32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94262" y="6021288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請依教材設計自行檢核主要學習內容及先備知識項目勾選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DD4DA8-B3B2-4E2A-B1C3-8B90056486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33619" y="898368"/>
          <a:ext cx="6876763" cy="5061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6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7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先備知識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可多選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結構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結構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結構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</a:p>
                  </a:txBody>
                  <a:tcPr marT="34290" marB="3429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0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限擇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結構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結構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結構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□資料蒐集與表達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□物聯網與雲端系統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□數位資料表示法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21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endParaRPr kumimoji="0" lang="zh-TW" altLang="en-US" sz="2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5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400" b="1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2400" b="1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2400" b="1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5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5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5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124744"/>
            <a:ext cx="7941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情境主題及目的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情境分析及情境流程圖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學生填空用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堆疊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評量與延伸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buFont typeface="+mj-lt"/>
              <a:buAutoNum type="arabicPeriod"/>
            </a:pPr>
            <a:endParaRPr lang="zh-TW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大綱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196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情境主題及目的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62880" y="1502628"/>
            <a:ext cx="7941568" cy="4566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(1) </a:t>
            </a:r>
            <a:r>
              <a:rPr lang="zh-TW" altLang="en-US" b="1" dirty="0"/>
              <a:t>情境主題</a:t>
            </a:r>
            <a:r>
              <a:rPr lang="zh-TW" altLang="en-US" dirty="0"/>
              <a:t>：</a:t>
            </a:r>
            <a:endParaRPr lang="en-US" altLang="zh-TW" dirty="0"/>
          </a:p>
          <a:p>
            <a:pPr marL="360363" indent="-3603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(2) </a:t>
            </a:r>
            <a:r>
              <a:rPr lang="zh-TW" altLang="en-US" b="1" dirty="0"/>
              <a:t>情境目的</a:t>
            </a:r>
            <a:r>
              <a:rPr lang="zh-TW" altLang="en-US" dirty="0"/>
              <a:t>：</a:t>
            </a:r>
            <a:endParaRPr lang="en-US" altLang="zh-TW" dirty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909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情境分析及情境流程圖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62880" y="1502628"/>
            <a:ext cx="4917232" cy="4566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(3) </a:t>
            </a:r>
            <a:r>
              <a:rPr lang="zh-CN" altLang="en-US" b="1" dirty="0"/>
              <a:t>情境分析</a:t>
            </a:r>
            <a:r>
              <a:rPr lang="zh-TW" altLang="en-US" dirty="0"/>
              <a:t>：</a:t>
            </a:r>
            <a:endParaRPr lang="en-US" altLang="zh-TW" dirty="0"/>
          </a:p>
          <a:p>
            <a:pPr marL="365760" lvl="1" indent="0">
              <a:buNone/>
            </a:pPr>
            <a:endParaRPr lang="en-US" altLang="zh-TW" dirty="0"/>
          </a:p>
          <a:p>
            <a:endParaRPr lang="en-US" altLang="zh-TW" dirty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2BA5F31-F6B8-0549-8009-913458624102}"/>
              </a:ext>
            </a:extLst>
          </p:cNvPr>
          <p:cNvSpPr txBox="1"/>
          <p:nvPr/>
        </p:nvSpPr>
        <p:spPr>
          <a:xfrm>
            <a:off x="6083457" y="1502628"/>
            <a:ext cx="19287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(4) </a:t>
            </a:r>
            <a:r>
              <a:rPr kumimoji="1" lang="zh-TW" altLang="en-US" sz="2000" b="1" dirty="0">
                <a:latin typeface="微軟正黑體" pitchFamily="34" charset="-120"/>
                <a:ea typeface="微軟正黑體" pitchFamily="34" charset="-120"/>
              </a:rPr>
              <a:t>情境流程圖</a:t>
            </a:r>
            <a:r>
              <a:rPr kumimoji="1" lang="en-US" altLang="zh-TW" sz="2000" b="1" dirty="0">
                <a:latin typeface="微軟正黑體" pitchFamily="34" charset="-120"/>
                <a:ea typeface="微軟正黑體" pitchFamily="34" charset="-120"/>
              </a:rPr>
              <a:t>:</a:t>
            </a:r>
            <a:endParaRPr kumimoji="1"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008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 </a:t>
            </a:r>
            <a:r>
              <a:rPr lang="zh-TW" altLang="en-US" dirty="0"/>
              <a:t>程式流程圖</a:t>
            </a:r>
            <a:r>
              <a:rPr lang="en-US" altLang="zh-TW" dirty="0"/>
              <a:t>(</a:t>
            </a:r>
            <a:r>
              <a:rPr lang="zh-TW" altLang="en-US" dirty="0"/>
              <a:t>學生填空用</a:t>
            </a:r>
            <a:r>
              <a:rPr lang="en-US" altLang="zh-TW" dirty="0"/>
              <a:t>)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2BA5F31-F6B8-0549-8009-913458624102}"/>
              </a:ext>
            </a:extLst>
          </p:cNvPr>
          <p:cNvSpPr txBox="1"/>
          <p:nvPr/>
        </p:nvSpPr>
        <p:spPr>
          <a:xfrm>
            <a:off x="1347123" y="1340768"/>
            <a:ext cx="19287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(4) </a:t>
            </a:r>
            <a:r>
              <a:rPr kumimoji="1" lang="zh-TW" altLang="en-US" sz="2000" b="1" dirty="0">
                <a:latin typeface="微軟正黑體" pitchFamily="34" charset="-120"/>
                <a:ea typeface="微軟正黑體" pitchFamily="34" charset="-120"/>
              </a:rPr>
              <a:t>情境流程圖</a:t>
            </a:r>
            <a:r>
              <a:rPr kumimoji="1" lang="en-US" altLang="zh-TW" sz="2000" b="1" dirty="0">
                <a:latin typeface="微軟正黑體" pitchFamily="34" charset="-120"/>
                <a:ea typeface="微軟正黑體" pitchFamily="34" charset="-120"/>
              </a:rPr>
              <a:t>:</a:t>
            </a:r>
            <a:endParaRPr kumimoji="1"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251591" y="1340768"/>
            <a:ext cx="1901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793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 </a:t>
            </a:r>
            <a:r>
              <a:rPr lang="zh-TW" altLang="en-US" dirty="0"/>
              <a:t>程式流程圖</a:t>
            </a:r>
            <a:r>
              <a:rPr lang="en-US" altLang="zh-TW" dirty="0"/>
              <a:t>(</a:t>
            </a:r>
            <a:r>
              <a:rPr lang="zh-TW" altLang="en-US" dirty="0"/>
              <a:t>教師用</a:t>
            </a:r>
            <a:r>
              <a:rPr lang="en-US" altLang="zh-TW" dirty="0"/>
              <a:t>)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2BA5F31-F6B8-0549-8009-913458624102}"/>
              </a:ext>
            </a:extLst>
          </p:cNvPr>
          <p:cNvSpPr txBox="1"/>
          <p:nvPr/>
        </p:nvSpPr>
        <p:spPr>
          <a:xfrm>
            <a:off x="1347123" y="1340768"/>
            <a:ext cx="19287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(4) </a:t>
            </a:r>
            <a:r>
              <a:rPr kumimoji="1" lang="zh-TW" altLang="en-US" sz="2000" b="1" dirty="0">
                <a:latin typeface="微軟正黑體" pitchFamily="34" charset="-120"/>
                <a:ea typeface="微軟正黑體" pitchFamily="34" charset="-120"/>
              </a:rPr>
              <a:t>情境流程圖</a:t>
            </a:r>
            <a:r>
              <a:rPr kumimoji="1" lang="en-US" altLang="zh-TW" sz="2000" b="1" dirty="0">
                <a:latin typeface="微軟正黑體" pitchFamily="34" charset="-120"/>
                <a:ea typeface="微軟正黑體" pitchFamily="34" charset="-120"/>
              </a:rPr>
              <a:t>:</a:t>
            </a:r>
            <a:endParaRPr kumimoji="1"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251591" y="1340768"/>
            <a:ext cx="1901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878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程式流程圖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/>
              <a:t>堆疊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403648" y="1412776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486329" y="1412776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積木程式堆疊</a:t>
            </a:r>
          </a:p>
        </p:txBody>
      </p:sp>
    </p:spTree>
    <p:extLst>
      <p:ext uri="{BB962C8B-B14F-4D97-AF65-F5344CB8AC3E}">
        <p14:creationId xmlns:p14="http://schemas.microsoft.com/office/powerpoint/2010/main" val="126846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評量</a:t>
            </a:r>
            <a:r>
              <a:rPr lang="zh-TW" altLang="en-US" dirty="0"/>
              <a:t>與延伸學習</a:t>
            </a:r>
          </a:p>
        </p:txBody>
      </p:sp>
    </p:spTree>
    <p:extLst>
      <p:ext uri="{BB962C8B-B14F-4D97-AF65-F5344CB8AC3E}">
        <p14:creationId xmlns:p14="http://schemas.microsoft.com/office/powerpoint/2010/main" val="3382521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DE9D4629F1F777449BCA3AE201E53E4E" ma:contentTypeVersion="9" ma:contentTypeDescription="建立新的文件。" ma:contentTypeScope="" ma:versionID="b4f86f7b14643c6e6e552b07242aca9f">
  <xsd:schema xmlns:xsd="http://www.w3.org/2001/XMLSchema" xmlns:xs="http://www.w3.org/2001/XMLSchema" xmlns:p="http://schemas.microsoft.com/office/2006/metadata/properties" xmlns:ns2="529ffef2-70f6-41cb-94b4-43c02b865782" targetNamespace="http://schemas.microsoft.com/office/2006/metadata/properties" ma:root="true" ma:fieldsID="125c627ad88811a99d0750f27b4b5048" ns2:_="">
    <xsd:import namespace="529ffef2-70f6-41cb-94b4-43c02b865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ffef2-70f6-41cb-94b4-43c02b865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D46813-EC49-45DB-8819-12279CBC7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ffef2-70f6-41cb-94b4-43c02b865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029199-FF81-443F-9B9D-D2DA257555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F336D8-E5D8-4717-8FF8-3CFE78E1204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5268</TotalTime>
  <Words>331</Words>
  <Application>Microsoft Office PowerPoint</Application>
  <PresentationFormat>如螢幕大小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Microsoft JhengHei</vt:lpstr>
      <vt:lpstr>Microsoft JhengHei</vt:lpstr>
      <vt:lpstr>新細明體</vt:lpstr>
      <vt:lpstr>標楷體</vt:lpstr>
      <vt:lpstr>Calibri</vt:lpstr>
      <vt:lpstr>Century Schoolbook</vt:lpstr>
      <vt:lpstr>Wingdings</vt:lpstr>
      <vt:lpstr>Wingdings 2</vt:lpstr>
      <vt:lpstr>壁窗</vt:lpstr>
      <vt:lpstr>PowerPoint 簡報</vt:lpstr>
      <vt:lpstr>PowerPoint 簡報</vt:lpstr>
      <vt:lpstr>PowerPoint 簡報</vt:lpstr>
      <vt:lpstr>情境主題及目的</vt:lpstr>
      <vt:lpstr>情境分析及情境流程圖</vt:lpstr>
      <vt:lpstr>情境流程圖 vs 程式流程圖(學生填空用)</vt:lpstr>
      <vt:lpstr>情境流程圖 vs 程式流程圖(教師用)</vt:lpstr>
      <vt:lpstr>程式流程圖 vs 積木程式堆疊</vt:lpstr>
      <vt:lpstr>評量與延伸學習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B0172 王佳柔</cp:lastModifiedBy>
  <cp:revision>300</cp:revision>
  <cp:lastPrinted>2019-09-26T17:20:02Z</cp:lastPrinted>
  <dcterms:created xsi:type="dcterms:W3CDTF">2019-09-08T02:03:55Z</dcterms:created>
  <dcterms:modified xsi:type="dcterms:W3CDTF">2021-03-15T01:34:11Z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0x010100DE9D4629F1F777449BCA3AE201E53E4E</vt:lpwstr>
  </property>
</Properties>
</file>