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3" r:id="rId2"/>
    <p:sldId id="261" r:id="rId3"/>
    <p:sldId id="279" r:id="rId4"/>
    <p:sldId id="286" r:id="rId5"/>
    <p:sldId id="287" r:id="rId6"/>
    <p:sldId id="289" r:id="rId7"/>
    <p:sldId id="295" r:id="rId8"/>
    <p:sldId id="290" r:id="rId9"/>
    <p:sldId id="278" r:id="rId10"/>
    <p:sldId id="305" r:id="rId11"/>
    <p:sldId id="264" r:id="rId12"/>
    <p:sldId id="285" r:id="rId13"/>
    <p:sldId id="272" r:id="rId14"/>
    <p:sldId id="307" r:id="rId15"/>
    <p:sldId id="282" r:id="rId16"/>
    <p:sldId id="308" r:id="rId17"/>
    <p:sldId id="309" r:id="rId18"/>
    <p:sldId id="283" r:id="rId19"/>
    <p:sldId id="310" r:id="rId20"/>
    <p:sldId id="293" r:id="rId21"/>
    <p:sldId id="296" r:id="rId22"/>
    <p:sldId id="302" r:id="rId23"/>
    <p:sldId id="280" r:id="rId24"/>
    <p:sldId id="300" r:id="rId25"/>
    <p:sldId id="301" r:id="rId26"/>
    <p:sldId id="311" r:id="rId27"/>
    <p:sldId id="303" r:id="rId28"/>
    <p:sldId id="314" r:id="rId29"/>
    <p:sldId id="306" r:id="rId30"/>
    <p:sldId id="312" r:id="rId31"/>
    <p:sldId id="262" r:id="rId32"/>
    <p:sldId id="313" r:id="rId33"/>
    <p:sldId id="266" r:id="rId34"/>
    <p:sldId id="284" r:id="rId35"/>
    <p:sldId id="304" r:id="rId36"/>
    <p:sldId id="268" r:id="rId37"/>
    <p:sldId id="269" r:id="rId38"/>
    <p:sldId id="270" r:id="rId39"/>
    <p:sldId id="271" r:id="rId4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EDE8"/>
    <a:srgbClr val="008000"/>
    <a:srgbClr val="4CA240"/>
    <a:srgbClr val="CCFFCC"/>
    <a:srgbClr val="009900"/>
    <a:srgbClr val="B1D9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124" autoAdjust="0"/>
  </p:normalViewPr>
  <p:slideViewPr>
    <p:cSldViewPr>
      <p:cViewPr varScale="1">
        <p:scale>
          <a:sx n="104" d="100"/>
          <a:sy n="104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322AC-A488-4659-9CE7-51AC5DC47D73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7208-0DFE-4354-8213-7298716692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4984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4DA7C-B487-480D-9E30-3C0978ABBEEA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3B1F-259B-40D2-B285-30ADC3A9C9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1851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7864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6273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9284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4382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F3B1F-259B-40D2-B285-30ADC3A9C98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375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6808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FBAA9DB5-F384-446C-9C86-533CA195F1E0}" type="datetimeFigureOut">
              <a:rPr lang="zh-TW" altLang="en-US" smtClean="0"/>
              <a:pPr/>
              <a:t>2021/1/6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EDDA59F4-DD3F-40ED-8767-2C115995302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339200"/>
            <a:ext cx="8229600" cy="478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pic>
        <p:nvPicPr>
          <p:cNvPr id="15" name="Picture 2" descr="L:\自造者計畫\文書\課程\學生端開課\108年公版\微課程公版\微課程公版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383026"/>
            <a:ext cx="8712968" cy="32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b="1" kern="1200" cap="small" baseline="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youtu.be/10QfO9iwlp8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youtu.be/nghM3kPDe5c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https://youtu.be/LMk3an7Wj4U" TargetMode="External"/><Relationship Id="rId9" Type="http://schemas.openxmlformats.org/officeDocument/2006/relationships/hyperlink" Target="https://youtu.be/BUI1oVJZY-I" TargetMode="External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png"/><Relationship Id="rId18" Type="http://schemas.openxmlformats.org/officeDocument/2006/relationships/hyperlink" Target="https://youtu.be/LIYdII4MrtI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youtu.be/5rCsSHur5B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youtu.be/MB89soJI3HA" TargetMode="External"/><Relationship Id="rId5" Type="http://schemas.openxmlformats.org/officeDocument/2006/relationships/image" Target="../media/image25.png"/><Relationship Id="rId15" Type="http://schemas.openxmlformats.org/officeDocument/2006/relationships/image" Target="../media/image37.png"/><Relationship Id="rId10" Type="http://schemas.openxmlformats.org/officeDocument/2006/relationships/image" Target="../media/image30.png"/><Relationship Id="rId19" Type="http://schemas.openxmlformats.org/officeDocument/2006/relationships/image" Target="../media/image19.png"/><Relationship Id="rId4" Type="http://schemas.openxmlformats.org/officeDocument/2006/relationships/hyperlink" Target="https://youtu.be/Mb2Rrc_Rxuc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youtu.be/eUEvw7g8HD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youtu.be/pOR7GxBIRKI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youtu.be/lx_Y3x2OZY8" TargetMode="External"/><Relationship Id="rId4" Type="http://schemas.openxmlformats.org/officeDocument/2006/relationships/hyperlink" Target="https://youtu.be/uJtQtWltnUs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1.png"/><Relationship Id="rId7" Type="http://schemas.openxmlformats.org/officeDocument/2006/relationships/image" Target="../media/image6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jpeg"/><Relationship Id="rId7" Type="http://schemas.openxmlformats.org/officeDocument/2006/relationships/hyperlink" Target="https://youtu.be/SD-FeP5iVF0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Hygd56JviI" TargetMode="External"/><Relationship Id="rId13" Type="http://schemas.openxmlformats.org/officeDocument/2006/relationships/hyperlink" Target="https://youtu.be/LIYdII4MrtI" TargetMode="External"/><Relationship Id="rId3" Type="http://schemas.openxmlformats.org/officeDocument/2006/relationships/hyperlink" Target="https://youtu.be/LMk3an7Wj4U" TargetMode="External"/><Relationship Id="rId7" Type="http://schemas.openxmlformats.org/officeDocument/2006/relationships/hyperlink" Target="https://youtu.be/90QZ-drRJTE" TargetMode="External"/><Relationship Id="rId12" Type="http://schemas.openxmlformats.org/officeDocument/2006/relationships/hyperlink" Target="https://youtu.be/5rCsSHur5BY" TargetMode="External"/><Relationship Id="rId2" Type="http://schemas.openxmlformats.org/officeDocument/2006/relationships/hyperlink" Target="https://youtu.be/4KSr_Vpvu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10QfO9iwlp8" TargetMode="External"/><Relationship Id="rId11" Type="http://schemas.openxmlformats.org/officeDocument/2006/relationships/hyperlink" Target="https://youtu.be/eUEvw7g8HDY" TargetMode="External"/><Relationship Id="rId5" Type="http://schemas.openxmlformats.org/officeDocument/2006/relationships/hyperlink" Target="https://youtu.be/nghM3kPDe5c" TargetMode="External"/><Relationship Id="rId10" Type="http://schemas.openxmlformats.org/officeDocument/2006/relationships/hyperlink" Target="https://youtu.be/MB89soJI3HA" TargetMode="External"/><Relationship Id="rId4" Type="http://schemas.openxmlformats.org/officeDocument/2006/relationships/hyperlink" Target="https://youtu.be/BUI1oVJZY-I" TargetMode="External"/><Relationship Id="rId9" Type="http://schemas.openxmlformats.org/officeDocument/2006/relationships/hyperlink" Target="https://youtu.be/Mb2Rrc_Rxuc" TargetMode="External"/><Relationship Id="rId14" Type="http://schemas.openxmlformats.org/officeDocument/2006/relationships/hyperlink" Target="https://www.youtube.com/playlist?list=PLhAM0uL_UKJ2Ku6lYXOrPW3Qc46-PKlm4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youtu.be/uJtQtWltnUs" TargetMode="External"/><Relationship Id="rId7" Type="http://schemas.openxmlformats.org/officeDocument/2006/relationships/hyperlink" Target="https://www.youtube.com/playlist?list=PLhAM0uL_UKJ2Ku6lYXOrPW3Qc46-PKlm4" TargetMode="External"/><Relationship Id="rId2" Type="http://schemas.openxmlformats.org/officeDocument/2006/relationships/hyperlink" Target="https://youtu.be/vicVk5bMgW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D-FeP5iVF0" TargetMode="External"/><Relationship Id="rId5" Type="http://schemas.openxmlformats.org/officeDocument/2006/relationships/hyperlink" Target="https://youtu.be/pOR7GxBIRKI" TargetMode="External"/><Relationship Id="rId4" Type="http://schemas.openxmlformats.org/officeDocument/2006/relationships/hyperlink" Target="https://youtu.be/lx_Y3x2OZY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iverse.com/thing:4687111" TargetMode="Externa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1886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專題導向式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．</a:t>
            </a:r>
            <a:r>
              <a:rPr lang="zh-TW" altLang="en-US" sz="48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微課程</a:t>
            </a:r>
            <a:r>
              <a:rPr lang="zh-TW" altLang="en-US" sz="48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模組</a:t>
            </a:r>
            <a:endParaRPr lang="en-US" altLang="zh-TW" sz="4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文鼎ＰＯＰ－４" pitchFamily="49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多功能</a:t>
            </a:r>
            <a:r>
              <a:rPr lang="zh-TW" altLang="en-US" sz="4800" b="1" dirty="0">
                <a:solidFill>
                  <a:srgbClr val="FE86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睡眠</a:t>
            </a:r>
            <a:r>
              <a:rPr lang="zh-TW" altLang="en-US" sz="4800" b="1" dirty="0" smtClean="0">
                <a:solidFill>
                  <a:srgbClr val="FE86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鐘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教學引導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ＰＯＰ－４" pitchFamily="49" charset="-120"/>
              </a:rPr>
              <a:t>設計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文鼎ＰＯＰ－４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81663" y="546983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國立臺南大學附設實驗國民小學</a:t>
            </a:r>
            <a:endParaRPr lang="en-US" altLang="zh-TW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82671" y="5837973"/>
            <a:ext cx="215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設計者</a:t>
            </a:r>
            <a:r>
              <a:rPr lang="zh-TW" altLang="en-US" sz="1400" b="1" dirty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王新昌、陳錦亭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適用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r>
              <a:rPr lang="zh-TW" altLang="en-US" sz="1400" b="1" dirty="0">
                <a:solidFill>
                  <a:prstClr val="black"/>
                </a:solidFill>
                <a:latin typeface="新細明體" panose="02020500000000000000" pitchFamily="18" charset="-120"/>
              </a:rPr>
              <a:t>：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五、六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年級</a:t>
            </a:r>
            <a:endParaRPr lang="en-US" altLang="zh-TW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Picture 2" descr="L:\自造者計畫\文書\課程\學生端開課\108年公版\微課程公版\微課程公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383026"/>
            <a:ext cx="8712968" cy="325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6888" y="2034619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34619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41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主題與計畫</a:t>
            </a:r>
            <a:r>
              <a:rPr lang="zh-TW" altLang="en-US" dirty="0" smtClean="0"/>
              <a:t>擬定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揭示評量表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0140"/>
            <a:ext cx="540000" cy="53056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627"/>
            <a:chOff x="1115616" y="980968"/>
            <a:chExt cx="7086272" cy="51936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0968"/>
              <a:ext cx="3240000" cy="21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3645264"/>
              <a:ext cx="3240000" cy="215999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583488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小組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討論睡眠鐘功能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436096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討論內容填入心智圖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583488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功能發想教師回饋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教師說明評量規準表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313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0140"/>
            <a:ext cx="540000" cy="530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微課程實作探究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課程設計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學習鷹架</a:t>
            </a:r>
            <a:endParaRPr lang="zh-TW" altLang="en-US" dirty="0"/>
          </a:p>
        </p:txBody>
      </p:sp>
      <p:sp>
        <p:nvSpPr>
          <p:cNvPr id="65" name="矩形 42"/>
          <p:cNvSpPr>
            <a:spLocks noChangeArrowheads="1"/>
          </p:cNvSpPr>
          <p:nvPr/>
        </p:nvSpPr>
        <p:spPr bwMode="auto">
          <a:xfrm>
            <a:off x="467544" y="3348426"/>
            <a:ext cx="2355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微課程</a:t>
            </a:r>
            <a:r>
              <a: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語音電子鐘</a:t>
            </a:r>
            <a:endParaRPr lang="en-US" altLang="zh-TW" sz="1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選擇結構、邏輯運算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定時、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OLED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、語音</a:t>
            </a:r>
            <a:endParaRPr lang="zh-CN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6" name="矩形 42"/>
          <p:cNvSpPr>
            <a:spLocks noChangeArrowheads="1"/>
          </p:cNvSpPr>
          <p:nvPr/>
        </p:nvSpPr>
        <p:spPr bwMode="auto">
          <a:xfrm>
            <a:off x="603152" y="4356538"/>
            <a:ext cx="2096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微課程</a:t>
            </a:r>
            <a:r>
              <a: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光纖呼吸燈</a:t>
            </a:r>
            <a:endParaRPr lang="en-US" altLang="zh-TW" sz="1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變數、算術運算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LED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燈條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68" name="矩形 42"/>
          <p:cNvSpPr>
            <a:spLocks noChangeArrowheads="1"/>
          </p:cNvSpPr>
          <p:nvPr/>
        </p:nvSpPr>
        <p:spPr bwMode="auto">
          <a:xfrm>
            <a:off x="3043202" y="5449680"/>
            <a:ext cx="4625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先備知能</a:t>
            </a:r>
            <a:endParaRPr lang="en-US" altLang="zh-TW" sz="1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循序結構、重複結構、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廣播訊息、函式模組化</a:t>
            </a:r>
            <a:endParaRPr lang="zh-CN" altLang="en-US" sz="1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grpSp>
        <p:nvGrpSpPr>
          <p:cNvPr id="69" name="群組 2"/>
          <p:cNvGrpSpPr/>
          <p:nvPr/>
        </p:nvGrpSpPr>
        <p:grpSpPr>
          <a:xfrm>
            <a:off x="621471" y="1093577"/>
            <a:ext cx="7919461" cy="1202281"/>
            <a:chOff x="4714530" y="3326593"/>
            <a:chExt cx="7919461" cy="1202281"/>
          </a:xfrm>
        </p:grpSpPr>
        <p:sp>
          <p:nvSpPr>
            <p:cNvPr id="70" name="圓角矩形 69"/>
            <p:cNvSpPr/>
            <p:nvPr/>
          </p:nvSpPr>
          <p:spPr>
            <a:xfrm>
              <a:off x="4944796" y="3573020"/>
              <a:ext cx="7689195" cy="955854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以先備知能為建構鷹架的基石，並以睡眠鐘的不同功能為情境脈絡架構，建構微課程鷹架，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讓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學生透過情境分析、流程圖轉化、程式積木編程的學習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歷程，整合新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舊程式邏輯概念，藉此累進「自主創意實作」階段的發想與實踐能力。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圓角矩形 70"/>
            <p:cNvSpPr/>
            <p:nvPr/>
          </p:nvSpPr>
          <p:spPr>
            <a:xfrm rot="20914428">
              <a:off x="4714530" y="3326593"/>
              <a:ext cx="109001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鷹架建構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2520426" y="2803867"/>
            <a:ext cx="3338935" cy="2801992"/>
            <a:chOff x="4145200" y="2032000"/>
            <a:chExt cx="3830619" cy="3683408"/>
          </a:xfrm>
        </p:grpSpPr>
        <p:grpSp>
          <p:nvGrpSpPr>
            <p:cNvPr id="13" name="组合 1"/>
            <p:cNvGrpSpPr/>
            <p:nvPr/>
          </p:nvGrpSpPr>
          <p:grpSpPr>
            <a:xfrm>
              <a:off x="4678511" y="2032000"/>
              <a:ext cx="2729676" cy="3539394"/>
              <a:chOff x="4678511" y="2032000"/>
              <a:chExt cx="2729676" cy="3539394"/>
            </a:xfrm>
          </p:grpSpPr>
          <p:sp>
            <p:nvSpPr>
              <p:cNvPr id="14" name="Freeform 1142"/>
              <p:cNvSpPr>
                <a:spLocks noEditPoints="1"/>
              </p:cNvSpPr>
              <p:nvPr/>
            </p:nvSpPr>
            <p:spPr bwMode="auto">
              <a:xfrm>
                <a:off x="5287885" y="2032000"/>
                <a:ext cx="1819782" cy="1360665"/>
              </a:xfrm>
              <a:custGeom>
                <a:avLst/>
                <a:gdLst>
                  <a:gd name="T0" fmla="*/ 3 w 92"/>
                  <a:gd name="T1" fmla="*/ 69 h 69"/>
                  <a:gd name="T2" fmla="*/ 0 w 92"/>
                  <a:gd name="T3" fmla="*/ 69 h 69"/>
                  <a:gd name="T4" fmla="*/ 0 w 92"/>
                  <a:gd name="T5" fmla="*/ 36 h 69"/>
                  <a:gd name="T6" fmla="*/ 0 w 92"/>
                  <a:gd name="T7" fmla="*/ 30 h 69"/>
                  <a:gd name="T8" fmla="*/ 0 w 92"/>
                  <a:gd name="T9" fmla="*/ 14 h 69"/>
                  <a:gd name="T10" fmla="*/ 0 w 92"/>
                  <a:gd name="T11" fmla="*/ 13 h 69"/>
                  <a:gd name="T12" fmla="*/ 1 w 92"/>
                  <a:gd name="T13" fmla="*/ 12 h 69"/>
                  <a:gd name="T14" fmla="*/ 1 w 92"/>
                  <a:gd name="T15" fmla="*/ 12 h 69"/>
                  <a:gd name="T16" fmla="*/ 1 w 92"/>
                  <a:gd name="T17" fmla="*/ 12 h 69"/>
                  <a:gd name="T18" fmla="*/ 25 w 92"/>
                  <a:gd name="T19" fmla="*/ 3 h 69"/>
                  <a:gd name="T20" fmla="*/ 52 w 92"/>
                  <a:gd name="T21" fmla="*/ 2 h 69"/>
                  <a:gd name="T22" fmla="*/ 54 w 92"/>
                  <a:gd name="T23" fmla="*/ 3 h 69"/>
                  <a:gd name="T24" fmla="*/ 91 w 92"/>
                  <a:gd name="T25" fmla="*/ 25 h 69"/>
                  <a:gd name="T26" fmla="*/ 92 w 92"/>
                  <a:gd name="T27" fmla="*/ 27 h 69"/>
                  <a:gd name="T28" fmla="*/ 91 w 92"/>
                  <a:gd name="T29" fmla="*/ 28 h 69"/>
                  <a:gd name="T30" fmla="*/ 92 w 92"/>
                  <a:gd name="T31" fmla="*/ 28 h 69"/>
                  <a:gd name="T32" fmla="*/ 90 w 92"/>
                  <a:gd name="T33" fmla="*/ 29 h 69"/>
                  <a:gd name="T34" fmla="*/ 74 w 92"/>
                  <a:gd name="T35" fmla="*/ 35 h 69"/>
                  <a:gd name="T36" fmla="*/ 41 w 92"/>
                  <a:gd name="T37" fmla="*/ 47 h 69"/>
                  <a:gd name="T38" fmla="*/ 39 w 92"/>
                  <a:gd name="T39" fmla="*/ 47 h 69"/>
                  <a:gd name="T40" fmla="*/ 39 w 92"/>
                  <a:gd name="T41" fmla="*/ 46 h 69"/>
                  <a:gd name="T42" fmla="*/ 19 w 92"/>
                  <a:gd name="T43" fmla="*/ 29 h 69"/>
                  <a:gd name="T44" fmla="*/ 3 w 92"/>
                  <a:gd name="T45" fmla="*/ 17 h 69"/>
                  <a:gd name="T46" fmla="*/ 3 w 92"/>
                  <a:gd name="T47" fmla="*/ 30 h 69"/>
                  <a:gd name="T48" fmla="*/ 3 w 92"/>
                  <a:gd name="T49" fmla="*/ 36 h 69"/>
                  <a:gd name="T50" fmla="*/ 3 w 92"/>
                  <a:gd name="T51" fmla="*/ 69 h 69"/>
                  <a:gd name="T52" fmla="*/ 4 w 92"/>
                  <a:gd name="T53" fmla="*/ 13 h 69"/>
                  <a:gd name="T54" fmla="*/ 20 w 92"/>
                  <a:gd name="T55" fmla="*/ 26 h 69"/>
                  <a:gd name="T56" fmla="*/ 42 w 92"/>
                  <a:gd name="T57" fmla="*/ 44 h 69"/>
                  <a:gd name="T58" fmla="*/ 73 w 92"/>
                  <a:gd name="T59" fmla="*/ 32 h 69"/>
                  <a:gd name="T60" fmla="*/ 88 w 92"/>
                  <a:gd name="T61" fmla="*/ 26 h 69"/>
                  <a:gd name="T62" fmla="*/ 53 w 92"/>
                  <a:gd name="T63" fmla="*/ 6 h 69"/>
                  <a:gd name="T64" fmla="*/ 52 w 92"/>
                  <a:gd name="T65" fmla="*/ 5 h 69"/>
                  <a:gd name="T66" fmla="*/ 25 w 92"/>
                  <a:gd name="T67" fmla="*/ 6 h 69"/>
                  <a:gd name="T68" fmla="*/ 4 w 92"/>
                  <a:gd name="T69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69">
                    <a:moveTo>
                      <a:pt x="3" y="69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5"/>
                      <a:pt x="0" y="33"/>
                      <a:pt x="0" y="30"/>
                    </a:cubicBezTo>
                    <a:cubicBezTo>
                      <a:pt x="0" y="21"/>
                      <a:pt x="0" y="16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22" y="3"/>
                      <a:pt x="25" y="3"/>
                    </a:cubicBezTo>
                    <a:cubicBezTo>
                      <a:pt x="33" y="2"/>
                      <a:pt x="44" y="0"/>
                      <a:pt x="52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62" y="5"/>
                      <a:pt x="82" y="9"/>
                      <a:pt x="91" y="25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88" y="30"/>
                      <a:pt x="81" y="32"/>
                      <a:pt x="74" y="35"/>
                    </a:cubicBezTo>
                    <a:cubicBezTo>
                      <a:pt x="57" y="41"/>
                      <a:pt x="44" y="46"/>
                      <a:pt x="41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4"/>
                      <a:pt x="27" y="35"/>
                      <a:pt x="19" y="29"/>
                    </a:cubicBezTo>
                    <a:cubicBezTo>
                      <a:pt x="10" y="22"/>
                      <a:pt x="6" y="19"/>
                      <a:pt x="3" y="17"/>
                    </a:cubicBezTo>
                    <a:cubicBezTo>
                      <a:pt x="3" y="20"/>
                      <a:pt x="3" y="27"/>
                      <a:pt x="3" y="30"/>
                    </a:cubicBezTo>
                    <a:cubicBezTo>
                      <a:pt x="3" y="33"/>
                      <a:pt x="3" y="35"/>
                      <a:pt x="3" y="36"/>
                    </a:cubicBezTo>
                    <a:lnTo>
                      <a:pt x="3" y="69"/>
                    </a:lnTo>
                    <a:close/>
                    <a:moveTo>
                      <a:pt x="4" y="13"/>
                    </a:moveTo>
                    <a:cubicBezTo>
                      <a:pt x="6" y="15"/>
                      <a:pt x="14" y="21"/>
                      <a:pt x="20" y="26"/>
                    </a:cubicBezTo>
                    <a:cubicBezTo>
                      <a:pt x="35" y="37"/>
                      <a:pt x="40" y="42"/>
                      <a:pt x="42" y="44"/>
                    </a:cubicBezTo>
                    <a:cubicBezTo>
                      <a:pt x="46" y="42"/>
                      <a:pt x="62" y="36"/>
                      <a:pt x="73" y="32"/>
                    </a:cubicBezTo>
                    <a:cubicBezTo>
                      <a:pt x="80" y="29"/>
                      <a:pt x="85" y="27"/>
                      <a:pt x="88" y="26"/>
                    </a:cubicBezTo>
                    <a:cubicBezTo>
                      <a:pt x="79" y="12"/>
                      <a:pt x="62" y="8"/>
                      <a:pt x="53" y="6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43" y="4"/>
                      <a:pt x="33" y="5"/>
                      <a:pt x="25" y="6"/>
                    </a:cubicBezTo>
                    <a:cubicBezTo>
                      <a:pt x="21" y="6"/>
                      <a:pt x="6" y="11"/>
                      <a:pt x="4" y="13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5" name="Freeform 1143"/>
              <p:cNvSpPr>
                <a:spLocks/>
              </p:cNvSpPr>
              <p:nvPr/>
            </p:nvSpPr>
            <p:spPr bwMode="auto">
              <a:xfrm>
                <a:off x="6080913" y="2883457"/>
                <a:ext cx="58436" cy="809721"/>
              </a:xfrm>
              <a:custGeom>
                <a:avLst/>
                <a:gdLst>
                  <a:gd name="T0" fmla="*/ 3 w 3"/>
                  <a:gd name="T1" fmla="*/ 41 h 41"/>
                  <a:gd name="T2" fmla="*/ 0 w 3"/>
                  <a:gd name="T3" fmla="*/ 41 h 41"/>
                  <a:gd name="T4" fmla="*/ 0 w 3"/>
                  <a:gd name="T5" fmla="*/ 2 h 41"/>
                  <a:gd name="T6" fmla="*/ 0 w 3"/>
                  <a:gd name="T7" fmla="*/ 1 h 41"/>
                  <a:gd name="T8" fmla="*/ 0 w 3"/>
                  <a:gd name="T9" fmla="*/ 2 h 41"/>
                  <a:gd name="T10" fmla="*/ 2 w 3"/>
                  <a:gd name="T11" fmla="*/ 0 h 41"/>
                  <a:gd name="T12" fmla="*/ 3 w 3"/>
                  <a:gd name="T13" fmla="*/ 3 h 41"/>
                  <a:gd name="T14" fmla="*/ 3 w 3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1">
                    <a:moveTo>
                      <a:pt x="3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2"/>
                      <a:pt x="3" y="3"/>
                    </a:cubicBez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6" name="Freeform 1144"/>
              <p:cNvSpPr>
                <a:spLocks/>
              </p:cNvSpPr>
              <p:nvPr/>
            </p:nvSpPr>
            <p:spPr bwMode="auto">
              <a:xfrm>
                <a:off x="7049237" y="2549551"/>
                <a:ext cx="58436" cy="275474"/>
              </a:xfrm>
              <a:custGeom>
                <a:avLst/>
                <a:gdLst>
                  <a:gd name="T0" fmla="*/ 3 w 3"/>
                  <a:gd name="T1" fmla="*/ 14 h 14"/>
                  <a:gd name="T2" fmla="*/ 0 w 3"/>
                  <a:gd name="T3" fmla="*/ 14 h 14"/>
                  <a:gd name="T4" fmla="*/ 0 w 3"/>
                  <a:gd name="T5" fmla="*/ 2 h 14"/>
                  <a:gd name="T6" fmla="*/ 2 w 3"/>
                  <a:gd name="T7" fmla="*/ 0 h 14"/>
                  <a:gd name="T8" fmla="*/ 3 w 3"/>
                  <a:gd name="T9" fmla="*/ 0 h 14"/>
                  <a:gd name="T10" fmla="*/ 3 w 3"/>
                  <a:gd name="T11" fmla="*/ 3 h 14"/>
                  <a:gd name="T12" fmla="*/ 3 w 3"/>
                  <a:gd name="T13" fmla="*/ 3 h 14"/>
                  <a:gd name="T14" fmla="*/ 3 w 3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4">
                    <a:moveTo>
                      <a:pt x="3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7" name="Freeform 1145"/>
              <p:cNvSpPr>
                <a:spLocks/>
              </p:cNvSpPr>
              <p:nvPr/>
            </p:nvSpPr>
            <p:spPr bwMode="auto">
              <a:xfrm>
                <a:off x="6080913" y="2783285"/>
                <a:ext cx="1026760" cy="434076"/>
              </a:xfrm>
              <a:custGeom>
                <a:avLst/>
                <a:gdLst>
                  <a:gd name="T0" fmla="*/ 1 w 52"/>
                  <a:gd name="T1" fmla="*/ 22 h 22"/>
                  <a:gd name="T2" fmla="*/ 0 w 52"/>
                  <a:gd name="T3" fmla="*/ 20 h 22"/>
                  <a:gd name="T4" fmla="*/ 50 w 52"/>
                  <a:gd name="T5" fmla="*/ 0 h 22"/>
                  <a:gd name="T6" fmla="*/ 52 w 52"/>
                  <a:gd name="T7" fmla="*/ 3 h 22"/>
                  <a:gd name="T8" fmla="*/ 1 w 5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2">
                    <a:moveTo>
                      <a:pt x="1" y="22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0" y="16"/>
                      <a:pt x="43" y="4"/>
                      <a:pt x="50" y="0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4" y="7"/>
                      <a:pt x="10" y="20"/>
                      <a:pt x="1" y="22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8" name="Freeform 1146"/>
              <p:cNvSpPr>
                <a:spLocks/>
              </p:cNvSpPr>
              <p:nvPr/>
            </p:nvSpPr>
            <p:spPr bwMode="auto">
              <a:xfrm>
                <a:off x="4878854" y="2799980"/>
                <a:ext cx="2370725" cy="1761350"/>
              </a:xfrm>
              <a:custGeom>
                <a:avLst/>
                <a:gdLst>
                  <a:gd name="T0" fmla="*/ 62 w 120"/>
                  <a:gd name="T1" fmla="*/ 89 h 89"/>
                  <a:gd name="T2" fmla="*/ 19 w 120"/>
                  <a:gd name="T3" fmla="*/ 74 h 89"/>
                  <a:gd name="T4" fmla="*/ 19 w 120"/>
                  <a:gd name="T5" fmla="*/ 80 h 89"/>
                  <a:gd name="T6" fmla="*/ 20 w 120"/>
                  <a:gd name="T7" fmla="*/ 83 h 89"/>
                  <a:gd name="T8" fmla="*/ 17 w 120"/>
                  <a:gd name="T9" fmla="*/ 82 h 89"/>
                  <a:gd name="T10" fmla="*/ 3 w 120"/>
                  <a:gd name="T11" fmla="*/ 48 h 89"/>
                  <a:gd name="T12" fmla="*/ 3 w 120"/>
                  <a:gd name="T13" fmla="*/ 46 h 89"/>
                  <a:gd name="T14" fmla="*/ 4 w 120"/>
                  <a:gd name="T15" fmla="*/ 46 h 89"/>
                  <a:gd name="T16" fmla="*/ 30 w 120"/>
                  <a:gd name="T17" fmla="*/ 48 h 89"/>
                  <a:gd name="T18" fmla="*/ 51 w 120"/>
                  <a:gd name="T19" fmla="*/ 49 h 89"/>
                  <a:gd name="T20" fmla="*/ 52 w 120"/>
                  <a:gd name="T21" fmla="*/ 52 h 89"/>
                  <a:gd name="T22" fmla="*/ 30 w 120"/>
                  <a:gd name="T23" fmla="*/ 51 h 89"/>
                  <a:gd name="T24" fmla="*/ 6 w 120"/>
                  <a:gd name="T25" fmla="*/ 49 h 89"/>
                  <a:gd name="T26" fmla="*/ 16 w 120"/>
                  <a:gd name="T27" fmla="*/ 77 h 89"/>
                  <a:gd name="T28" fmla="*/ 16 w 120"/>
                  <a:gd name="T29" fmla="*/ 73 h 89"/>
                  <a:gd name="T30" fmla="*/ 17 w 120"/>
                  <a:gd name="T31" fmla="*/ 71 h 89"/>
                  <a:gd name="T32" fmla="*/ 17 w 120"/>
                  <a:gd name="T33" fmla="*/ 67 h 89"/>
                  <a:gd name="T34" fmla="*/ 19 w 120"/>
                  <a:gd name="T35" fmla="*/ 70 h 89"/>
                  <a:gd name="T36" fmla="*/ 60 w 120"/>
                  <a:gd name="T37" fmla="*/ 86 h 89"/>
                  <a:gd name="T38" fmla="*/ 60 w 120"/>
                  <a:gd name="T39" fmla="*/ 82 h 89"/>
                  <a:gd name="T40" fmla="*/ 60 w 120"/>
                  <a:gd name="T41" fmla="*/ 73 h 89"/>
                  <a:gd name="T42" fmla="*/ 61 w 120"/>
                  <a:gd name="T43" fmla="*/ 71 h 89"/>
                  <a:gd name="T44" fmla="*/ 62 w 120"/>
                  <a:gd name="T45" fmla="*/ 71 h 89"/>
                  <a:gd name="T46" fmla="*/ 107 w 120"/>
                  <a:gd name="T47" fmla="*/ 55 h 89"/>
                  <a:gd name="T48" fmla="*/ 107 w 120"/>
                  <a:gd name="T49" fmla="*/ 50 h 89"/>
                  <a:gd name="T50" fmla="*/ 107 w 120"/>
                  <a:gd name="T51" fmla="*/ 42 h 89"/>
                  <a:gd name="T52" fmla="*/ 108 w 120"/>
                  <a:gd name="T53" fmla="*/ 41 h 89"/>
                  <a:gd name="T54" fmla="*/ 111 w 120"/>
                  <a:gd name="T55" fmla="*/ 37 h 89"/>
                  <a:gd name="T56" fmla="*/ 114 w 120"/>
                  <a:gd name="T57" fmla="*/ 34 h 89"/>
                  <a:gd name="T58" fmla="*/ 116 w 120"/>
                  <a:gd name="T59" fmla="*/ 24 h 89"/>
                  <a:gd name="T60" fmla="*/ 110 w 120"/>
                  <a:gd name="T61" fmla="*/ 2 h 89"/>
                  <a:gd name="T62" fmla="*/ 112 w 120"/>
                  <a:gd name="T63" fmla="*/ 0 h 89"/>
                  <a:gd name="T64" fmla="*/ 119 w 120"/>
                  <a:gd name="T65" fmla="*/ 24 h 89"/>
                  <a:gd name="T66" fmla="*/ 117 w 120"/>
                  <a:gd name="T67" fmla="*/ 35 h 89"/>
                  <a:gd name="T68" fmla="*/ 113 w 120"/>
                  <a:gd name="T69" fmla="*/ 39 h 89"/>
                  <a:gd name="T70" fmla="*/ 110 w 120"/>
                  <a:gd name="T71" fmla="*/ 43 h 89"/>
                  <a:gd name="T72" fmla="*/ 110 w 120"/>
                  <a:gd name="T73" fmla="*/ 50 h 89"/>
                  <a:gd name="T74" fmla="*/ 110 w 120"/>
                  <a:gd name="T75" fmla="*/ 55 h 89"/>
                  <a:gd name="T76" fmla="*/ 110 w 120"/>
                  <a:gd name="T77" fmla="*/ 56 h 89"/>
                  <a:gd name="T78" fmla="*/ 63 w 120"/>
                  <a:gd name="T79" fmla="*/ 75 h 89"/>
                  <a:gd name="T80" fmla="*/ 63 w 120"/>
                  <a:gd name="T81" fmla="*/ 82 h 89"/>
                  <a:gd name="T82" fmla="*/ 64 w 120"/>
                  <a:gd name="T83" fmla="*/ 87 h 89"/>
                  <a:gd name="T84" fmla="*/ 63 w 120"/>
                  <a:gd name="T85" fmla="*/ 89 h 89"/>
                  <a:gd name="T86" fmla="*/ 62 w 120"/>
                  <a:gd name="T8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0" h="89">
                    <a:moveTo>
                      <a:pt x="62" y="89"/>
                    </a:moveTo>
                    <a:cubicBezTo>
                      <a:pt x="57" y="89"/>
                      <a:pt x="34" y="86"/>
                      <a:pt x="19" y="74"/>
                    </a:cubicBezTo>
                    <a:cubicBezTo>
                      <a:pt x="19" y="76"/>
                      <a:pt x="19" y="78"/>
                      <a:pt x="19" y="80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7" y="75"/>
                      <a:pt x="0" y="59"/>
                      <a:pt x="3" y="48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9" y="46"/>
                      <a:pt x="20" y="47"/>
                      <a:pt x="30" y="48"/>
                    </a:cubicBezTo>
                    <a:cubicBezTo>
                      <a:pt x="40" y="49"/>
                      <a:pt x="49" y="50"/>
                      <a:pt x="51" y="49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0" y="53"/>
                      <a:pt x="42" y="52"/>
                      <a:pt x="30" y="51"/>
                    </a:cubicBezTo>
                    <a:cubicBezTo>
                      <a:pt x="21" y="50"/>
                      <a:pt x="11" y="49"/>
                      <a:pt x="6" y="49"/>
                    </a:cubicBezTo>
                    <a:cubicBezTo>
                      <a:pt x="4" y="59"/>
                      <a:pt x="9" y="71"/>
                      <a:pt x="16" y="77"/>
                    </a:cubicBezTo>
                    <a:cubicBezTo>
                      <a:pt x="16" y="76"/>
                      <a:pt x="16" y="75"/>
                      <a:pt x="16" y="73"/>
                    </a:cubicBezTo>
                    <a:cubicBezTo>
                      <a:pt x="17" y="72"/>
                      <a:pt x="17" y="72"/>
                      <a:pt x="17" y="71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31" y="82"/>
                      <a:pt x="54" y="85"/>
                      <a:pt x="60" y="86"/>
                    </a:cubicBezTo>
                    <a:cubicBezTo>
                      <a:pt x="60" y="84"/>
                      <a:pt x="60" y="83"/>
                      <a:pt x="60" y="82"/>
                    </a:cubicBezTo>
                    <a:cubicBezTo>
                      <a:pt x="60" y="78"/>
                      <a:pt x="60" y="74"/>
                      <a:pt x="60" y="73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71" y="73"/>
                      <a:pt x="99" y="71"/>
                      <a:pt x="107" y="55"/>
                    </a:cubicBezTo>
                    <a:cubicBezTo>
                      <a:pt x="107" y="53"/>
                      <a:pt x="107" y="51"/>
                      <a:pt x="107" y="50"/>
                    </a:cubicBezTo>
                    <a:cubicBezTo>
                      <a:pt x="107" y="47"/>
                      <a:pt x="107" y="44"/>
                      <a:pt x="107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0"/>
                      <a:pt x="110" y="38"/>
                      <a:pt x="111" y="37"/>
                    </a:cubicBezTo>
                    <a:cubicBezTo>
                      <a:pt x="112" y="36"/>
                      <a:pt x="113" y="35"/>
                      <a:pt x="114" y="34"/>
                    </a:cubicBezTo>
                    <a:cubicBezTo>
                      <a:pt x="116" y="30"/>
                      <a:pt x="116" y="27"/>
                      <a:pt x="116" y="24"/>
                    </a:cubicBezTo>
                    <a:cubicBezTo>
                      <a:pt x="117" y="14"/>
                      <a:pt x="115" y="7"/>
                      <a:pt x="110" y="2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7" y="6"/>
                      <a:pt x="120" y="13"/>
                      <a:pt x="119" y="24"/>
                    </a:cubicBezTo>
                    <a:cubicBezTo>
                      <a:pt x="119" y="27"/>
                      <a:pt x="119" y="31"/>
                      <a:pt x="117" y="35"/>
                    </a:cubicBezTo>
                    <a:cubicBezTo>
                      <a:pt x="116" y="37"/>
                      <a:pt x="114" y="38"/>
                      <a:pt x="113" y="39"/>
                    </a:cubicBezTo>
                    <a:cubicBezTo>
                      <a:pt x="112" y="40"/>
                      <a:pt x="111" y="41"/>
                      <a:pt x="110" y="43"/>
                    </a:cubicBezTo>
                    <a:cubicBezTo>
                      <a:pt x="110" y="44"/>
                      <a:pt x="110" y="47"/>
                      <a:pt x="110" y="50"/>
                    </a:cubicBezTo>
                    <a:cubicBezTo>
                      <a:pt x="110" y="51"/>
                      <a:pt x="110" y="53"/>
                      <a:pt x="110" y="55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01" y="73"/>
                      <a:pt x="75" y="76"/>
                      <a:pt x="63" y="75"/>
                    </a:cubicBezTo>
                    <a:cubicBezTo>
                      <a:pt x="63" y="77"/>
                      <a:pt x="63" y="79"/>
                      <a:pt x="63" y="82"/>
                    </a:cubicBezTo>
                    <a:cubicBezTo>
                      <a:pt x="64" y="84"/>
                      <a:pt x="64" y="86"/>
                      <a:pt x="64" y="87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2" y="89"/>
                      <a:pt x="62" y="89"/>
                      <a:pt x="62" y="89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9" name="Freeform 1147"/>
              <p:cNvSpPr>
                <a:spLocks/>
              </p:cNvSpPr>
              <p:nvPr/>
            </p:nvSpPr>
            <p:spPr bwMode="auto">
              <a:xfrm>
                <a:off x="4995722" y="3375970"/>
                <a:ext cx="358950" cy="392340"/>
              </a:xfrm>
              <a:custGeom>
                <a:avLst/>
                <a:gdLst>
                  <a:gd name="T0" fmla="*/ 3 w 18"/>
                  <a:gd name="T1" fmla="*/ 20 h 20"/>
                  <a:gd name="T2" fmla="*/ 0 w 18"/>
                  <a:gd name="T3" fmla="*/ 18 h 20"/>
                  <a:gd name="T4" fmla="*/ 16 w 18"/>
                  <a:gd name="T5" fmla="*/ 0 h 20"/>
                  <a:gd name="T6" fmla="*/ 18 w 18"/>
                  <a:gd name="T7" fmla="*/ 3 h 20"/>
                  <a:gd name="T8" fmla="*/ 3 w 1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3" y="2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5" y="11"/>
                      <a:pt x="10" y="5"/>
                      <a:pt x="16" y="0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2" y="7"/>
                      <a:pt x="7" y="13"/>
                      <a:pt x="3" y="20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0" name="Freeform 1148"/>
              <p:cNvSpPr>
                <a:spLocks/>
              </p:cNvSpPr>
              <p:nvPr/>
            </p:nvSpPr>
            <p:spPr bwMode="auto">
              <a:xfrm>
                <a:off x="5312930" y="3392663"/>
                <a:ext cx="592683" cy="459122"/>
              </a:xfrm>
              <a:custGeom>
                <a:avLst/>
                <a:gdLst>
                  <a:gd name="T0" fmla="*/ 28 w 30"/>
                  <a:gd name="T1" fmla="*/ 23 h 23"/>
                  <a:gd name="T2" fmla="*/ 12 w 30"/>
                  <a:gd name="T3" fmla="*/ 11 h 23"/>
                  <a:gd name="T4" fmla="*/ 0 w 30"/>
                  <a:gd name="T5" fmla="*/ 3 h 23"/>
                  <a:gd name="T6" fmla="*/ 1 w 30"/>
                  <a:gd name="T7" fmla="*/ 0 h 23"/>
                  <a:gd name="T8" fmla="*/ 14 w 30"/>
                  <a:gd name="T9" fmla="*/ 9 h 23"/>
                  <a:gd name="T10" fmla="*/ 30 w 30"/>
                  <a:gd name="T11" fmla="*/ 20 h 23"/>
                  <a:gd name="T12" fmla="*/ 28 w 3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28" y="23"/>
                    </a:moveTo>
                    <a:cubicBezTo>
                      <a:pt x="27" y="22"/>
                      <a:pt x="21" y="18"/>
                      <a:pt x="12" y="11"/>
                    </a:cubicBezTo>
                    <a:cubicBezTo>
                      <a:pt x="7" y="7"/>
                      <a:pt x="1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8" y="5"/>
                      <a:pt x="14" y="9"/>
                    </a:cubicBezTo>
                    <a:cubicBezTo>
                      <a:pt x="21" y="14"/>
                      <a:pt x="29" y="19"/>
                      <a:pt x="30" y="20"/>
                    </a:cubicBez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1" name="Freeform 1149"/>
              <p:cNvSpPr>
                <a:spLocks/>
              </p:cNvSpPr>
              <p:nvPr/>
            </p:nvSpPr>
            <p:spPr bwMode="auto">
              <a:xfrm>
                <a:off x="5212760" y="3651437"/>
                <a:ext cx="884849" cy="550942"/>
              </a:xfrm>
              <a:custGeom>
                <a:avLst/>
                <a:gdLst>
                  <a:gd name="T0" fmla="*/ 2 w 45"/>
                  <a:gd name="T1" fmla="*/ 28 h 28"/>
                  <a:gd name="T2" fmla="*/ 0 w 45"/>
                  <a:gd name="T3" fmla="*/ 26 h 28"/>
                  <a:gd name="T4" fmla="*/ 43 w 45"/>
                  <a:gd name="T5" fmla="*/ 0 h 28"/>
                  <a:gd name="T6" fmla="*/ 45 w 45"/>
                  <a:gd name="T7" fmla="*/ 2 h 28"/>
                  <a:gd name="T8" fmla="*/ 2 w 4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8">
                    <a:moveTo>
                      <a:pt x="2" y="28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0" y="20"/>
                      <a:pt x="38" y="4"/>
                      <a:pt x="43" y="0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39" y="6"/>
                      <a:pt x="12" y="23"/>
                      <a:pt x="2" y="28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2" name="Freeform 1150"/>
              <p:cNvSpPr>
                <a:spLocks/>
              </p:cNvSpPr>
              <p:nvPr/>
            </p:nvSpPr>
            <p:spPr bwMode="auto">
              <a:xfrm>
                <a:off x="6064218" y="3676483"/>
                <a:ext cx="75132" cy="567637"/>
              </a:xfrm>
              <a:custGeom>
                <a:avLst/>
                <a:gdLst>
                  <a:gd name="T0" fmla="*/ 1 w 4"/>
                  <a:gd name="T1" fmla="*/ 29 h 29"/>
                  <a:gd name="T2" fmla="*/ 1 w 4"/>
                  <a:gd name="T3" fmla="*/ 0 h 29"/>
                  <a:gd name="T4" fmla="*/ 4 w 4"/>
                  <a:gd name="T5" fmla="*/ 0 h 29"/>
                  <a:gd name="T6" fmla="*/ 4 w 4"/>
                  <a:gd name="T7" fmla="*/ 29 h 29"/>
                  <a:gd name="T8" fmla="*/ 1 w 4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9">
                    <a:moveTo>
                      <a:pt x="1" y="29"/>
                    </a:moveTo>
                    <a:cubicBezTo>
                      <a:pt x="1" y="22"/>
                      <a:pt x="0" y="11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1"/>
                      <a:pt x="4" y="22"/>
                      <a:pt x="4" y="29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3" name="Freeform 1151"/>
              <p:cNvSpPr>
                <a:spLocks/>
              </p:cNvSpPr>
              <p:nvPr/>
            </p:nvSpPr>
            <p:spPr bwMode="auto">
              <a:xfrm>
                <a:off x="6080913" y="3434399"/>
                <a:ext cx="968324" cy="492512"/>
              </a:xfrm>
              <a:custGeom>
                <a:avLst/>
                <a:gdLst>
                  <a:gd name="T0" fmla="*/ 47 w 49"/>
                  <a:gd name="T1" fmla="*/ 25 h 25"/>
                  <a:gd name="T2" fmla="*/ 46 w 49"/>
                  <a:gd name="T3" fmla="*/ 25 h 25"/>
                  <a:gd name="T4" fmla="*/ 0 w 49"/>
                  <a:gd name="T5" fmla="*/ 3 h 25"/>
                  <a:gd name="T6" fmla="*/ 2 w 49"/>
                  <a:gd name="T7" fmla="*/ 0 h 25"/>
                  <a:gd name="T8" fmla="*/ 48 w 49"/>
                  <a:gd name="T9" fmla="*/ 22 h 25"/>
                  <a:gd name="T10" fmla="*/ 49 w 49"/>
                  <a:gd name="T11" fmla="*/ 22 h 25"/>
                  <a:gd name="T12" fmla="*/ 47 w 4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25">
                    <a:moveTo>
                      <a:pt x="47" y="25"/>
                    </a:moveTo>
                    <a:cubicBezTo>
                      <a:pt x="46" y="25"/>
                      <a:pt x="46" y="25"/>
                      <a:pt x="46" y="25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9" y="4"/>
                      <a:pt x="48" y="22"/>
                    </a:cubicBezTo>
                    <a:cubicBezTo>
                      <a:pt x="49" y="22"/>
                      <a:pt x="49" y="22"/>
                      <a:pt x="49" y="22"/>
                    </a:cubicBez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4" name="Freeform 1152"/>
              <p:cNvSpPr>
                <a:spLocks/>
              </p:cNvSpPr>
              <p:nvPr/>
            </p:nvSpPr>
            <p:spPr bwMode="auto">
              <a:xfrm>
                <a:off x="6080913" y="3200666"/>
                <a:ext cx="968324" cy="450772"/>
              </a:xfrm>
              <a:custGeom>
                <a:avLst/>
                <a:gdLst>
                  <a:gd name="T0" fmla="*/ 47 w 49"/>
                  <a:gd name="T1" fmla="*/ 23 h 23"/>
                  <a:gd name="T2" fmla="*/ 24 w 49"/>
                  <a:gd name="T3" fmla="*/ 13 h 23"/>
                  <a:gd name="T4" fmla="*/ 0 w 49"/>
                  <a:gd name="T5" fmla="*/ 0 h 23"/>
                  <a:gd name="T6" fmla="*/ 3 w 49"/>
                  <a:gd name="T7" fmla="*/ 1 h 23"/>
                  <a:gd name="T8" fmla="*/ 3 w 49"/>
                  <a:gd name="T9" fmla="*/ 0 h 23"/>
                  <a:gd name="T10" fmla="*/ 25 w 49"/>
                  <a:gd name="T11" fmla="*/ 10 h 23"/>
                  <a:gd name="T12" fmla="*/ 49 w 49"/>
                  <a:gd name="T13" fmla="*/ 21 h 23"/>
                  <a:gd name="T14" fmla="*/ 47 w 49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3">
                    <a:moveTo>
                      <a:pt x="47" y="23"/>
                    </a:moveTo>
                    <a:cubicBezTo>
                      <a:pt x="45" y="22"/>
                      <a:pt x="34" y="17"/>
                      <a:pt x="24" y="1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16" y="6"/>
                      <a:pt x="25" y="10"/>
                    </a:cubicBezTo>
                    <a:cubicBezTo>
                      <a:pt x="39" y="16"/>
                      <a:pt x="47" y="19"/>
                      <a:pt x="49" y="21"/>
                    </a:cubicBezTo>
                    <a:lnTo>
                      <a:pt x="47" y="23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5" name="Freeform 1153"/>
              <p:cNvSpPr>
                <a:spLocks/>
              </p:cNvSpPr>
              <p:nvPr/>
            </p:nvSpPr>
            <p:spPr bwMode="auto">
              <a:xfrm>
                <a:off x="4895549" y="3217361"/>
                <a:ext cx="2354029" cy="1894911"/>
              </a:xfrm>
              <a:custGeom>
                <a:avLst/>
                <a:gdLst>
                  <a:gd name="T0" fmla="*/ 55 w 119"/>
                  <a:gd name="T1" fmla="*/ 96 h 96"/>
                  <a:gd name="T2" fmla="*/ 53 w 119"/>
                  <a:gd name="T3" fmla="*/ 96 h 96"/>
                  <a:gd name="T4" fmla="*/ 0 w 119"/>
                  <a:gd name="T5" fmla="*/ 62 h 96"/>
                  <a:gd name="T6" fmla="*/ 0 w 119"/>
                  <a:gd name="T7" fmla="*/ 59 h 96"/>
                  <a:gd name="T8" fmla="*/ 2 w 119"/>
                  <a:gd name="T9" fmla="*/ 25 h 96"/>
                  <a:gd name="T10" fmla="*/ 4 w 119"/>
                  <a:gd name="T11" fmla="*/ 28 h 96"/>
                  <a:gd name="T12" fmla="*/ 3 w 119"/>
                  <a:gd name="T13" fmla="*/ 59 h 96"/>
                  <a:gd name="T14" fmla="*/ 3 w 119"/>
                  <a:gd name="T15" fmla="*/ 62 h 96"/>
                  <a:gd name="T16" fmla="*/ 53 w 119"/>
                  <a:gd name="T17" fmla="*/ 93 h 96"/>
                  <a:gd name="T18" fmla="*/ 112 w 119"/>
                  <a:gd name="T19" fmla="*/ 60 h 96"/>
                  <a:gd name="T20" fmla="*/ 114 w 119"/>
                  <a:gd name="T21" fmla="*/ 20 h 96"/>
                  <a:gd name="T22" fmla="*/ 115 w 119"/>
                  <a:gd name="T23" fmla="*/ 10 h 96"/>
                  <a:gd name="T24" fmla="*/ 115 w 119"/>
                  <a:gd name="T25" fmla="*/ 0 h 96"/>
                  <a:gd name="T26" fmla="*/ 118 w 119"/>
                  <a:gd name="T27" fmla="*/ 0 h 96"/>
                  <a:gd name="T28" fmla="*/ 118 w 119"/>
                  <a:gd name="T29" fmla="*/ 10 h 96"/>
                  <a:gd name="T30" fmla="*/ 118 w 119"/>
                  <a:gd name="T31" fmla="*/ 20 h 96"/>
                  <a:gd name="T32" fmla="*/ 115 w 119"/>
                  <a:gd name="T33" fmla="*/ 60 h 96"/>
                  <a:gd name="T34" fmla="*/ 55 w 119"/>
                  <a:gd name="T3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9" h="96">
                    <a:moveTo>
                      <a:pt x="55" y="96"/>
                    </a:moveTo>
                    <a:cubicBezTo>
                      <a:pt x="55" y="96"/>
                      <a:pt x="54" y="96"/>
                      <a:pt x="53" y="96"/>
                    </a:cubicBezTo>
                    <a:cubicBezTo>
                      <a:pt x="30" y="95"/>
                      <a:pt x="0" y="79"/>
                      <a:pt x="0" y="62"/>
                    </a:cubicBezTo>
                    <a:cubicBezTo>
                      <a:pt x="0" y="61"/>
                      <a:pt x="0" y="60"/>
                      <a:pt x="0" y="59"/>
                    </a:cubicBezTo>
                    <a:cubicBezTo>
                      <a:pt x="0" y="32"/>
                      <a:pt x="1" y="27"/>
                      <a:pt x="2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3" y="35"/>
                      <a:pt x="3" y="59"/>
                    </a:cubicBezTo>
                    <a:cubicBezTo>
                      <a:pt x="3" y="60"/>
                      <a:pt x="3" y="61"/>
                      <a:pt x="3" y="62"/>
                    </a:cubicBezTo>
                    <a:cubicBezTo>
                      <a:pt x="3" y="75"/>
                      <a:pt x="28" y="92"/>
                      <a:pt x="53" y="93"/>
                    </a:cubicBezTo>
                    <a:cubicBezTo>
                      <a:pt x="104" y="93"/>
                      <a:pt x="111" y="70"/>
                      <a:pt x="112" y="60"/>
                    </a:cubicBezTo>
                    <a:cubicBezTo>
                      <a:pt x="114" y="47"/>
                      <a:pt x="114" y="25"/>
                      <a:pt x="114" y="20"/>
                    </a:cubicBezTo>
                    <a:cubicBezTo>
                      <a:pt x="114" y="16"/>
                      <a:pt x="115" y="13"/>
                      <a:pt x="115" y="10"/>
                    </a:cubicBezTo>
                    <a:cubicBezTo>
                      <a:pt x="115" y="7"/>
                      <a:pt x="116" y="3"/>
                      <a:pt x="115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3"/>
                      <a:pt x="118" y="7"/>
                      <a:pt x="118" y="10"/>
                    </a:cubicBezTo>
                    <a:cubicBezTo>
                      <a:pt x="118" y="13"/>
                      <a:pt x="118" y="17"/>
                      <a:pt x="118" y="20"/>
                    </a:cubicBezTo>
                    <a:cubicBezTo>
                      <a:pt x="118" y="25"/>
                      <a:pt x="117" y="47"/>
                      <a:pt x="115" y="60"/>
                    </a:cubicBezTo>
                    <a:cubicBezTo>
                      <a:pt x="112" y="93"/>
                      <a:pt x="71" y="96"/>
                      <a:pt x="55" y="96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6" name="Freeform 1154"/>
              <p:cNvSpPr>
                <a:spLocks/>
              </p:cNvSpPr>
              <p:nvPr/>
            </p:nvSpPr>
            <p:spPr bwMode="auto">
              <a:xfrm>
                <a:off x="6080913" y="2883457"/>
                <a:ext cx="158607" cy="292170"/>
              </a:xfrm>
              <a:custGeom>
                <a:avLst/>
                <a:gdLst>
                  <a:gd name="T0" fmla="*/ 1 w 8"/>
                  <a:gd name="T1" fmla="*/ 15 h 15"/>
                  <a:gd name="T2" fmla="*/ 4 w 8"/>
                  <a:gd name="T3" fmla="*/ 6 h 15"/>
                  <a:gd name="T4" fmla="*/ 6 w 8"/>
                  <a:gd name="T5" fmla="*/ 0 h 15"/>
                  <a:gd name="T6" fmla="*/ 8 w 8"/>
                  <a:gd name="T7" fmla="*/ 0 h 15"/>
                  <a:gd name="T8" fmla="*/ 5 w 8"/>
                  <a:gd name="T9" fmla="*/ 6 h 15"/>
                  <a:gd name="T10" fmla="*/ 3 w 8"/>
                  <a:gd name="T11" fmla="*/ 14 h 15"/>
                  <a:gd name="T12" fmla="*/ 1 w 8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0" y="12"/>
                      <a:pt x="2" y="9"/>
                      <a:pt x="4" y="6"/>
                    </a:cubicBezTo>
                    <a:cubicBezTo>
                      <a:pt x="5" y="3"/>
                      <a:pt x="6" y="1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7" y="4"/>
                      <a:pt x="5" y="6"/>
                    </a:cubicBezTo>
                    <a:cubicBezTo>
                      <a:pt x="4" y="9"/>
                      <a:pt x="2" y="12"/>
                      <a:pt x="3" y="14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7" name="Freeform 1155"/>
              <p:cNvSpPr>
                <a:spLocks/>
              </p:cNvSpPr>
              <p:nvPr/>
            </p:nvSpPr>
            <p:spPr bwMode="auto">
              <a:xfrm>
                <a:off x="6181084" y="2825025"/>
                <a:ext cx="200343" cy="333904"/>
              </a:xfrm>
              <a:custGeom>
                <a:avLst/>
                <a:gdLst>
                  <a:gd name="T0" fmla="*/ 1 w 10"/>
                  <a:gd name="T1" fmla="*/ 17 h 17"/>
                  <a:gd name="T2" fmla="*/ 1 w 10"/>
                  <a:gd name="T3" fmla="*/ 17 h 17"/>
                  <a:gd name="T4" fmla="*/ 1 w 10"/>
                  <a:gd name="T5" fmla="*/ 16 h 17"/>
                  <a:gd name="T6" fmla="*/ 0 w 10"/>
                  <a:gd name="T7" fmla="*/ 16 h 17"/>
                  <a:gd name="T8" fmla="*/ 3 w 10"/>
                  <a:gd name="T9" fmla="*/ 11 h 17"/>
                  <a:gd name="T10" fmla="*/ 4 w 10"/>
                  <a:gd name="T11" fmla="*/ 8 h 17"/>
                  <a:gd name="T12" fmla="*/ 8 w 10"/>
                  <a:gd name="T13" fmla="*/ 0 h 17"/>
                  <a:gd name="T14" fmla="*/ 10 w 10"/>
                  <a:gd name="T15" fmla="*/ 1 h 17"/>
                  <a:gd name="T16" fmla="*/ 5 w 10"/>
                  <a:gd name="T17" fmla="*/ 9 h 17"/>
                  <a:gd name="T18" fmla="*/ 4 w 10"/>
                  <a:gd name="T19" fmla="*/ 12 h 17"/>
                  <a:gd name="T20" fmla="*/ 1 w 10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7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2" y="12"/>
                      <a:pt x="3" y="11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5" y="5"/>
                      <a:pt x="6" y="2"/>
                      <a:pt x="8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3"/>
                      <a:pt x="6" y="6"/>
                      <a:pt x="5" y="9"/>
                    </a:cubicBezTo>
                    <a:cubicBezTo>
                      <a:pt x="5" y="10"/>
                      <a:pt x="4" y="11"/>
                      <a:pt x="4" y="12"/>
                    </a:cubicBezTo>
                    <a:cubicBezTo>
                      <a:pt x="2" y="16"/>
                      <a:pt x="2" y="17"/>
                      <a:pt x="1" y="17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8" name="Freeform 1156"/>
              <p:cNvSpPr>
                <a:spLocks/>
              </p:cNvSpPr>
              <p:nvPr/>
            </p:nvSpPr>
            <p:spPr bwMode="auto">
              <a:xfrm>
                <a:off x="6339686" y="2783285"/>
                <a:ext cx="158607" cy="317208"/>
              </a:xfrm>
              <a:custGeom>
                <a:avLst/>
                <a:gdLst>
                  <a:gd name="T0" fmla="*/ 1 w 8"/>
                  <a:gd name="T1" fmla="*/ 16 h 16"/>
                  <a:gd name="T2" fmla="*/ 0 w 8"/>
                  <a:gd name="T3" fmla="*/ 16 h 16"/>
                  <a:gd name="T4" fmla="*/ 3 w 8"/>
                  <a:gd name="T5" fmla="*/ 9 h 16"/>
                  <a:gd name="T6" fmla="*/ 7 w 8"/>
                  <a:gd name="T7" fmla="*/ 0 h 16"/>
                  <a:gd name="T8" fmla="*/ 8 w 8"/>
                  <a:gd name="T9" fmla="*/ 1 h 16"/>
                  <a:gd name="T10" fmla="*/ 4 w 8"/>
                  <a:gd name="T11" fmla="*/ 9 h 16"/>
                  <a:gd name="T12" fmla="*/ 1 w 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3"/>
                      <a:pt x="2" y="11"/>
                      <a:pt x="3" y="9"/>
                    </a:cubicBezTo>
                    <a:cubicBezTo>
                      <a:pt x="5" y="6"/>
                      <a:pt x="6" y="3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4"/>
                      <a:pt x="6" y="7"/>
                      <a:pt x="4" y="9"/>
                    </a:cubicBezTo>
                    <a:cubicBezTo>
                      <a:pt x="3" y="12"/>
                      <a:pt x="2" y="14"/>
                      <a:pt x="1" y="16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29" name="Freeform 1157"/>
              <p:cNvSpPr>
                <a:spLocks/>
              </p:cNvSpPr>
              <p:nvPr/>
            </p:nvSpPr>
            <p:spPr bwMode="auto">
              <a:xfrm>
                <a:off x="6456554" y="2724855"/>
                <a:ext cx="217038" cy="333904"/>
              </a:xfrm>
              <a:custGeom>
                <a:avLst/>
                <a:gdLst>
                  <a:gd name="T0" fmla="*/ 1 w 11"/>
                  <a:gd name="T1" fmla="*/ 17 h 17"/>
                  <a:gd name="T2" fmla="*/ 0 w 11"/>
                  <a:gd name="T3" fmla="*/ 17 h 17"/>
                  <a:gd name="T4" fmla="*/ 5 w 11"/>
                  <a:gd name="T5" fmla="*/ 8 h 17"/>
                  <a:gd name="T6" fmla="*/ 10 w 11"/>
                  <a:gd name="T7" fmla="*/ 0 h 17"/>
                  <a:gd name="T8" fmla="*/ 11 w 11"/>
                  <a:gd name="T9" fmla="*/ 0 h 17"/>
                  <a:gd name="T10" fmla="*/ 6 w 11"/>
                  <a:gd name="T11" fmla="*/ 9 h 17"/>
                  <a:gd name="T12" fmla="*/ 1 w 1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1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" y="14"/>
                      <a:pt x="3" y="11"/>
                      <a:pt x="5" y="8"/>
                    </a:cubicBezTo>
                    <a:cubicBezTo>
                      <a:pt x="6" y="5"/>
                      <a:pt x="8" y="2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3"/>
                      <a:pt x="8" y="6"/>
                      <a:pt x="6" y="9"/>
                    </a:cubicBezTo>
                    <a:cubicBezTo>
                      <a:pt x="4" y="12"/>
                      <a:pt x="3" y="15"/>
                      <a:pt x="1" y="17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0" name="Freeform 1158"/>
              <p:cNvSpPr>
                <a:spLocks/>
              </p:cNvSpPr>
              <p:nvPr/>
            </p:nvSpPr>
            <p:spPr bwMode="auto">
              <a:xfrm>
                <a:off x="6631856" y="2666419"/>
                <a:ext cx="217038" cy="350599"/>
              </a:xfrm>
              <a:custGeom>
                <a:avLst/>
                <a:gdLst>
                  <a:gd name="T0" fmla="*/ 1 w 11"/>
                  <a:gd name="T1" fmla="*/ 18 h 18"/>
                  <a:gd name="T2" fmla="*/ 0 w 11"/>
                  <a:gd name="T3" fmla="*/ 17 h 18"/>
                  <a:gd name="T4" fmla="*/ 5 w 11"/>
                  <a:gd name="T5" fmla="*/ 8 h 18"/>
                  <a:gd name="T6" fmla="*/ 9 w 11"/>
                  <a:gd name="T7" fmla="*/ 0 h 18"/>
                  <a:gd name="T8" fmla="*/ 11 w 11"/>
                  <a:gd name="T9" fmla="*/ 0 h 18"/>
                  <a:gd name="T10" fmla="*/ 6 w 11"/>
                  <a:gd name="T11" fmla="*/ 9 h 18"/>
                  <a:gd name="T12" fmla="*/ 2 w 11"/>
                  <a:gd name="T13" fmla="*/ 17 h 18"/>
                  <a:gd name="T14" fmla="*/ 2 w 11"/>
                  <a:gd name="T15" fmla="*/ 17 h 18"/>
                  <a:gd name="T16" fmla="*/ 1 w 11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8">
                    <a:moveTo>
                      <a:pt x="1" y="18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1" y="14"/>
                      <a:pt x="3" y="11"/>
                      <a:pt x="5" y="8"/>
                    </a:cubicBezTo>
                    <a:cubicBezTo>
                      <a:pt x="6" y="5"/>
                      <a:pt x="8" y="3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3"/>
                      <a:pt x="8" y="6"/>
                      <a:pt x="6" y="9"/>
                    </a:cubicBezTo>
                    <a:cubicBezTo>
                      <a:pt x="4" y="11"/>
                      <a:pt x="3" y="14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1" name="Freeform 1159"/>
              <p:cNvSpPr>
                <a:spLocks/>
              </p:cNvSpPr>
              <p:nvPr/>
            </p:nvSpPr>
            <p:spPr bwMode="auto">
              <a:xfrm>
                <a:off x="6773763" y="2624683"/>
                <a:ext cx="200343" cy="317208"/>
              </a:xfrm>
              <a:custGeom>
                <a:avLst/>
                <a:gdLst>
                  <a:gd name="T0" fmla="*/ 0 w 10"/>
                  <a:gd name="T1" fmla="*/ 16 h 16"/>
                  <a:gd name="T2" fmla="*/ 3 w 10"/>
                  <a:gd name="T3" fmla="*/ 9 h 16"/>
                  <a:gd name="T4" fmla="*/ 5 w 10"/>
                  <a:gd name="T5" fmla="*/ 7 h 16"/>
                  <a:gd name="T6" fmla="*/ 6 w 10"/>
                  <a:gd name="T7" fmla="*/ 5 h 16"/>
                  <a:gd name="T8" fmla="*/ 9 w 10"/>
                  <a:gd name="T9" fmla="*/ 0 h 16"/>
                  <a:gd name="T10" fmla="*/ 10 w 10"/>
                  <a:gd name="T11" fmla="*/ 0 h 16"/>
                  <a:gd name="T12" fmla="*/ 7 w 10"/>
                  <a:gd name="T13" fmla="*/ 6 h 16"/>
                  <a:gd name="T14" fmla="*/ 6 w 10"/>
                  <a:gd name="T15" fmla="*/ 7 h 16"/>
                  <a:gd name="T16" fmla="*/ 5 w 10"/>
                  <a:gd name="T17" fmla="*/ 10 h 16"/>
                  <a:gd name="T18" fmla="*/ 2 w 10"/>
                  <a:gd name="T19" fmla="*/ 16 h 16"/>
                  <a:gd name="T20" fmla="*/ 0 w 10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0" y="14"/>
                      <a:pt x="2" y="11"/>
                      <a:pt x="3" y="9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3"/>
                      <a:pt x="8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8" y="4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8"/>
                      <a:pt x="5" y="9"/>
                      <a:pt x="5" y="10"/>
                    </a:cubicBezTo>
                    <a:cubicBezTo>
                      <a:pt x="3" y="12"/>
                      <a:pt x="2" y="14"/>
                      <a:pt x="2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2" name="Freeform 1160"/>
              <p:cNvSpPr>
                <a:spLocks/>
              </p:cNvSpPr>
              <p:nvPr/>
            </p:nvSpPr>
            <p:spPr bwMode="auto">
              <a:xfrm>
                <a:off x="6932369" y="2607987"/>
                <a:ext cx="133561" cy="275474"/>
              </a:xfrm>
              <a:custGeom>
                <a:avLst/>
                <a:gdLst>
                  <a:gd name="T0" fmla="*/ 1 w 7"/>
                  <a:gd name="T1" fmla="*/ 14 h 14"/>
                  <a:gd name="T2" fmla="*/ 0 w 7"/>
                  <a:gd name="T3" fmla="*/ 13 h 14"/>
                  <a:gd name="T4" fmla="*/ 2 w 7"/>
                  <a:gd name="T5" fmla="*/ 7 h 14"/>
                  <a:gd name="T6" fmla="*/ 5 w 7"/>
                  <a:gd name="T7" fmla="*/ 0 h 14"/>
                  <a:gd name="T8" fmla="*/ 7 w 7"/>
                  <a:gd name="T9" fmla="*/ 0 h 14"/>
                  <a:gd name="T10" fmla="*/ 4 w 7"/>
                  <a:gd name="T11" fmla="*/ 8 h 14"/>
                  <a:gd name="T12" fmla="*/ 1 w 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1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4" y="5"/>
                      <a:pt x="5" y="2"/>
                      <a:pt x="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3"/>
                      <a:pt x="5" y="5"/>
                      <a:pt x="4" y="8"/>
                    </a:cubicBezTo>
                    <a:cubicBezTo>
                      <a:pt x="3" y="10"/>
                      <a:pt x="2" y="12"/>
                      <a:pt x="1" y="14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3" name="Freeform 1161"/>
              <p:cNvSpPr>
                <a:spLocks/>
              </p:cNvSpPr>
              <p:nvPr/>
            </p:nvSpPr>
            <p:spPr bwMode="auto">
              <a:xfrm>
                <a:off x="6139343" y="3300838"/>
                <a:ext cx="116866" cy="191997"/>
              </a:xfrm>
              <a:custGeom>
                <a:avLst/>
                <a:gdLst>
                  <a:gd name="T0" fmla="*/ 1 w 6"/>
                  <a:gd name="T1" fmla="*/ 10 h 10"/>
                  <a:gd name="T2" fmla="*/ 3 w 6"/>
                  <a:gd name="T3" fmla="*/ 5 h 10"/>
                  <a:gd name="T4" fmla="*/ 5 w 6"/>
                  <a:gd name="T5" fmla="*/ 0 h 10"/>
                  <a:gd name="T6" fmla="*/ 6 w 6"/>
                  <a:gd name="T7" fmla="*/ 0 h 10"/>
                  <a:gd name="T8" fmla="*/ 4 w 6"/>
                  <a:gd name="T9" fmla="*/ 6 h 10"/>
                  <a:gd name="T10" fmla="*/ 2 w 6"/>
                  <a:gd name="T11" fmla="*/ 9 h 10"/>
                  <a:gd name="T12" fmla="*/ 2 w 6"/>
                  <a:gd name="T13" fmla="*/ 9 h 10"/>
                  <a:gd name="T14" fmla="*/ 1 w 6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0" y="9"/>
                      <a:pt x="1" y="8"/>
                      <a:pt x="3" y="5"/>
                    </a:cubicBezTo>
                    <a:cubicBezTo>
                      <a:pt x="4" y="3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5" y="4"/>
                      <a:pt x="4" y="6"/>
                    </a:cubicBezTo>
                    <a:cubicBezTo>
                      <a:pt x="3" y="7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4" name="Freeform 1162"/>
              <p:cNvSpPr>
                <a:spLocks/>
              </p:cNvSpPr>
              <p:nvPr/>
            </p:nvSpPr>
            <p:spPr bwMode="auto">
              <a:xfrm>
                <a:off x="6256211" y="3334229"/>
                <a:ext cx="141911" cy="200343"/>
              </a:xfrm>
              <a:custGeom>
                <a:avLst/>
                <a:gdLst>
                  <a:gd name="T0" fmla="*/ 2 w 7"/>
                  <a:gd name="T1" fmla="*/ 10 h 10"/>
                  <a:gd name="T2" fmla="*/ 0 w 7"/>
                  <a:gd name="T3" fmla="*/ 9 h 10"/>
                  <a:gd name="T4" fmla="*/ 5 w 7"/>
                  <a:gd name="T5" fmla="*/ 0 h 10"/>
                  <a:gd name="T6" fmla="*/ 7 w 7"/>
                  <a:gd name="T7" fmla="*/ 1 h 10"/>
                  <a:gd name="T8" fmla="*/ 2 w 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" y="6"/>
                      <a:pt x="4" y="3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4"/>
                      <a:pt x="3" y="7"/>
                      <a:pt x="2" y="10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5" name="Freeform 1163"/>
              <p:cNvSpPr>
                <a:spLocks/>
              </p:cNvSpPr>
              <p:nvPr/>
            </p:nvSpPr>
            <p:spPr bwMode="auto">
              <a:xfrm>
                <a:off x="6356381" y="3392663"/>
                <a:ext cx="158607" cy="217038"/>
              </a:xfrm>
              <a:custGeom>
                <a:avLst/>
                <a:gdLst>
                  <a:gd name="T0" fmla="*/ 2 w 8"/>
                  <a:gd name="T1" fmla="*/ 11 h 11"/>
                  <a:gd name="T2" fmla="*/ 0 w 8"/>
                  <a:gd name="T3" fmla="*/ 10 h 11"/>
                  <a:gd name="T4" fmla="*/ 1 w 8"/>
                  <a:gd name="T5" fmla="*/ 8 h 11"/>
                  <a:gd name="T6" fmla="*/ 7 w 8"/>
                  <a:gd name="T7" fmla="*/ 0 h 11"/>
                  <a:gd name="T8" fmla="*/ 8 w 8"/>
                  <a:gd name="T9" fmla="*/ 1 h 11"/>
                  <a:gd name="T10" fmla="*/ 3 w 8"/>
                  <a:gd name="T11" fmla="*/ 9 h 11"/>
                  <a:gd name="T12" fmla="*/ 2 w 8"/>
                  <a:gd name="T13" fmla="*/ 10 h 11"/>
                  <a:gd name="T14" fmla="*/ 2 w 8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2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3" y="5"/>
                      <a:pt x="5" y="1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4" y="6"/>
                      <a:pt x="3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6" name="Freeform 1164"/>
              <p:cNvSpPr>
                <a:spLocks/>
              </p:cNvSpPr>
              <p:nvPr/>
            </p:nvSpPr>
            <p:spPr bwMode="auto">
              <a:xfrm>
                <a:off x="6473247" y="3434399"/>
                <a:ext cx="141911" cy="200343"/>
              </a:xfrm>
              <a:custGeom>
                <a:avLst/>
                <a:gdLst>
                  <a:gd name="T0" fmla="*/ 1 w 7"/>
                  <a:gd name="T1" fmla="*/ 10 h 10"/>
                  <a:gd name="T2" fmla="*/ 0 w 7"/>
                  <a:gd name="T3" fmla="*/ 9 h 10"/>
                  <a:gd name="T4" fmla="*/ 4 w 7"/>
                  <a:gd name="T5" fmla="*/ 4 h 10"/>
                  <a:gd name="T6" fmla="*/ 6 w 7"/>
                  <a:gd name="T7" fmla="*/ 0 h 10"/>
                  <a:gd name="T8" fmla="*/ 7 w 7"/>
                  <a:gd name="T9" fmla="*/ 1 h 10"/>
                  <a:gd name="T10" fmla="*/ 5 w 7"/>
                  <a:gd name="T11" fmla="*/ 5 h 10"/>
                  <a:gd name="T12" fmla="*/ 1 w 7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1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2" y="6"/>
                      <a:pt x="4" y="4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4"/>
                      <a:pt x="5" y="5"/>
                    </a:cubicBezTo>
                    <a:cubicBezTo>
                      <a:pt x="3" y="6"/>
                      <a:pt x="2" y="8"/>
                      <a:pt x="1" y="10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7" name="Freeform 1165"/>
              <p:cNvSpPr>
                <a:spLocks/>
              </p:cNvSpPr>
              <p:nvPr/>
            </p:nvSpPr>
            <p:spPr bwMode="auto">
              <a:xfrm>
                <a:off x="6556724" y="3476140"/>
                <a:ext cx="175302" cy="217038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0 h 11"/>
                  <a:gd name="T4" fmla="*/ 9 w 9"/>
                  <a:gd name="T5" fmla="*/ 0 h 11"/>
                  <a:gd name="T6" fmla="*/ 9 w 9"/>
                  <a:gd name="T7" fmla="*/ 2 h 11"/>
                  <a:gd name="T8" fmla="*/ 2 w 9"/>
                  <a:gd name="T9" fmla="*/ 10 h 11"/>
                  <a:gd name="T10" fmla="*/ 3 w 9"/>
                  <a:gd name="T11" fmla="*/ 10 h 11"/>
                  <a:gd name="T12" fmla="*/ 1 w 9"/>
                  <a:gd name="T13" fmla="*/ 11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4" y="4"/>
                      <a:pt x="7" y="1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7" y="3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1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8" name="Freeform 1166"/>
              <p:cNvSpPr>
                <a:spLocks/>
              </p:cNvSpPr>
              <p:nvPr/>
            </p:nvSpPr>
            <p:spPr bwMode="auto">
              <a:xfrm>
                <a:off x="6631856" y="3534572"/>
                <a:ext cx="200343" cy="217038"/>
              </a:xfrm>
              <a:custGeom>
                <a:avLst/>
                <a:gdLst>
                  <a:gd name="T0" fmla="*/ 2 w 10"/>
                  <a:gd name="T1" fmla="*/ 11 h 11"/>
                  <a:gd name="T2" fmla="*/ 2 w 10"/>
                  <a:gd name="T3" fmla="*/ 11 h 11"/>
                  <a:gd name="T4" fmla="*/ 0 w 10"/>
                  <a:gd name="T5" fmla="*/ 11 h 11"/>
                  <a:gd name="T6" fmla="*/ 1 w 10"/>
                  <a:gd name="T7" fmla="*/ 9 h 11"/>
                  <a:gd name="T8" fmla="*/ 8 w 10"/>
                  <a:gd name="T9" fmla="*/ 1 h 11"/>
                  <a:gd name="T10" fmla="*/ 9 w 10"/>
                  <a:gd name="T11" fmla="*/ 0 h 11"/>
                  <a:gd name="T12" fmla="*/ 10 w 10"/>
                  <a:gd name="T13" fmla="*/ 1 h 11"/>
                  <a:gd name="T14" fmla="*/ 9 w 10"/>
                  <a:gd name="T15" fmla="*/ 2 h 11"/>
                  <a:gd name="T16" fmla="*/ 3 w 10"/>
                  <a:gd name="T17" fmla="*/ 10 h 11"/>
                  <a:gd name="T18" fmla="*/ 3 w 10"/>
                  <a:gd name="T19" fmla="*/ 10 h 11"/>
                  <a:gd name="T20" fmla="*/ 2 w 10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6"/>
                      <a:pt x="6" y="4"/>
                      <a:pt x="8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4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39" name="Freeform 1167"/>
              <p:cNvSpPr>
                <a:spLocks/>
              </p:cNvSpPr>
              <p:nvPr/>
            </p:nvSpPr>
            <p:spPr bwMode="auto">
              <a:xfrm>
                <a:off x="6773763" y="3576312"/>
                <a:ext cx="175302" cy="191997"/>
              </a:xfrm>
              <a:custGeom>
                <a:avLst/>
                <a:gdLst>
                  <a:gd name="T0" fmla="*/ 1 w 9"/>
                  <a:gd name="T1" fmla="*/ 10 h 10"/>
                  <a:gd name="T2" fmla="*/ 6 w 9"/>
                  <a:gd name="T3" fmla="*/ 3 h 10"/>
                  <a:gd name="T4" fmla="*/ 8 w 9"/>
                  <a:gd name="T5" fmla="*/ 0 h 10"/>
                  <a:gd name="T6" fmla="*/ 9 w 9"/>
                  <a:gd name="T7" fmla="*/ 1 h 10"/>
                  <a:gd name="T8" fmla="*/ 7 w 9"/>
                  <a:gd name="T9" fmla="*/ 4 h 10"/>
                  <a:gd name="T10" fmla="*/ 2 w 9"/>
                  <a:gd name="T11" fmla="*/ 10 h 10"/>
                  <a:gd name="T12" fmla="*/ 2 w 9"/>
                  <a:gd name="T13" fmla="*/ 9 h 10"/>
                  <a:gd name="T14" fmla="*/ 1 w 9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0">
                    <a:moveTo>
                      <a:pt x="1" y="10"/>
                    </a:moveTo>
                    <a:cubicBezTo>
                      <a:pt x="0" y="9"/>
                      <a:pt x="1" y="8"/>
                      <a:pt x="6" y="3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5" y="6"/>
                      <a:pt x="2" y="9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0" name="Freeform 1168"/>
              <p:cNvSpPr>
                <a:spLocks/>
              </p:cNvSpPr>
              <p:nvPr/>
            </p:nvSpPr>
            <p:spPr bwMode="auto">
              <a:xfrm>
                <a:off x="6890629" y="3651437"/>
                <a:ext cx="141911" cy="175302"/>
              </a:xfrm>
              <a:custGeom>
                <a:avLst/>
                <a:gdLst>
                  <a:gd name="T0" fmla="*/ 1 w 7"/>
                  <a:gd name="T1" fmla="*/ 9 h 9"/>
                  <a:gd name="T2" fmla="*/ 0 w 7"/>
                  <a:gd name="T3" fmla="*/ 9 h 9"/>
                  <a:gd name="T4" fmla="*/ 4 w 7"/>
                  <a:gd name="T5" fmla="*/ 3 h 9"/>
                  <a:gd name="T6" fmla="*/ 6 w 7"/>
                  <a:gd name="T7" fmla="*/ 0 h 9"/>
                  <a:gd name="T8" fmla="*/ 7 w 7"/>
                  <a:gd name="T9" fmla="*/ 1 h 9"/>
                  <a:gd name="T10" fmla="*/ 5 w 7"/>
                  <a:gd name="T11" fmla="*/ 4 h 9"/>
                  <a:gd name="T12" fmla="*/ 1 w 7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7"/>
                      <a:pt x="2" y="5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3"/>
                      <a:pt x="5" y="4"/>
                    </a:cubicBezTo>
                    <a:cubicBezTo>
                      <a:pt x="4" y="5"/>
                      <a:pt x="2" y="7"/>
                      <a:pt x="1" y="9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1" name="Freeform 1175"/>
              <p:cNvSpPr>
                <a:spLocks/>
              </p:cNvSpPr>
              <p:nvPr/>
            </p:nvSpPr>
            <p:spPr bwMode="auto">
              <a:xfrm>
                <a:off x="4678511" y="4027082"/>
                <a:ext cx="2729676" cy="1360665"/>
              </a:xfrm>
              <a:custGeom>
                <a:avLst/>
                <a:gdLst>
                  <a:gd name="T0" fmla="*/ 69 w 138"/>
                  <a:gd name="T1" fmla="*/ 69 h 69"/>
                  <a:gd name="T2" fmla="*/ 0 w 138"/>
                  <a:gd name="T3" fmla="*/ 25 h 69"/>
                  <a:gd name="T4" fmla="*/ 11 w 138"/>
                  <a:gd name="T5" fmla="*/ 0 h 69"/>
                  <a:gd name="T6" fmla="*/ 14 w 138"/>
                  <a:gd name="T7" fmla="*/ 2 h 69"/>
                  <a:gd name="T8" fmla="*/ 3 w 138"/>
                  <a:gd name="T9" fmla="*/ 25 h 69"/>
                  <a:gd name="T10" fmla="*/ 69 w 138"/>
                  <a:gd name="T11" fmla="*/ 66 h 69"/>
                  <a:gd name="T12" fmla="*/ 135 w 138"/>
                  <a:gd name="T13" fmla="*/ 25 h 69"/>
                  <a:gd name="T14" fmla="*/ 124 w 138"/>
                  <a:gd name="T15" fmla="*/ 2 h 69"/>
                  <a:gd name="T16" fmla="*/ 126 w 138"/>
                  <a:gd name="T17" fmla="*/ 0 h 69"/>
                  <a:gd name="T18" fmla="*/ 138 w 138"/>
                  <a:gd name="T19" fmla="*/ 25 h 69"/>
                  <a:gd name="T20" fmla="*/ 69 w 138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69">
                    <a:moveTo>
                      <a:pt x="69" y="69"/>
                    </a:moveTo>
                    <a:cubicBezTo>
                      <a:pt x="31" y="69"/>
                      <a:pt x="0" y="49"/>
                      <a:pt x="0" y="25"/>
                    </a:cubicBezTo>
                    <a:cubicBezTo>
                      <a:pt x="0" y="16"/>
                      <a:pt x="4" y="7"/>
                      <a:pt x="11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7" y="9"/>
                      <a:pt x="3" y="17"/>
                      <a:pt x="3" y="25"/>
                    </a:cubicBezTo>
                    <a:cubicBezTo>
                      <a:pt x="3" y="48"/>
                      <a:pt x="33" y="66"/>
                      <a:pt x="69" y="66"/>
                    </a:cubicBezTo>
                    <a:cubicBezTo>
                      <a:pt x="105" y="66"/>
                      <a:pt x="135" y="48"/>
                      <a:pt x="135" y="25"/>
                    </a:cubicBezTo>
                    <a:cubicBezTo>
                      <a:pt x="135" y="16"/>
                      <a:pt x="131" y="9"/>
                      <a:pt x="124" y="2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4" y="7"/>
                      <a:pt x="138" y="16"/>
                      <a:pt x="138" y="25"/>
                    </a:cubicBezTo>
                    <a:cubicBezTo>
                      <a:pt x="138" y="49"/>
                      <a:pt x="107" y="69"/>
                      <a:pt x="69" y="69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2" name="Freeform 1176"/>
              <p:cNvSpPr>
                <a:spLocks/>
              </p:cNvSpPr>
              <p:nvPr/>
            </p:nvSpPr>
            <p:spPr bwMode="auto">
              <a:xfrm>
                <a:off x="4678511" y="4561330"/>
                <a:ext cx="2729676" cy="1010064"/>
              </a:xfrm>
              <a:custGeom>
                <a:avLst/>
                <a:gdLst>
                  <a:gd name="T0" fmla="*/ 69 w 138"/>
                  <a:gd name="T1" fmla="*/ 51 h 51"/>
                  <a:gd name="T2" fmla="*/ 0 w 138"/>
                  <a:gd name="T3" fmla="*/ 10 h 51"/>
                  <a:gd name="T4" fmla="*/ 0 w 138"/>
                  <a:gd name="T5" fmla="*/ 3 h 51"/>
                  <a:gd name="T6" fmla="*/ 3 w 138"/>
                  <a:gd name="T7" fmla="*/ 3 h 51"/>
                  <a:gd name="T8" fmla="*/ 3 w 138"/>
                  <a:gd name="T9" fmla="*/ 10 h 51"/>
                  <a:gd name="T10" fmla="*/ 69 w 138"/>
                  <a:gd name="T11" fmla="*/ 48 h 51"/>
                  <a:gd name="T12" fmla="*/ 135 w 138"/>
                  <a:gd name="T13" fmla="*/ 10 h 51"/>
                  <a:gd name="T14" fmla="*/ 135 w 138"/>
                  <a:gd name="T15" fmla="*/ 0 h 51"/>
                  <a:gd name="T16" fmla="*/ 138 w 138"/>
                  <a:gd name="T17" fmla="*/ 0 h 51"/>
                  <a:gd name="T18" fmla="*/ 138 w 138"/>
                  <a:gd name="T19" fmla="*/ 10 h 51"/>
                  <a:gd name="T20" fmla="*/ 69 w 138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51">
                    <a:moveTo>
                      <a:pt x="69" y="51"/>
                    </a:moveTo>
                    <a:cubicBezTo>
                      <a:pt x="31" y="51"/>
                      <a:pt x="0" y="32"/>
                      <a:pt x="0" y="1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31"/>
                      <a:pt x="33" y="48"/>
                      <a:pt x="69" y="48"/>
                    </a:cubicBezTo>
                    <a:cubicBezTo>
                      <a:pt x="105" y="48"/>
                      <a:pt x="135" y="31"/>
                      <a:pt x="135" y="1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32"/>
                      <a:pt x="107" y="51"/>
                      <a:pt x="69" y="5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3" name="Freeform 1177"/>
              <p:cNvSpPr>
                <a:spLocks/>
              </p:cNvSpPr>
              <p:nvPr/>
            </p:nvSpPr>
            <p:spPr bwMode="auto">
              <a:xfrm>
                <a:off x="4778683" y="4895234"/>
                <a:ext cx="116866" cy="141913"/>
              </a:xfrm>
              <a:custGeom>
                <a:avLst/>
                <a:gdLst>
                  <a:gd name="T0" fmla="*/ 1 w 6"/>
                  <a:gd name="T1" fmla="*/ 7 h 7"/>
                  <a:gd name="T2" fmla="*/ 1 w 6"/>
                  <a:gd name="T3" fmla="*/ 7 h 7"/>
                  <a:gd name="T4" fmla="*/ 1 w 6"/>
                  <a:gd name="T5" fmla="*/ 6 h 7"/>
                  <a:gd name="T6" fmla="*/ 1 w 6"/>
                  <a:gd name="T7" fmla="*/ 5 h 7"/>
                  <a:gd name="T8" fmla="*/ 4 w 6"/>
                  <a:gd name="T9" fmla="*/ 0 h 7"/>
                  <a:gd name="T10" fmla="*/ 6 w 6"/>
                  <a:gd name="T11" fmla="*/ 0 h 7"/>
                  <a:gd name="T12" fmla="*/ 5 w 6"/>
                  <a:gd name="T13" fmla="*/ 1 h 7"/>
                  <a:gd name="T14" fmla="*/ 3 w 6"/>
                  <a:gd name="T15" fmla="*/ 5 h 7"/>
                  <a:gd name="T16" fmla="*/ 2 w 6"/>
                  <a:gd name="T17" fmla="*/ 7 h 7"/>
                  <a:gd name="T18" fmla="*/ 1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3"/>
                      <a:pt x="3" y="1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3" y="4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4" name="Freeform 1178"/>
              <p:cNvSpPr>
                <a:spLocks/>
              </p:cNvSpPr>
              <p:nvPr/>
            </p:nvSpPr>
            <p:spPr bwMode="auto">
              <a:xfrm>
                <a:off x="4878854" y="5012102"/>
                <a:ext cx="100173" cy="125218"/>
              </a:xfrm>
              <a:custGeom>
                <a:avLst/>
                <a:gdLst>
                  <a:gd name="T0" fmla="*/ 1 w 5"/>
                  <a:gd name="T1" fmla="*/ 6 h 6"/>
                  <a:gd name="T2" fmla="*/ 0 w 5"/>
                  <a:gd name="T3" fmla="*/ 6 h 6"/>
                  <a:gd name="T4" fmla="*/ 0 w 5"/>
                  <a:gd name="T5" fmla="*/ 5 h 6"/>
                  <a:gd name="T6" fmla="*/ 1 w 5"/>
                  <a:gd name="T7" fmla="*/ 3 h 6"/>
                  <a:gd name="T8" fmla="*/ 3 w 5"/>
                  <a:gd name="T9" fmla="*/ 0 h 6"/>
                  <a:gd name="T10" fmla="*/ 4 w 5"/>
                  <a:gd name="T11" fmla="*/ 0 h 6"/>
                  <a:gd name="T12" fmla="*/ 4 w 5"/>
                  <a:gd name="T13" fmla="*/ 1 h 6"/>
                  <a:gd name="T14" fmla="*/ 3 w 5"/>
                  <a:gd name="T15" fmla="*/ 4 h 6"/>
                  <a:gd name="T16" fmla="*/ 1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5" name="Freeform 1179"/>
              <p:cNvSpPr>
                <a:spLocks/>
              </p:cNvSpPr>
              <p:nvPr/>
            </p:nvSpPr>
            <p:spPr bwMode="auto">
              <a:xfrm>
                <a:off x="4979026" y="5078882"/>
                <a:ext cx="91827" cy="133561"/>
              </a:xfrm>
              <a:custGeom>
                <a:avLst/>
                <a:gdLst>
                  <a:gd name="T0" fmla="*/ 1 w 5"/>
                  <a:gd name="T1" fmla="*/ 7 h 7"/>
                  <a:gd name="T2" fmla="*/ 0 w 5"/>
                  <a:gd name="T3" fmla="*/ 7 h 7"/>
                  <a:gd name="T4" fmla="*/ 0 w 5"/>
                  <a:gd name="T5" fmla="*/ 6 h 7"/>
                  <a:gd name="T6" fmla="*/ 1 w 5"/>
                  <a:gd name="T7" fmla="*/ 4 h 7"/>
                  <a:gd name="T8" fmla="*/ 4 w 5"/>
                  <a:gd name="T9" fmla="*/ 1 h 7"/>
                  <a:gd name="T10" fmla="*/ 5 w 5"/>
                  <a:gd name="T11" fmla="*/ 1 h 7"/>
                  <a:gd name="T12" fmla="*/ 5 w 5"/>
                  <a:gd name="T13" fmla="*/ 2 h 7"/>
                  <a:gd name="T14" fmla="*/ 3 w 5"/>
                  <a:gd name="T15" fmla="*/ 5 h 7"/>
                  <a:gd name="T16" fmla="*/ 2 w 5"/>
                  <a:gd name="T17" fmla="*/ 7 h 7"/>
                  <a:gd name="T18" fmla="*/ 1 w 5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3"/>
                      <a:pt x="2" y="2"/>
                      <a:pt x="4" y="1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2" y="6"/>
                      <a:pt x="2" y="6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6" name="Freeform 1180"/>
              <p:cNvSpPr>
                <a:spLocks/>
              </p:cNvSpPr>
              <p:nvPr/>
            </p:nvSpPr>
            <p:spPr bwMode="auto">
              <a:xfrm>
                <a:off x="5070847" y="5154009"/>
                <a:ext cx="125218" cy="141913"/>
              </a:xfrm>
              <a:custGeom>
                <a:avLst/>
                <a:gdLst>
                  <a:gd name="T0" fmla="*/ 1 w 6"/>
                  <a:gd name="T1" fmla="*/ 7 h 7"/>
                  <a:gd name="T2" fmla="*/ 1 w 6"/>
                  <a:gd name="T3" fmla="*/ 7 h 7"/>
                  <a:gd name="T4" fmla="*/ 0 w 6"/>
                  <a:gd name="T5" fmla="*/ 5 h 7"/>
                  <a:gd name="T6" fmla="*/ 0 w 6"/>
                  <a:gd name="T7" fmla="*/ 5 h 7"/>
                  <a:gd name="T8" fmla="*/ 4 w 6"/>
                  <a:gd name="T9" fmla="*/ 0 h 7"/>
                  <a:gd name="T10" fmla="*/ 4 w 6"/>
                  <a:gd name="T11" fmla="*/ 0 h 7"/>
                  <a:gd name="T12" fmla="*/ 5 w 6"/>
                  <a:gd name="T13" fmla="*/ 0 h 7"/>
                  <a:gd name="T14" fmla="*/ 6 w 6"/>
                  <a:gd name="T15" fmla="*/ 1 h 7"/>
                  <a:gd name="T16" fmla="*/ 5 w 6"/>
                  <a:gd name="T17" fmla="*/ 2 h 7"/>
                  <a:gd name="T18" fmla="*/ 2 w 6"/>
                  <a:gd name="T19" fmla="*/ 5 h 7"/>
                  <a:gd name="T20" fmla="*/ 2 w 6"/>
                  <a:gd name="T21" fmla="*/ 6 h 7"/>
                  <a:gd name="T22" fmla="*/ 2 w 6"/>
                  <a:gd name="T23" fmla="*/ 6 h 7"/>
                  <a:gd name="T24" fmla="*/ 1 w 6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7" name="Freeform 1181"/>
              <p:cNvSpPr>
                <a:spLocks/>
              </p:cNvSpPr>
              <p:nvPr/>
            </p:nvSpPr>
            <p:spPr bwMode="auto">
              <a:xfrm>
                <a:off x="5196065" y="5195749"/>
                <a:ext cx="116866" cy="133561"/>
              </a:xfrm>
              <a:custGeom>
                <a:avLst/>
                <a:gdLst>
                  <a:gd name="T0" fmla="*/ 1 w 6"/>
                  <a:gd name="T1" fmla="*/ 7 h 7"/>
                  <a:gd name="T2" fmla="*/ 1 w 6"/>
                  <a:gd name="T3" fmla="*/ 7 h 7"/>
                  <a:gd name="T4" fmla="*/ 1 w 6"/>
                  <a:gd name="T5" fmla="*/ 6 h 7"/>
                  <a:gd name="T6" fmla="*/ 2 w 6"/>
                  <a:gd name="T7" fmla="*/ 4 h 7"/>
                  <a:gd name="T8" fmla="*/ 4 w 6"/>
                  <a:gd name="T9" fmla="*/ 1 h 7"/>
                  <a:gd name="T10" fmla="*/ 5 w 6"/>
                  <a:gd name="T11" fmla="*/ 0 h 7"/>
                  <a:gd name="T12" fmla="*/ 6 w 6"/>
                  <a:gd name="T13" fmla="*/ 2 h 7"/>
                  <a:gd name="T14" fmla="*/ 4 w 6"/>
                  <a:gd name="T15" fmla="*/ 5 h 7"/>
                  <a:gd name="T16" fmla="*/ 2 w 6"/>
                  <a:gd name="T17" fmla="*/ 7 h 7"/>
                  <a:gd name="T18" fmla="*/ 1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6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3"/>
                      <a:pt x="4" y="4"/>
                      <a:pt x="4" y="5"/>
                    </a:cubicBezTo>
                    <a:cubicBezTo>
                      <a:pt x="3" y="5"/>
                      <a:pt x="3" y="6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8" name="Freeform 1182"/>
              <p:cNvSpPr>
                <a:spLocks/>
              </p:cNvSpPr>
              <p:nvPr/>
            </p:nvSpPr>
            <p:spPr bwMode="auto">
              <a:xfrm>
                <a:off x="5312930" y="5229138"/>
                <a:ext cx="116866" cy="158606"/>
              </a:xfrm>
              <a:custGeom>
                <a:avLst/>
                <a:gdLst>
                  <a:gd name="T0" fmla="*/ 1 w 6"/>
                  <a:gd name="T1" fmla="*/ 8 h 8"/>
                  <a:gd name="T2" fmla="*/ 0 w 6"/>
                  <a:gd name="T3" fmla="*/ 8 h 8"/>
                  <a:gd name="T4" fmla="*/ 0 w 6"/>
                  <a:gd name="T5" fmla="*/ 6 h 8"/>
                  <a:gd name="T6" fmla="*/ 2 w 6"/>
                  <a:gd name="T7" fmla="*/ 4 h 8"/>
                  <a:gd name="T8" fmla="*/ 4 w 6"/>
                  <a:gd name="T9" fmla="*/ 1 h 8"/>
                  <a:gd name="T10" fmla="*/ 5 w 6"/>
                  <a:gd name="T11" fmla="*/ 0 h 8"/>
                  <a:gd name="T12" fmla="*/ 6 w 6"/>
                  <a:gd name="T13" fmla="*/ 1 h 8"/>
                  <a:gd name="T14" fmla="*/ 3 w 6"/>
                  <a:gd name="T15" fmla="*/ 5 h 8"/>
                  <a:gd name="T16" fmla="*/ 1 w 6"/>
                  <a:gd name="T17" fmla="*/ 7 h 8"/>
                  <a:gd name="T18" fmla="*/ 1 w 6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49" name="Freeform 1183"/>
              <p:cNvSpPr>
                <a:spLocks/>
              </p:cNvSpPr>
              <p:nvPr/>
            </p:nvSpPr>
            <p:spPr bwMode="auto">
              <a:xfrm>
                <a:off x="5429798" y="5295920"/>
                <a:ext cx="100173" cy="133561"/>
              </a:xfrm>
              <a:custGeom>
                <a:avLst/>
                <a:gdLst>
                  <a:gd name="T0" fmla="*/ 1 w 5"/>
                  <a:gd name="T1" fmla="*/ 7 h 7"/>
                  <a:gd name="T2" fmla="*/ 0 w 5"/>
                  <a:gd name="T3" fmla="*/ 7 h 7"/>
                  <a:gd name="T4" fmla="*/ 0 w 5"/>
                  <a:gd name="T5" fmla="*/ 6 h 7"/>
                  <a:gd name="T6" fmla="*/ 1 w 5"/>
                  <a:gd name="T7" fmla="*/ 4 h 7"/>
                  <a:gd name="T8" fmla="*/ 3 w 5"/>
                  <a:gd name="T9" fmla="*/ 1 h 7"/>
                  <a:gd name="T10" fmla="*/ 4 w 5"/>
                  <a:gd name="T11" fmla="*/ 0 h 7"/>
                  <a:gd name="T12" fmla="*/ 5 w 5"/>
                  <a:gd name="T13" fmla="*/ 1 h 7"/>
                  <a:gd name="T14" fmla="*/ 3 w 5"/>
                  <a:gd name="T15" fmla="*/ 5 h 7"/>
                  <a:gd name="T16" fmla="*/ 1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3"/>
                      <a:pt x="4" y="4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0" name="Freeform 1184"/>
              <p:cNvSpPr>
                <a:spLocks/>
              </p:cNvSpPr>
              <p:nvPr/>
            </p:nvSpPr>
            <p:spPr bwMode="auto">
              <a:xfrm>
                <a:off x="5546664" y="5312615"/>
                <a:ext cx="116866" cy="158606"/>
              </a:xfrm>
              <a:custGeom>
                <a:avLst/>
                <a:gdLst>
                  <a:gd name="T0" fmla="*/ 1 w 6"/>
                  <a:gd name="T1" fmla="*/ 8 h 8"/>
                  <a:gd name="T2" fmla="*/ 1 w 6"/>
                  <a:gd name="T3" fmla="*/ 8 h 8"/>
                  <a:gd name="T4" fmla="*/ 0 w 6"/>
                  <a:gd name="T5" fmla="*/ 7 h 8"/>
                  <a:gd name="T6" fmla="*/ 5 w 6"/>
                  <a:gd name="T7" fmla="*/ 0 h 8"/>
                  <a:gd name="T8" fmla="*/ 6 w 6"/>
                  <a:gd name="T9" fmla="*/ 1 h 8"/>
                  <a:gd name="T10" fmla="*/ 6 w 6"/>
                  <a:gd name="T11" fmla="*/ 2 h 8"/>
                  <a:gd name="T12" fmla="*/ 2 w 6"/>
                  <a:gd name="T13" fmla="*/ 7 h 8"/>
                  <a:gd name="T14" fmla="*/ 1 w 6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5"/>
                      <a:pt x="2" y="1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6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1" name="Freeform 1185"/>
              <p:cNvSpPr>
                <a:spLocks/>
              </p:cNvSpPr>
              <p:nvPr/>
            </p:nvSpPr>
            <p:spPr bwMode="auto">
              <a:xfrm>
                <a:off x="5688571" y="5329311"/>
                <a:ext cx="116866" cy="158606"/>
              </a:xfrm>
              <a:custGeom>
                <a:avLst/>
                <a:gdLst>
                  <a:gd name="T0" fmla="*/ 1 w 6"/>
                  <a:gd name="T1" fmla="*/ 8 h 8"/>
                  <a:gd name="T2" fmla="*/ 0 w 6"/>
                  <a:gd name="T3" fmla="*/ 8 h 8"/>
                  <a:gd name="T4" fmla="*/ 0 w 6"/>
                  <a:gd name="T5" fmla="*/ 7 h 8"/>
                  <a:gd name="T6" fmla="*/ 5 w 6"/>
                  <a:gd name="T7" fmla="*/ 0 h 8"/>
                  <a:gd name="T8" fmla="*/ 6 w 6"/>
                  <a:gd name="T9" fmla="*/ 1 h 8"/>
                  <a:gd name="T10" fmla="*/ 6 w 6"/>
                  <a:gd name="T11" fmla="*/ 2 h 8"/>
                  <a:gd name="T12" fmla="*/ 1 w 6"/>
                  <a:gd name="T13" fmla="*/ 8 h 8"/>
                  <a:gd name="T14" fmla="*/ 1 w 6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1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5"/>
                      <a:pt x="3" y="2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2" y="6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2" name="Freeform 1186"/>
              <p:cNvSpPr>
                <a:spLocks/>
              </p:cNvSpPr>
              <p:nvPr/>
            </p:nvSpPr>
            <p:spPr bwMode="auto">
              <a:xfrm>
                <a:off x="5822134" y="5354351"/>
                <a:ext cx="141911" cy="158606"/>
              </a:xfrm>
              <a:custGeom>
                <a:avLst/>
                <a:gdLst>
                  <a:gd name="T0" fmla="*/ 1 w 7"/>
                  <a:gd name="T1" fmla="*/ 8 h 8"/>
                  <a:gd name="T2" fmla="*/ 1 w 7"/>
                  <a:gd name="T3" fmla="*/ 8 h 8"/>
                  <a:gd name="T4" fmla="*/ 0 w 7"/>
                  <a:gd name="T5" fmla="*/ 7 h 8"/>
                  <a:gd name="T6" fmla="*/ 6 w 7"/>
                  <a:gd name="T7" fmla="*/ 0 h 8"/>
                  <a:gd name="T8" fmla="*/ 7 w 7"/>
                  <a:gd name="T9" fmla="*/ 0 h 8"/>
                  <a:gd name="T10" fmla="*/ 7 w 7"/>
                  <a:gd name="T11" fmla="*/ 1 h 8"/>
                  <a:gd name="T12" fmla="*/ 2 w 7"/>
                  <a:gd name="T13" fmla="*/ 7 h 8"/>
                  <a:gd name="T14" fmla="*/ 1 w 7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5"/>
                      <a:pt x="3" y="1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2" y="6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3" name="Freeform 1187"/>
              <p:cNvSpPr>
                <a:spLocks/>
              </p:cNvSpPr>
              <p:nvPr/>
            </p:nvSpPr>
            <p:spPr bwMode="auto">
              <a:xfrm>
                <a:off x="6005782" y="5371047"/>
                <a:ext cx="75132" cy="116866"/>
              </a:xfrm>
              <a:custGeom>
                <a:avLst/>
                <a:gdLst>
                  <a:gd name="T0" fmla="*/ 1 w 4"/>
                  <a:gd name="T1" fmla="*/ 6 h 6"/>
                  <a:gd name="T2" fmla="*/ 0 w 4"/>
                  <a:gd name="T3" fmla="*/ 6 h 6"/>
                  <a:gd name="T4" fmla="*/ 0 w 4"/>
                  <a:gd name="T5" fmla="*/ 5 h 6"/>
                  <a:gd name="T6" fmla="*/ 3 w 4"/>
                  <a:gd name="T7" fmla="*/ 0 h 6"/>
                  <a:gd name="T8" fmla="*/ 4 w 4"/>
                  <a:gd name="T9" fmla="*/ 0 h 6"/>
                  <a:gd name="T10" fmla="*/ 4 w 4"/>
                  <a:gd name="T11" fmla="*/ 1 h 6"/>
                  <a:gd name="T12" fmla="*/ 2 w 4"/>
                  <a:gd name="T13" fmla="*/ 5 h 6"/>
                  <a:gd name="T14" fmla="*/ 2 w 4"/>
                  <a:gd name="T15" fmla="*/ 6 h 6"/>
                  <a:gd name="T16" fmla="*/ 1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4" name="Freeform 1188"/>
              <p:cNvSpPr>
                <a:spLocks/>
              </p:cNvSpPr>
              <p:nvPr/>
            </p:nvSpPr>
            <p:spPr bwMode="auto">
              <a:xfrm>
                <a:off x="6139343" y="5354351"/>
                <a:ext cx="116866" cy="133561"/>
              </a:xfrm>
              <a:custGeom>
                <a:avLst/>
                <a:gdLst>
                  <a:gd name="T0" fmla="*/ 1 w 6"/>
                  <a:gd name="T1" fmla="*/ 7 h 7"/>
                  <a:gd name="T2" fmla="*/ 1 w 6"/>
                  <a:gd name="T3" fmla="*/ 7 h 7"/>
                  <a:gd name="T4" fmla="*/ 0 w 6"/>
                  <a:gd name="T5" fmla="*/ 6 h 7"/>
                  <a:gd name="T6" fmla="*/ 1 w 6"/>
                  <a:gd name="T7" fmla="*/ 5 h 7"/>
                  <a:gd name="T8" fmla="*/ 5 w 6"/>
                  <a:gd name="T9" fmla="*/ 0 h 7"/>
                  <a:gd name="T10" fmla="*/ 6 w 6"/>
                  <a:gd name="T11" fmla="*/ 0 h 7"/>
                  <a:gd name="T12" fmla="*/ 6 w 6"/>
                  <a:gd name="T13" fmla="*/ 1 h 7"/>
                  <a:gd name="T14" fmla="*/ 3 w 6"/>
                  <a:gd name="T15" fmla="*/ 6 h 7"/>
                  <a:gd name="T16" fmla="*/ 2 w 6"/>
                  <a:gd name="T17" fmla="*/ 7 h 7"/>
                  <a:gd name="T18" fmla="*/ 1 w 6"/>
                  <a:gd name="T1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3"/>
                      <a:pt x="3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3" y="4"/>
                      <a:pt x="3" y="6"/>
                    </a:cubicBezTo>
                    <a:cubicBezTo>
                      <a:pt x="2" y="6"/>
                      <a:pt x="2" y="7"/>
                      <a:pt x="2" y="7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5" name="Freeform 1189"/>
              <p:cNvSpPr>
                <a:spLocks/>
              </p:cNvSpPr>
              <p:nvPr/>
            </p:nvSpPr>
            <p:spPr bwMode="auto">
              <a:xfrm>
                <a:off x="6297952" y="5295920"/>
                <a:ext cx="116866" cy="175302"/>
              </a:xfrm>
              <a:custGeom>
                <a:avLst/>
                <a:gdLst>
                  <a:gd name="T0" fmla="*/ 1 w 6"/>
                  <a:gd name="T1" fmla="*/ 9 h 9"/>
                  <a:gd name="T2" fmla="*/ 1 w 6"/>
                  <a:gd name="T3" fmla="*/ 9 h 9"/>
                  <a:gd name="T4" fmla="*/ 0 w 6"/>
                  <a:gd name="T5" fmla="*/ 8 h 9"/>
                  <a:gd name="T6" fmla="*/ 5 w 6"/>
                  <a:gd name="T7" fmla="*/ 1 h 9"/>
                  <a:gd name="T8" fmla="*/ 6 w 6"/>
                  <a:gd name="T9" fmla="*/ 1 h 9"/>
                  <a:gd name="T10" fmla="*/ 6 w 6"/>
                  <a:gd name="T11" fmla="*/ 2 h 9"/>
                  <a:gd name="T12" fmla="*/ 2 w 6"/>
                  <a:gd name="T13" fmla="*/ 8 h 9"/>
                  <a:gd name="T14" fmla="*/ 1 w 6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1" y="5"/>
                      <a:pt x="3" y="2"/>
                      <a:pt x="5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3"/>
                      <a:pt x="2" y="6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6" name="Freeform 1190"/>
              <p:cNvSpPr>
                <a:spLocks/>
              </p:cNvSpPr>
              <p:nvPr/>
            </p:nvSpPr>
            <p:spPr bwMode="auto">
              <a:xfrm>
                <a:off x="6456554" y="5312615"/>
                <a:ext cx="100173" cy="141913"/>
              </a:xfrm>
              <a:custGeom>
                <a:avLst/>
                <a:gdLst>
                  <a:gd name="T0" fmla="*/ 1 w 5"/>
                  <a:gd name="T1" fmla="*/ 7 h 7"/>
                  <a:gd name="T2" fmla="*/ 0 w 5"/>
                  <a:gd name="T3" fmla="*/ 7 h 7"/>
                  <a:gd name="T4" fmla="*/ 0 w 5"/>
                  <a:gd name="T5" fmla="*/ 5 h 7"/>
                  <a:gd name="T6" fmla="*/ 3 w 5"/>
                  <a:gd name="T7" fmla="*/ 0 h 7"/>
                  <a:gd name="T8" fmla="*/ 4 w 5"/>
                  <a:gd name="T9" fmla="*/ 0 h 7"/>
                  <a:gd name="T10" fmla="*/ 5 w 5"/>
                  <a:gd name="T11" fmla="*/ 1 h 7"/>
                  <a:gd name="T12" fmla="*/ 1 w 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3"/>
                      <a:pt x="3" y="5"/>
                      <a:pt x="1" y="7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7" name="Freeform 1191"/>
              <p:cNvSpPr>
                <a:spLocks/>
              </p:cNvSpPr>
              <p:nvPr/>
            </p:nvSpPr>
            <p:spPr bwMode="auto">
              <a:xfrm>
                <a:off x="6573420" y="5229138"/>
                <a:ext cx="116866" cy="200343"/>
              </a:xfrm>
              <a:custGeom>
                <a:avLst/>
                <a:gdLst>
                  <a:gd name="T0" fmla="*/ 1 w 6"/>
                  <a:gd name="T1" fmla="*/ 10 h 10"/>
                  <a:gd name="T2" fmla="*/ 1 w 6"/>
                  <a:gd name="T3" fmla="*/ 10 h 10"/>
                  <a:gd name="T4" fmla="*/ 0 w 6"/>
                  <a:gd name="T5" fmla="*/ 8 h 10"/>
                  <a:gd name="T6" fmla="*/ 2 w 6"/>
                  <a:gd name="T7" fmla="*/ 4 h 10"/>
                  <a:gd name="T8" fmla="*/ 4 w 6"/>
                  <a:gd name="T9" fmla="*/ 1 h 10"/>
                  <a:gd name="T10" fmla="*/ 5 w 6"/>
                  <a:gd name="T11" fmla="*/ 1 h 10"/>
                  <a:gd name="T12" fmla="*/ 5 w 6"/>
                  <a:gd name="T13" fmla="*/ 2 h 10"/>
                  <a:gd name="T14" fmla="*/ 4 w 6"/>
                  <a:gd name="T15" fmla="*/ 5 h 10"/>
                  <a:gd name="T16" fmla="*/ 2 w 6"/>
                  <a:gd name="T17" fmla="*/ 9 h 10"/>
                  <a:gd name="T18" fmla="*/ 1 w 6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1" y="7"/>
                      <a:pt x="1" y="6"/>
                      <a:pt x="2" y="4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5" y="1"/>
                    </a:cubicBezTo>
                    <a:cubicBezTo>
                      <a:pt x="5" y="1"/>
                      <a:pt x="6" y="1"/>
                      <a:pt x="5" y="2"/>
                    </a:cubicBezTo>
                    <a:cubicBezTo>
                      <a:pt x="5" y="3"/>
                      <a:pt x="4" y="4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2" y="9"/>
                      <a:pt x="2" y="10"/>
                      <a:pt x="1" y="10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8" name="Freeform 1192"/>
              <p:cNvSpPr>
                <a:spLocks/>
              </p:cNvSpPr>
              <p:nvPr/>
            </p:nvSpPr>
            <p:spPr bwMode="auto">
              <a:xfrm>
                <a:off x="6757067" y="5195749"/>
                <a:ext cx="75132" cy="175302"/>
              </a:xfrm>
              <a:custGeom>
                <a:avLst/>
                <a:gdLst>
                  <a:gd name="T0" fmla="*/ 1 w 4"/>
                  <a:gd name="T1" fmla="*/ 9 h 9"/>
                  <a:gd name="T2" fmla="*/ 0 w 4"/>
                  <a:gd name="T3" fmla="*/ 8 h 9"/>
                  <a:gd name="T4" fmla="*/ 1 w 4"/>
                  <a:gd name="T5" fmla="*/ 3 h 9"/>
                  <a:gd name="T6" fmla="*/ 2 w 4"/>
                  <a:gd name="T7" fmla="*/ 1 h 9"/>
                  <a:gd name="T8" fmla="*/ 3 w 4"/>
                  <a:gd name="T9" fmla="*/ 0 h 9"/>
                  <a:gd name="T10" fmla="*/ 4 w 4"/>
                  <a:gd name="T11" fmla="*/ 1 h 9"/>
                  <a:gd name="T12" fmla="*/ 3 w 4"/>
                  <a:gd name="T13" fmla="*/ 3 h 9"/>
                  <a:gd name="T14" fmla="*/ 2 w 4"/>
                  <a:gd name="T15" fmla="*/ 8 h 9"/>
                  <a:gd name="T16" fmla="*/ 1 w 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1" y="9"/>
                    </a:moveTo>
                    <a:cubicBezTo>
                      <a:pt x="0" y="9"/>
                      <a:pt x="0" y="9"/>
                      <a:pt x="0" y="8"/>
                    </a:cubicBezTo>
                    <a:cubicBezTo>
                      <a:pt x="0" y="6"/>
                      <a:pt x="1" y="4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2" y="5"/>
                      <a:pt x="2" y="7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59" name="Freeform 1193"/>
              <p:cNvSpPr>
                <a:spLocks/>
              </p:cNvSpPr>
              <p:nvPr/>
            </p:nvSpPr>
            <p:spPr bwMode="auto">
              <a:xfrm>
                <a:off x="6873933" y="5112272"/>
                <a:ext cx="100173" cy="200343"/>
              </a:xfrm>
              <a:custGeom>
                <a:avLst/>
                <a:gdLst>
                  <a:gd name="T0" fmla="*/ 1 w 5"/>
                  <a:gd name="T1" fmla="*/ 10 h 10"/>
                  <a:gd name="T2" fmla="*/ 1 w 5"/>
                  <a:gd name="T3" fmla="*/ 10 h 10"/>
                  <a:gd name="T4" fmla="*/ 0 w 5"/>
                  <a:gd name="T5" fmla="*/ 8 h 10"/>
                  <a:gd name="T6" fmla="*/ 3 w 5"/>
                  <a:gd name="T7" fmla="*/ 1 h 10"/>
                  <a:gd name="T8" fmla="*/ 4 w 5"/>
                  <a:gd name="T9" fmla="*/ 1 h 10"/>
                  <a:gd name="T10" fmla="*/ 5 w 5"/>
                  <a:gd name="T11" fmla="*/ 2 h 10"/>
                  <a:gd name="T12" fmla="*/ 2 w 5"/>
                  <a:gd name="T13" fmla="*/ 9 h 10"/>
                  <a:gd name="T14" fmla="*/ 1 w 5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7"/>
                      <a:pt x="2" y="3"/>
                      <a:pt x="3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4" y="4"/>
                      <a:pt x="2" y="8"/>
                      <a:pt x="2" y="9"/>
                    </a:cubicBezTo>
                    <a:cubicBezTo>
                      <a:pt x="2" y="9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60" name="Freeform 1194"/>
              <p:cNvSpPr>
                <a:spLocks/>
              </p:cNvSpPr>
              <p:nvPr/>
            </p:nvSpPr>
            <p:spPr bwMode="auto">
              <a:xfrm>
                <a:off x="6990801" y="5053836"/>
                <a:ext cx="100173" cy="200343"/>
              </a:xfrm>
              <a:custGeom>
                <a:avLst/>
                <a:gdLst>
                  <a:gd name="T0" fmla="*/ 1 w 5"/>
                  <a:gd name="T1" fmla="*/ 10 h 10"/>
                  <a:gd name="T2" fmla="*/ 1 w 5"/>
                  <a:gd name="T3" fmla="*/ 10 h 10"/>
                  <a:gd name="T4" fmla="*/ 0 w 5"/>
                  <a:gd name="T5" fmla="*/ 9 h 10"/>
                  <a:gd name="T6" fmla="*/ 2 w 5"/>
                  <a:gd name="T7" fmla="*/ 4 h 10"/>
                  <a:gd name="T8" fmla="*/ 3 w 5"/>
                  <a:gd name="T9" fmla="*/ 1 h 10"/>
                  <a:gd name="T10" fmla="*/ 4 w 5"/>
                  <a:gd name="T11" fmla="*/ 0 h 10"/>
                  <a:gd name="T12" fmla="*/ 5 w 5"/>
                  <a:gd name="T13" fmla="*/ 1 h 10"/>
                  <a:gd name="T14" fmla="*/ 4 w 5"/>
                  <a:gd name="T15" fmla="*/ 4 h 10"/>
                  <a:gd name="T16" fmla="*/ 2 w 5"/>
                  <a:gd name="T17" fmla="*/ 9 h 10"/>
                  <a:gd name="T18" fmla="*/ 1 w 5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9"/>
                      <a:pt x="0" y="9"/>
                    </a:cubicBezTo>
                    <a:cubicBezTo>
                      <a:pt x="1" y="7"/>
                      <a:pt x="1" y="5"/>
                      <a:pt x="2" y="4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2" y="10"/>
                      <a:pt x="2" y="10"/>
                      <a:pt x="1" y="10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61" name="Freeform 1195"/>
              <p:cNvSpPr>
                <a:spLocks/>
              </p:cNvSpPr>
              <p:nvPr/>
            </p:nvSpPr>
            <p:spPr bwMode="auto">
              <a:xfrm>
                <a:off x="7149408" y="4953666"/>
                <a:ext cx="41741" cy="183647"/>
              </a:xfrm>
              <a:custGeom>
                <a:avLst/>
                <a:gdLst>
                  <a:gd name="T0" fmla="*/ 1 w 2"/>
                  <a:gd name="T1" fmla="*/ 9 h 9"/>
                  <a:gd name="T2" fmla="*/ 0 w 2"/>
                  <a:gd name="T3" fmla="*/ 8 h 9"/>
                  <a:gd name="T4" fmla="*/ 0 w 2"/>
                  <a:gd name="T5" fmla="*/ 5 h 9"/>
                  <a:gd name="T6" fmla="*/ 1 w 2"/>
                  <a:gd name="T7" fmla="*/ 1 h 9"/>
                  <a:gd name="T8" fmla="*/ 1 w 2"/>
                  <a:gd name="T9" fmla="*/ 0 h 9"/>
                  <a:gd name="T10" fmla="*/ 2 w 2"/>
                  <a:gd name="T11" fmla="*/ 1 h 9"/>
                  <a:gd name="T12" fmla="*/ 2 w 2"/>
                  <a:gd name="T13" fmla="*/ 5 h 9"/>
                  <a:gd name="T14" fmla="*/ 1 w 2"/>
                  <a:gd name="T15" fmla="*/ 8 h 9"/>
                  <a:gd name="T16" fmla="*/ 1 w 2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0" y="9"/>
                      <a:pt x="0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62" name="Freeform 1196"/>
              <p:cNvSpPr>
                <a:spLocks/>
              </p:cNvSpPr>
              <p:nvPr/>
            </p:nvSpPr>
            <p:spPr bwMode="auto">
              <a:xfrm>
                <a:off x="7207840" y="4795064"/>
                <a:ext cx="100173" cy="283820"/>
              </a:xfrm>
              <a:custGeom>
                <a:avLst/>
                <a:gdLst>
                  <a:gd name="T0" fmla="*/ 1 w 5"/>
                  <a:gd name="T1" fmla="*/ 14 h 14"/>
                  <a:gd name="T2" fmla="*/ 1 w 5"/>
                  <a:gd name="T3" fmla="*/ 13 h 14"/>
                  <a:gd name="T4" fmla="*/ 2 w 5"/>
                  <a:gd name="T5" fmla="*/ 6 h 14"/>
                  <a:gd name="T6" fmla="*/ 3 w 5"/>
                  <a:gd name="T7" fmla="*/ 1 h 14"/>
                  <a:gd name="T8" fmla="*/ 4 w 5"/>
                  <a:gd name="T9" fmla="*/ 1 h 14"/>
                  <a:gd name="T10" fmla="*/ 5 w 5"/>
                  <a:gd name="T11" fmla="*/ 2 h 14"/>
                  <a:gd name="T12" fmla="*/ 4 w 5"/>
                  <a:gd name="T13" fmla="*/ 7 h 14"/>
                  <a:gd name="T14" fmla="*/ 2 w 5"/>
                  <a:gd name="T15" fmla="*/ 14 h 14"/>
                  <a:gd name="T16" fmla="*/ 1 w 5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1" y="14"/>
                      <a:pt x="0" y="14"/>
                      <a:pt x="1" y="13"/>
                    </a:cubicBezTo>
                    <a:cubicBezTo>
                      <a:pt x="1" y="11"/>
                      <a:pt x="1" y="9"/>
                      <a:pt x="2" y="6"/>
                    </a:cubicBezTo>
                    <a:cubicBezTo>
                      <a:pt x="2" y="5"/>
                      <a:pt x="3" y="3"/>
                      <a:pt x="3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4" y="5"/>
                      <a:pt x="4" y="7"/>
                    </a:cubicBezTo>
                    <a:cubicBezTo>
                      <a:pt x="3" y="9"/>
                      <a:pt x="3" y="11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sp>
          <p:nvSpPr>
            <p:cNvPr id="12" name="Freeform 1174"/>
            <p:cNvSpPr>
              <a:spLocks/>
            </p:cNvSpPr>
            <p:nvPr/>
          </p:nvSpPr>
          <p:spPr bwMode="auto">
            <a:xfrm flipV="1">
              <a:off x="5855520" y="5355368"/>
              <a:ext cx="813126" cy="360040"/>
            </a:xfrm>
            <a:custGeom>
              <a:avLst/>
              <a:gdLst>
                <a:gd name="T0" fmla="*/ 60 w 62"/>
                <a:gd name="T1" fmla="*/ 32 h 32"/>
                <a:gd name="T2" fmla="*/ 41 w 62"/>
                <a:gd name="T3" fmla="*/ 2 h 32"/>
                <a:gd name="T4" fmla="*/ 0 w 62"/>
                <a:gd name="T5" fmla="*/ 2 h 32"/>
                <a:gd name="T6" fmla="*/ 0 w 62"/>
                <a:gd name="T7" fmla="*/ 0 h 32"/>
                <a:gd name="T8" fmla="*/ 42 w 62"/>
                <a:gd name="T9" fmla="*/ 0 h 32"/>
                <a:gd name="T10" fmla="*/ 42 w 62"/>
                <a:gd name="T11" fmla="*/ 0 h 32"/>
                <a:gd name="T12" fmla="*/ 62 w 62"/>
                <a:gd name="T13" fmla="*/ 32 h 32"/>
                <a:gd name="T14" fmla="*/ 60 w 62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2">
                  <a:moveTo>
                    <a:pt x="60" y="32"/>
                  </a:moveTo>
                  <a:cubicBezTo>
                    <a:pt x="59" y="30"/>
                    <a:pt x="44" y="6"/>
                    <a:pt x="4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3"/>
                    <a:pt x="61" y="28"/>
                    <a:pt x="62" y="32"/>
                  </a:cubicBezTo>
                  <a:lnTo>
                    <a:pt x="60" y="32"/>
                  </a:lnTo>
                  <a:close/>
                </a:path>
              </a:pathLst>
            </a:custGeom>
            <a:solidFill>
              <a:srgbClr val="0F863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" name="Freeform 1170"/>
            <p:cNvSpPr>
              <a:spLocks/>
            </p:cNvSpPr>
            <p:nvPr/>
          </p:nvSpPr>
          <p:spPr bwMode="auto">
            <a:xfrm>
              <a:off x="4342018" y="3267139"/>
              <a:ext cx="1003168" cy="418072"/>
            </a:xfrm>
            <a:custGeom>
              <a:avLst/>
              <a:gdLst>
                <a:gd name="T0" fmla="*/ 107 w 108"/>
                <a:gd name="T1" fmla="*/ 28 h 28"/>
                <a:gd name="T2" fmla="*/ 100 w 108"/>
                <a:gd name="T3" fmla="*/ 16 h 28"/>
                <a:gd name="T4" fmla="*/ 92 w 108"/>
                <a:gd name="T5" fmla="*/ 2 h 28"/>
                <a:gd name="T6" fmla="*/ 0 w 108"/>
                <a:gd name="T7" fmla="*/ 2 h 28"/>
                <a:gd name="T8" fmla="*/ 0 w 108"/>
                <a:gd name="T9" fmla="*/ 0 h 28"/>
                <a:gd name="T10" fmla="*/ 94 w 108"/>
                <a:gd name="T11" fmla="*/ 0 h 28"/>
                <a:gd name="T12" fmla="*/ 94 w 108"/>
                <a:gd name="T13" fmla="*/ 1 h 28"/>
                <a:gd name="T14" fmla="*/ 101 w 108"/>
                <a:gd name="T15" fmla="*/ 15 h 28"/>
                <a:gd name="T16" fmla="*/ 108 w 108"/>
                <a:gd name="T17" fmla="*/ 27 h 28"/>
                <a:gd name="T18" fmla="*/ 107 w 108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28">
                  <a:moveTo>
                    <a:pt x="107" y="28"/>
                  </a:moveTo>
                  <a:cubicBezTo>
                    <a:pt x="104" y="24"/>
                    <a:pt x="102" y="20"/>
                    <a:pt x="100" y="16"/>
                  </a:cubicBezTo>
                  <a:cubicBezTo>
                    <a:pt x="97" y="11"/>
                    <a:pt x="94" y="7"/>
                    <a:pt x="9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6" y="6"/>
                    <a:pt x="98" y="10"/>
                    <a:pt x="101" y="15"/>
                  </a:cubicBezTo>
                  <a:cubicBezTo>
                    <a:pt x="104" y="19"/>
                    <a:pt x="106" y="23"/>
                    <a:pt x="108" y="27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F863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1" name="Freeform 1173"/>
            <p:cNvSpPr>
              <a:spLocks/>
            </p:cNvSpPr>
            <p:nvPr/>
          </p:nvSpPr>
          <p:spPr bwMode="auto">
            <a:xfrm>
              <a:off x="4145200" y="4168988"/>
              <a:ext cx="1643548" cy="467467"/>
            </a:xfrm>
            <a:custGeom>
              <a:avLst/>
              <a:gdLst>
                <a:gd name="T0" fmla="*/ 91 w 101"/>
                <a:gd name="T1" fmla="*/ 24 h 24"/>
                <a:gd name="T2" fmla="*/ 0 w 101"/>
                <a:gd name="T3" fmla="*/ 24 h 24"/>
                <a:gd name="T4" fmla="*/ 0 w 101"/>
                <a:gd name="T5" fmla="*/ 22 h 24"/>
                <a:gd name="T6" fmla="*/ 89 w 101"/>
                <a:gd name="T7" fmla="*/ 22 h 24"/>
                <a:gd name="T8" fmla="*/ 95 w 101"/>
                <a:gd name="T9" fmla="*/ 9 h 24"/>
                <a:gd name="T10" fmla="*/ 99 w 101"/>
                <a:gd name="T11" fmla="*/ 0 h 24"/>
                <a:gd name="T12" fmla="*/ 101 w 101"/>
                <a:gd name="T13" fmla="*/ 0 h 24"/>
                <a:gd name="T14" fmla="*/ 97 w 101"/>
                <a:gd name="T15" fmla="*/ 10 h 24"/>
                <a:gd name="T16" fmla="*/ 91 w 10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">
                  <a:moveTo>
                    <a:pt x="91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2" y="18"/>
                    <a:pt x="94" y="13"/>
                    <a:pt x="95" y="9"/>
                  </a:cubicBezTo>
                  <a:cubicBezTo>
                    <a:pt x="97" y="6"/>
                    <a:pt x="98" y="3"/>
                    <a:pt x="9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4"/>
                    <a:pt x="98" y="7"/>
                    <a:pt x="97" y="10"/>
                  </a:cubicBezTo>
                  <a:cubicBezTo>
                    <a:pt x="95" y="14"/>
                    <a:pt x="94" y="19"/>
                    <a:pt x="91" y="24"/>
                  </a:cubicBezTo>
                  <a:close/>
                </a:path>
              </a:pathLst>
            </a:custGeom>
            <a:solidFill>
              <a:srgbClr val="0F863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9" name="Freeform 1171"/>
            <p:cNvSpPr>
              <a:spLocks/>
            </p:cNvSpPr>
            <p:nvPr/>
          </p:nvSpPr>
          <p:spPr bwMode="auto">
            <a:xfrm>
              <a:off x="6990801" y="3051113"/>
              <a:ext cx="985018" cy="324855"/>
            </a:xfrm>
            <a:custGeom>
              <a:avLst/>
              <a:gdLst>
                <a:gd name="T0" fmla="*/ 2 w 65"/>
                <a:gd name="T1" fmla="*/ 25 h 25"/>
                <a:gd name="T2" fmla="*/ 0 w 65"/>
                <a:gd name="T3" fmla="*/ 25 h 25"/>
                <a:gd name="T4" fmla="*/ 12 w 65"/>
                <a:gd name="T5" fmla="*/ 12 h 25"/>
                <a:gd name="T6" fmla="*/ 24 w 65"/>
                <a:gd name="T7" fmla="*/ 0 h 25"/>
                <a:gd name="T8" fmla="*/ 65 w 65"/>
                <a:gd name="T9" fmla="*/ 0 h 25"/>
                <a:gd name="T10" fmla="*/ 65 w 65"/>
                <a:gd name="T11" fmla="*/ 2 h 25"/>
                <a:gd name="T12" fmla="*/ 24 w 65"/>
                <a:gd name="T13" fmla="*/ 2 h 25"/>
                <a:gd name="T14" fmla="*/ 2 w 65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2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2" y="12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4"/>
                    <a:pt x="3" y="23"/>
                    <a:pt x="2" y="25"/>
                  </a:cubicBezTo>
                  <a:close/>
                </a:path>
              </a:pathLst>
            </a:custGeom>
            <a:solidFill>
              <a:srgbClr val="0F863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prstClr val="blac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73" name="矩形 42"/>
          <p:cNvSpPr>
            <a:spLocks noChangeArrowheads="1"/>
          </p:cNvSpPr>
          <p:nvPr/>
        </p:nvSpPr>
        <p:spPr bwMode="auto">
          <a:xfrm>
            <a:off x="5796136" y="3339715"/>
            <a:ext cx="2987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微課程</a:t>
            </a:r>
            <a:r>
              <a: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</a:t>
            </a:r>
            <a:r>
              <a:rPr lang="zh-TW" altLang="en-US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百搭智能開關</a:t>
            </a:r>
            <a:endParaRPr lang="en-US" altLang="zh-TW" sz="1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選擇結構、邏輯運算、變數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超音波、定時、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LED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燈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條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4" name="矩形 42"/>
          <p:cNvSpPr>
            <a:spLocks noChangeArrowheads="1"/>
          </p:cNvSpPr>
          <p:nvPr/>
        </p:nvSpPr>
        <p:spPr bwMode="auto">
          <a:xfrm>
            <a:off x="5990334" y="2510889"/>
            <a:ext cx="2182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睡眠鐘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自主創意實作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觸發機制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+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功能元件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4" name="Freeform 1171"/>
          <p:cNvSpPr>
            <a:spLocks/>
          </p:cNvSpPr>
          <p:nvPr/>
        </p:nvSpPr>
        <p:spPr bwMode="auto">
          <a:xfrm>
            <a:off x="4404132" y="2852296"/>
            <a:ext cx="1120529" cy="247119"/>
          </a:xfrm>
          <a:custGeom>
            <a:avLst/>
            <a:gdLst>
              <a:gd name="T0" fmla="*/ 2 w 65"/>
              <a:gd name="T1" fmla="*/ 25 h 25"/>
              <a:gd name="T2" fmla="*/ 0 w 65"/>
              <a:gd name="T3" fmla="*/ 25 h 25"/>
              <a:gd name="T4" fmla="*/ 12 w 65"/>
              <a:gd name="T5" fmla="*/ 12 h 25"/>
              <a:gd name="T6" fmla="*/ 24 w 65"/>
              <a:gd name="T7" fmla="*/ 0 h 25"/>
              <a:gd name="T8" fmla="*/ 65 w 65"/>
              <a:gd name="T9" fmla="*/ 0 h 25"/>
              <a:gd name="T10" fmla="*/ 65 w 65"/>
              <a:gd name="T11" fmla="*/ 2 h 25"/>
              <a:gd name="T12" fmla="*/ 24 w 65"/>
              <a:gd name="T13" fmla="*/ 2 h 25"/>
              <a:gd name="T14" fmla="*/ 2 w 65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25">
                <a:moveTo>
                  <a:pt x="2" y="25"/>
                </a:move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3"/>
                  <a:pt x="12" y="12"/>
                </a:cubicBezTo>
                <a:cubicBezTo>
                  <a:pt x="23" y="0"/>
                  <a:pt x="23" y="0"/>
                  <a:pt x="2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2"/>
                  <a:pt x="65" y="2"/>
                  <a:pt x="65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4"/>
                  <a:pt x="3" y="23"/>
                  <a:pt x="2" y="2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>
              <a:solidFill>
                <a:prstClr val="black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15" y="2276872"/>
            <a:ext cx="977853" cy="9778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9743"/>
            <a:ext cx="540000" cy="530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90" y="301326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微課程實作探究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教學流程地圖圖示說明</a:t>
            </a:r>
            <a:endParaRPr lang="en-US" altLang="zh-TW" dirty="0"/>
          </a:p>
        </p:txBody>
      </p:sp>
      <p:grpSp>
        <p:nvGrpSpPr>
          <p:cNvPr id="32" name="群組 31"/>
          <p:cNvGrpSpPr/>
          <p:nvPr/>
        </p:nvGrpSpPr>
        <p:grpSpPr>
          <a:xfrm>
            <a:off x="2578435" y="2166636"/>
            <a:ext cx="3720609" cy="2264507"/>
            <a:chOff x="725321" y="1782024"/>
            <a:chExt cx="3720609" cy="2264507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3662">
              <a:off x="725321" y="1945826"/>
              <a:ext cx="910234" cy="915236"/>
            </a:xfrm>
            <a:prstGeom prst="rect">
              <a:avLst/>
            </a:prstGeom>
          </p:spPr>
        </p:pic>
        <p:sp>
          <p:nvSpPr>
            <p:cNvPr id="34" name="文字方塊 33"/>
            <p:cNvSpPr txBox="1"/>
            <p:nvPr/>
          </p:nvSpPr>
          <p:spPr>
            <a:xfrm>
              <a:off x="1659921" y="1782024"/>
              <a:ext cx="24437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3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教學流程</a:t>
              </a:r>
            </a:p>
            <a:p>
              <a:pPr marL="180975" indent="-180975"/>
              <a:r>
                <a:rPr lang="zh-TW" altLang="en-US" sz="3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○</a:t>
              </a:r>
              <a:r>
                <a:rPr lang="zh-TW" altLang="en-US" sz="3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○○○</a:t>
              </a:r>
              <a:endPara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317696" y="2846202"/>
              <a:ext cx="31282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u="sng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</a:t>
              </a:r>
              <a:r>
                <a:rPr lang="zh-TW" altLang="en-US" sz="3600" u="sng" dirty="0" smtClean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</a:t>
              </a:r>
              <a:r>
                <a:rPr lang="en-US" altLang="zh-TW" sz="3600" u="sng" dirty="0" smtClean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?-</a:t>
              </a:r>
              <a:r>
                <a:rPr lang="en-US" altLang="zh-TW" sz="3600" u="sng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?</a:t>
              </a:r>
              <a:endParaRPr lang="en-US" altLang="zh-TW" sz="3600" u="sng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3600" dirty="0" smtClean="0"/>
                <a:t>0</a:t>
              </a:r>
              <a:r>
                <a:rPr lang="zh-TW" altLang="en-US" sz="3600" dirty="0" smtClean="0"/>
                <a:t>：</a:t>
              </a:r>
              <a:r>
                <a:rPr lang="en-US" altLang="zh-TW" sz="3600" dirty="0" smtClean="0"/>
                <a:t>00~?</a:t>
              </a:r>
              <a:r>
                <a:rPr lang="zh-TW" altLang="en-US" sz="3600" dirty="0" smtClean="0"/>
                <a:t>：</a:t>
              </a:r>
              <a:r>
                <a:rPr lang="en-US" altLang="zh-TW" sz="3600" dirty="0" smtClean="0"/>
                <a:t>??</a:t>
              </a:r>
              <a:endParaRPr lang="zh-TW" altLang="en-US" sz="3600" dirty="0"/>
            </a:p>
          </p:txBody>
        </p:sp>
      </p:grpSp>
      <p:sp>
        <p:nvSpPr>
          <p:cNvPr id="36" name="直線圖說文字 2 35"/>
          <p:cNvSpPr/>
          <p:nvPr/>
        </p:nvSpPr>
        <p:spPr>
          <a:xfrm>
            <a:off x="5624568" y="1400431"/>
            <a:ext cx="1995889" cy="1019739"/>
          </a:xfrm>
          <a:prstGeom prst="borderCallout2">
            <a:avLst>
              <a:gd name="adj1" fmla="val 19591"/>
              <a:gd name="adj2" fmla="val -1949"/>
              <a:gd name="adj3" fmla="val 19348"/>
              <a:gd name="adj4" fmla="val -10097"/>
              <a:gd name="adj5" fmla="val 79605"/>
              <a:gd name="adj6" fmla="val -35234"/>
            </a:avLst>
          </a:prstGeom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藍字：教師教學</a:t>
            </a:r>
            <a:endParaRPr lang="en-US" altLang="zh-TW" sz="2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字：學生實作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紫字：師說學作</a:t>
            </a:r>
            <a:endParaRPr lang="en-US" altLang="zh-TW" sz="20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直線圖說文字 2 36"/>
          <p:cNvSpPr/>
          <p:nvPr/>
        </p:nvSpPr>
        <p:spPr>
          <a:xfrm flipH="1">
            <a:off x="1182603" y="1795629"/>
            <a:ext cx="1221375" cy="616612"/>
          </a:xfrm>
          <a:prstGeom prst="borderCallout2">
            <a:avLst>
              <a:gd name="adj1" fmla="val 19591"/>
              <a:gd name="adj2" fmla="val -1949"/>
              <a:gd name="adj3" fmla="val 19348"/>
              <a:gd name="adj4" fmla="val -10097"/>
              <a:gd name="adj5" fmla="val 79605"/>
              <a:gd name="adj6" fmla="val -35234"/>
            </a:avLst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教學流程序號</a:t>
            </a:r>
            <a:endParaRPr lang="en-US" altLang="zh-TW" sz="20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直線圖說文字 2 37"/>
          <p:cNvSpPr/>
          <p:nvPr/>
        </p:nvSpPr>
        <p:spPr>
          <a:xfrm>
            <a:off x="6156176" y="2996952"/>
            <a:ext cx="1714922" cy="628303"/>
          </a:xfrm>
          <a:prstGeom prst="borderCallout2">
            <a:avLst>
              <a:gd name="adj1" fmla="val 19591"/>
              <a:gd name="adj2" fmla="val -1949"/>
              <a:gd name="adj3" fmla="val 20789"/>
              <a:gd name="adj4" fmla="val -20683"/>
              <a:gd name="adj5" fmla="val 74646"/>
              <a:gd name="adj6" fmla="val -4322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分段教學影片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網頁超連結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直線圖說文字 2 38"/>
          <p:cNvSpPr/>
          <p:nvPr/>
        </p:nvSpPr>
        <p:spPr>
          <a:xfrm flipH="1">
            <a:off x="1689822" y="4371274"/>
            <a:ext cx="1233767" cy="628303"/>
          </a:xfrm>
          <a:prstGeom prst="borderCallout2">
            <a:avLst>
              <a:gd name="adj1" fmla="val 19591"/>
              <a:gd name="adj2" fmla="val -1949"/>
              <a:gd name="adj3" fmla="val 20789"/>
              <a:gd name="adj4" fmla="val -20683"/>
              <a:gd name="adj5" fmla="val -282"/>
              <a:gd name="adj6" fmla="val -40172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影片起訖時間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141">
            <a:off x="7567139" y="3001065"/>
            <a:ext cx="1484784" cy="148478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5969521" y="4005065"/>
            <a:ext cx="2088232" cy="2481086"/>
            <a:chOff x="5969521" y="4005065"/>
            <a:chExt cx="2088232" cy="2481086"/>
          </a:xfrm>
        </p:grpSpPr>
        <p:sp>
          <p:nvSpPr>
            <p:cNvPr id="13" name="圓角矩形 12"/>
            <p:cNvSpPr/>
            <p:nvPr/>
          </p:nvSpPr>
          <p:spPr>
            <a:xfrm>
              <a:off x="5969521" y="4005065"/>
              <a:ext cx="2088232" cy="2481086"/>
            </a:xfrm>
            <a:prstGeom prst="roundRect">
              <a:avLst>
                <a:gd name="adj" fmla="val 1059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全教學影片</a:t>
              </a:r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QR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Code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413" y="4665005"/>
              <a:ext cx="1714739" cy="17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956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向右箭號 88"/>
          <p:cNvSpPr/>
          <p:nvPr/>
        </p:nvSpPr>
        <p:spPr>
          <a:xfrm>
            <a:off x="683568" y="5197606"/>
            <a:ext cx="7811058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>
            <a:off x="683568" y="3567418"/>
            <a:ext cx="7811058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90" y="301326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實作探究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語音電子鐘教學流程地圖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55152" y="127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187624" y="1395084"/>
            <a:ext cx="6840760" cy="958086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學生能夠理解「選擇結構」、「邏輯運算」程式編程概念。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學生能夠編程程式積木，將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電子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鐘目前的時間，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正確顯示在</a:t>
            </a:r>
            <a:r>
              <a:rPr lang="en-US" altLang="zh-TW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OLED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，並能夠設定時間，藉由語音報時與提示該睡覺了。</a:t>
            </a:r>
            <a:endParaRPr lang="zh-TW" altLang="en-US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 rot="20979789">
            <a:off x="831408" y="1143246"/>
            <a:ext cx="1038897" cy="3323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1002180" y="2656814"/>
            <a:ext cx="1378705" cy="959597"/>
            <a:chOff x="1200936" y="2348270"/>
            <a:chExt cx="1378705" cy="959597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7"/>
            </a:xfrm>
            <a:prstGeom prst="rect">
              <a:avLst/>
            </a:prstGeom>
          </p:spPr>
        </p:pic>
        <p:sp>
          <p:nvSpPr>
            <p:cNvPr id="39" name="文字方塊 38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問題導引</a:t>
              </a:r>
              <a:endPara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目的說明</a:t>
              </a:r>
              <a:endPara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1-1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00~1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17</a:t>
              </a:r>
              <a:endParaRPr lang="zh-TW" altLang="en-US" sz="1200" dirty="0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2977372" y="2669392"/>
            <a:ext cx="1378705" cy="959597"/>
            <a:chOff x="1200936" y="2348270"/>
            <a:chExt cx="1378705" cy="959597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59" name="文字方塊 58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情境分析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流程討論</a:t>
              </a: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1-1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1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18~2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03</a:t>
              </a:r>
              <a:endParaRPr lang="zh-TW" altLang="en-US" sz="1200" dirty="0"/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4874404" y="2665813"/>
            <a:ext cx="1569803" cy="959597"/>
            <a:chOff x="1200936" y="2348270"/>
            <a:chExt cx="1569803" cy="959597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63" name="文字方塊 62"/>
            <p:cNvSpPr txBox="1"/>
            <p:nvPr/>
          </p:nvSpPr>
          <p:spPr>
            <a:xfrm>
              <a:off x="1570098" y="2348270"/>
              <a:ext cx="120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學生填寫</a:t>
              </a: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1-1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04~2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25</a:t>
              </a:r>
              <a:endParaRPr lang="zh-TW" altLang="en-US" sz="1200" dirty="0"/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6746193" y="2661674"/>
            <a:ext cx="1589515" cy="959597"/>
            <a:chOff x="1200936" y="2348270"/>
            <a:chExt cx="1589515" cy="959597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67" name="文字方塊 66"/>
            <p:cNvSpPr txBox="1"/>
            <p:nvPr/>
          </p:nvSpPr>
          <p:spPr>
            <a:xfrm>
              <a:off x="1570099" y="2348270"/>
              <a:ext cx="1220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endPara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教師解說</a:t>
              </a: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1-1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26~4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45</a:t>
              </a:r>
              <a:endParaRPr lang="zh-TW" altLang="en-US" sz="12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029406" y="3926277"/>
            <a:ext cx="1388212" cy="959597"/>
            <a:chOff x="1200936" y="2348270"/>
            <a:chExt cx="1388212" cy="95959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71" name="文字方塊 70"/>
            <p:cNvSpPr txBox="1"/>
            <p:nvPr/>
          </p:nvSpPr>
          <p:spPr>
            <a:xfrm>
              <a:off x="1570099" y="2348270"/>
              <a:ext cx="10190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程式編程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學生自學</a:t>
              </a: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9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9"/>
                </a:rPr>
                <a:t>1-2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00~0</a:t>
              </a:r>
              <a:r>
                <a:rPr lang="zh-TW" altLang="en-US" sz="1200" dirty="0"/>
                <a:t>：</a:t>
              </a:r>
              <a:r>
                <a:rPr lang="en-US" altLang="zh-TW" sz="1200" dirty="0" smtClean="0"/>
                <a:t>56</a:t>
              </a:r>
              <a:endParaRPr lang="en-US" altLang="zh-TW" sz="1200" dirty="0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2980216" y="3935550"/>
            <a:ext cx="1375861" cy="1328929"/>
            <a:chOff x="1200936" y="2348270"/>
            <a:chExt cx="1375861" cy="1328929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75" name="文字方塊 74"/>
            <p:cNvSpPr txBox="1"/>
            <p:nvPr/>
          </p:nvSpPr>
          <p:spPr>
            <a:xfrm>
              <a:off x="1570099" y="2348270"/>
              <a:ext cx="1006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程式編程</a:t>
              </a:r>
              <a:endPara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教師解說</a:t>
              </a: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317696" y="2846202"/>
              <a:ext cx="1115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9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9"/>
                </a:rPr>
                <a:t>1-2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57~4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55</a:t>
              </a:r>
            </a:p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1-3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00~6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30</a:t>
              </a:r>
              <a:endParaRPr lang="zh-TW" altLang="en-US" sz="1200" dirty="0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4875822" y="3944410"/>
            <a:ext cx="1378705" cy="959597"/>
            <a:chOff x="1200936" y="2348270"/>
            <a:chExt cx="1378705" cy="959597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79" name="文字方塊 78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創意延伸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師說學作</a:t>
              </a: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3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3"/>
                </a:rPr>
                <a:t>1-4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00~3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03</a:t>
              </a:r>
              <a:endParaRPr lang="zh-TW" altLang="en-US" sz="1200" dirty="0"/>
            </a:p>
          </p:txBody>
        </p:sp>
      </p:grpSp>
      <p:pic>
        <p:nvPicPr>
          <p:cNvPr id="41" name="圖片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014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1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實</a:t>
            </a:r>
            <a:r>
              <a:rPr lang="zh-TW" altLang="en-US" dirty="0"/>
              <a:t>作</a:t>
            </a:r>
            <a:r>
              <a:rPr lang="zh-TW" altLang="en-US" dirty="0" smtClean="0"/>
              <a:t>探究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0140"/>
            <a:ext cx="540000" cy="53055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627"/>
            <a:chOff x="1115616" y="980968"/>
            <a:chExt cx="7086272" cy="51936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0968"/>
              <a:ext cx="3240000" cy="21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9" y="3645264"/>
              <a:ext cx="3239998" cy="215999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583488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情境說明與流程分析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21748" y="314096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程式流程圖填寫與檢討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75476" y="580526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閱讀簡報教材自學編程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程與教具實測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27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向右箭號 120"/>
          <p:cNvSpPr/>
          <p:nvPr/>
        </p:nvSpPr>
        <p:spPr>
          <a:xfrm>
            <a:off x="683568" y="6102275"/>
            <a:ext cx="6120000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向右箭號 119"/>
          <p:cNvSpPr/>
          <p:nvPr/>
        </p:nvSpPr>
        <p:spPr>
          <a:xfrm>
            <a:off x="683568" y="4833072"/>
            <a:ext cx="7811058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83568" y="3567418"/>
            <a:ext cx="7811058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90" y="301326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/>
              <a:t>2</a:t>
            </a:r>
            <a:r>
              <a:rPr lang="zh-TW" altLang="en-US" dirty="0" smtClean="0"/>
              <a:t>實作探究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 smtClean="0"/>
              <a:t>光纖呼吸</a:t>
            </a:r>
            <a:r>
              <a:rPr lang="zh-TW" altLang="en-US" dirty="0"/>
              <a:t>燈教學流程地圖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55152" y="127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187624" y="1395084"/>
            <a:ext cx="6840760" cy="958086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學生能夠理解「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變數」、「算術運算</a:t>
            </a: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」程式編程概念。</a:t>
            </a:r>
            <a:endParaRPr lang="en-US" altLang="zh-TW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學生能夠編程程式積木，將</a:t>
            </a:r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呼吸燈的明暗變化模擬成睡眠呼吸的模式，並應用光纖管美化呼吸燈。</a:t>
            </a:r>
          </a:p>
        </p:txBody>
      </p:sp>
      <p:sp>
        <p:nvSpPr>
          <p:cNvPr id="20" name="圓角矩形 19"/>
          <p:cNvSpPr/>
          <p:nvPr/>
        </p:nvSpPr>
        <p:spPr>
          <a:xfrm rot="20979789">
            <a:off x="831408" y="1143246"/>
            <a:ext cx="1038897" cy="3323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1002180" y="2656814"/>
            <a:ext cx="1378705" cy="959597"/>
            <a:chOff x="1200936" y="2348270"/>
            <a:chExt cx="1378705" cy="959597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7"/>
            </a:xfrm>
            <a:prstGeom prst="rect">
              <a:avLst/>
            </a:prstGeom>
          </p:spPr>
        </p:pic>
        <p:sp>
          <p:nvSpPr>
            <p:cNvPr id="34" name="文字方塊 33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問題導引</a:t>
              </a:r>
              <a:endPara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目的說明</a:t>
              </a:r>
              <a:endPara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</a:t>
              </a:r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2</a:t>
              </a:r>
              <a:r>
                <a:rPr lang="en-US" altLang="zh-TW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-1</a:t>
              </a:r>
              <a:endPara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 smtClean="0"/>
                <a:t>0</a:t>
              </a:r>
              <a:r>
                <a:rPr lang="zh-TW" altLang="en-US" sz="1200" dirty="0" smtClean="0"/>
                <a:t>：</a:t>
              </a:r>
              <a:r>
                <a:rPr lang="en-US" altLang="zh-TW" sz="1200" dirty="0" smtClean="0"/>
                <a:t>00~1</a:t>
              </a:r>
              <a:r>
                <a:rPr lang="zh-TW" altLang="en-US" sz="1200" dirty="0" smtClean="0"/>
                <a:t>：</a:t>
              </a:r>
              <a:r>
                <a:rPr lang="en-US" altLang="zh-TW" sz="1200" dirty="0" smtClean="0"/>
                <a:t>07</a:t>
              </a:r>
              <a:endParaRPr lang="zh-TW" altLang="en-US" sz="1200" dirty="0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977372" y="2669392"/>
            <a:ext cx="1378705" cy="959597"/>
            <a:chOff x="1200936" y="2348270"/>
            <a:chExt cx="1378705" cy="959597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74" name="文字方塊 73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先備知能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燈條</a:t>
              </a: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2-1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1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08~2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51</a:t>
              </a:r>
              <a:endParaRPr lang="zh-TW" altLang="en-US" sz="1200" dirty="0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874404" y="2665813"/>
            <a:ext cx="1378705" cy="959597"/>
            <a:chOff x="1200936" y="2348270"/>
            <a:chExt cx="1378705" cy="959597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78" name="文字方塊 77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情境分析</a:t>
              </a:r>
              <a:endPara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 smtClean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流程討論</a:t>
              </a:r>
              <a:endPara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2-1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 smtClean="0"/>
                <a:t>2</a:t>
              </a:r>
              <a:r>
                <a:rPr lang="zh-TW" altLang="en-US" sz="1200" dirty="0" smtClean="0"/>
                <a:t>：</a:t>
              </a:r>
              <a:r>
                <a:rPr lang="en-US" altLang="zh-TW" sz="1200" dirty="0" smtClean="0"/>
                <a:t>52~3</a:t>
              </a:r>
              <a:r>
                <a:rPr lang="zh-TW" altLang="en-US" sz="1200" dirty="0" smtClean="0"/>
                <a:t>：</a:t>
              </a:r>
              <a:r>
                <a:rPr lang="en-US" altLang="zh-TW" sz="1200" dirty="0" smtClean="0"/>
                <a:t>40</a:t>
              </a: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6746193" y="2661674"/>
            <a:ext cx="1378705" cy="959597"/>
            <a:chOff x="1200936" y="2348270"/>
            <a:chExt cx="1378705" cy="959597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86" name="文字方塊 85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先備知能</a:t>
              </a:r>
              <a:endPara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變數概念</a:t>
              </a:r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2-1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 smtClean="0"/>
                <a:t>3</a:t>
              </a:r>
              <a:r>
                <a:rPr lang="zh-TW" altLang="en-US" sz="1200" dirty="0" smtClean="0"/>
                <a:t>：</a:t>
              </a:r>
              <a:r>
                <a:rPr lang="en-US" altLang="zh-TW" sz="1200" dirty="0" smtClean="0"/>
                <a:t>41~4</a:t>
              </a:r>
              <a:r>
                <a:rPr lang="zh-TW" altLang="en-US" sz="1200" dirty="0" smtClean="0"/>
                <a:t>：</a:t>
              </a:r>
              <a:r>
                <a:rPr lang="en-US" altLang="zh-TW" sz="1200" dirty="0" smtClean="0"/>
                <a:t>52</a:t>
              </a:r>
              <a:endParaRPr lang="zh-TW" altLang="en-US" sz="1200" dirty="0" smtClean="0"/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1029406" y="3926277"/>
            <a:ext cx="1608881" cy="959597"/>
            <a:chOff x="1200936" y="2348270"/>
            <a:chExt cx="1608881" cy="959597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90" name="文字方塊 89"/>
            <p:cNvSpPr txBox="1"/>
            <p:nvPr/>
          </p:nvSpPr>
          <p:spPr>
            <a:xfrm>
              <a:off x="1570099" y="2348270"/>
              <a:ext cx="1239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學生填寫</a:t>
              </a:r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2-1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4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53~5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10</a:t>
              </a:r>
              <a:endParaRPr lang="zh-TW" altLang="en-US" sz="1200" dirty="0"/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2980216" y="3935550"/>
            <a:ext cx="1608881" cy="959597"/>
            <a:chOff x="1200936" y="2348270"/>
            <a:chExt cx="1608881" cy="959597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94" name="文字方塊 93"/>
            <p:cNvSpPr txBox="1"/>
            <p:nvPr/>
          </p:nvSpPr>
          <p:spPr>
            <a:xfrm>
              <a:off x="1570099" y="2348270"/>
              <a:ext cx="1239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endPara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教師解說</a:t>
              </a: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2-1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11~7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06</a:t>
              </a:r>
              <a:endParaRPr lang="zh-TW" altLang="en-US" sz="1200" dirty="0"/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4875822" y="3944410"/>
            <a:ext cx="1378705" cy="959597"/>
            <a:chOff x="1200936" y="2348270"/>
            <a:chExt cx="1378705" cy="959597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102" name="文字方塊 101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基礎編程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學生自學</a:t>
              </a: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2-2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45</a:t>
              </a:r>
              <a:endParaRPr lang="zh-TW" altLang="en-US" sz="1200" dirty="0"/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6746193" y="3926277"/>
            <a:ext cx="1378705" cy="959597"/>
            <a:chOff x="1200936" y="2348270"/>
            <a:chExt cx="1378705" cy="959597"/>
          </a:xfrm>
        </p:grpSpPr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106" name="文字方塊 105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基礎編程</a:t>
              </a:r>
              <a:endPara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教師解說</a:t>
              </a: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1"/>
                </a:rPr>
                <a:t>2-2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46~4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31</a:t>
              </a:r>
              <a:endParaRPr lang="zh-TW" altLang="en-US" sz="1200" dirty="0"/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1014790" y="5201977"/>
            <a:ext cx="1378705" cy="959597"/>
            <a:chOff x="1200936" y="2348270"/>
            <a:chExt cx="1378705" cy="959597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110" name="文字方塊 109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進階編程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師說學作</a:t>
              </a: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4"/>
                </a:rPr>
                <a:t>2-3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09</a:t>
              </a:r>
              <a:endParaRPr lang="zh-TW" altLang="en-US" sz="1200" dirty="0"/>
            </a:p>
          </p:txBody>
        </p:sp>
      </p:grpSp>
      <p:grpSp>
        <p:nvGrpSpPr>
          <p:cNvPr id="112" name="群組 111"/>
          <p:cNvGrpSpPr/>
          <p:nvPr/>
        </p:nvGrpSpPr>
        <p:grpSpPr>
          <a:xfrm>
            <a:off x="3012327" y="5201977"/>
            <a:ext cx="1378705" cy="959597"/>
            <a:chOff x="1200936" y="2348270"/>
            <a:chExt cx="1378705" cy="959597"/>
          </a:xfrm>
        </p:grpSpPr>
        <p:pic>
          <p:nvPicPr>
            <p:cNvPr id="113" name="圖片 1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114" name="文字方塊 113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高階編程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師說學作</a:t>
              </a: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6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6"/>
                </a:rPr>
                <a:t>2-4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36</a:t>
              </a:r>
              <a:endParaRPr lang="zh-TW" altLang="en-US" sz="1200" dirty="0"/>
            </a:p>
          </p:txBody>
        </p:sp>
      </p:grpSp>
      <p:grpSp>
        <p:nvGrpSpPr>
          <p:cNvPr id="116" name="群組 115"/>
          <p:cNvGrpSpPr/>
          <p:nvPr/>
        </p:nvGrpSpPr>
        <p:grpSpPr>
          <a:xfrm>
            <a:off x="4961087" y="5201977"/>
            <a:ext cx="1378705" cy="959597"/>
            <a:chOff x="1200936" y="2348270"/>
            <a:chExt cx="1378705" cy="959597"/>
          </a:xfrm>
        </p:grpSpPr>
        <p:pic>
          <p:nvPicPr>
            <p:cNvPr id="117" name="圖片 11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118" name="文字方塊 117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光纖創意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師說學作</a:t>
              </a:r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8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8"/>
                </a:rPr>
                <a:t>2-5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30</a:t>
              </a:r>
              <a:endParaRPr lang="zh-TW" altLang="en-US" sz="1200" dirty="0"/>
            </a:p>
          </p:txBody>
        </p:sp>
      </p:grpSp>
      <p:pic>
        <p:nvPicPr>
          <p:cNvPr id="56" name="圖片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014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25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實</a:t>
            </a:r>
            <a:r>
              <a:rPr lang="zh-TW" altLang="en-US" dirty="0"/>
              <a:t>作</a:t>
            </a:r>
            <a:r>
              <a:rPr lang="zh-TW" altLang="en-US" dirty="0" smtClean="0"/>
              <a:t>探究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0140"/>
            <a:ext cx="540000" cy="53055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627"/>
            <a:chOff x="1115616" y="980968"/>
            <a:chExt cx="7086272" cy="51936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0968"/>
              <a:ext cx="3240000" cy="21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9" y="3645264"/>
              <a:ext cx="3239998" cy="215999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583488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情境說明與流程分析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21748" y="314096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程式流程圖填寫與檢討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75476" y="580526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呼吸燈程式自學編程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參閱積木使用說明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643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實</a:t>
            </a:r>
            <a:r>
              <a:rPr lang="zh-TW" altLang="en-US" dirty="0"/>
              <a:t>作</a:t>
            </a:r>
            <a:r>
              <a:rPr lang="zh-TW" altLang="en-US" dirty="0" smtClean="0"/>
              <a:t>探究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0140"/>
            <a:ext cx="540000" cy="53055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627"/>
            <a:chOff x="1115616" y="980968"/>
            <a:chExt cx="7086272" cy="51936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0968"/>
              <a:ext cx="3240000" cy="21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9" y="3645264"/>
              <a:ext cx="3239998" cy="215999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583488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光纖呼吸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燈創作解說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21748" y="314096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管造型實作示範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75476" y="580526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程式編程與教具實測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完成光纖呼吸燈成品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167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向右箭號 100"/>
          <p:cNvSpPr/>
          <p:nvPr/>
        </p:nvSpPr>
        <p:spPr>
          <a:xfrm>
            <a:off x="683568" y="4833072"/>
            <a:ext cx="7811058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右箭號 56"/>
          <p:cNvSpPr/>
          <p:nvPr/>
        </p:nvSpPr>
        <p:spPr>
          <a:xfrm>
            <a:off x="683568" y="3567418"/>
            <a:ext cx="6120000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90" y="301326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實作探究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百搭智能開關教學流程地圖</a:t>
            </a: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55152" y="1129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187623" y="1251067"/>
            <a:ext cx="7035059" cy="1246465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以「超音波感測」結合「定時」為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例，學生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能夠編程程式積木，設計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出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呼吸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燈的超音波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感控開關，也可指定時間自動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關閉。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藉由微課程已學的程式編程概念與方法，學生能夠思考如何結合開關觸發機制與功能元件，發想出更多睡眠鐘的功能。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 rot="20979789">
            <a:off x="831408" y="999230"/>
            <a:ext cx="1038897" cy="3323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1002180" y="2656814"/>
            <a:ext cx="1378705" cy="959597"/>
            <a:chOff x="1200936" y="2348270"/>
            <a:chExt cx="1378705" cy="959597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7"/>
            </a:xfrm>
            <a:prstGeom prst="rect">
              <a:avLst/>
            </a:prstGeom>
          </p:spPr>
        </p:pic>
        <p:sp>
          <p:nvSpPr>
            <p:cNvPr id="63" name="文字方塊 62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問題導引</a:t>
              </a:r>
              <a:endParaRPr lang="en-US" altLang="zh-TW" sz="1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目的說明</a:t>
              </a:r>
              <a:endPara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3-1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05</a:t>
              </a:r>
              <a:endParaRPr lang="zh-TW" altLang="en-US" sz="1200" dirty="0"/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2977372" y="2669392"/>
            <a:ext cx="1378705" cy="959597"/>
            <a:chOff x="1200936" y="2348270"/>
            <a:chExt cx="1378705" cy="959597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67" name="文字方塊 66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先備知能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超音波</a:t>
              </a: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3-1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06~4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38</a:t>
              </a:r>
              <a:endParaRPr lang="zh-TW" altLang="en-US" sz="1200" dirty="0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4874404" y="2665813"/>
            <a:ext cx="1378705" cy="959597"/>
            <a:chOff x="1200936" y="2348270"/>
            <a:chExt cx="1378705" cy="95959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4" cy="404926"/>
            </a:xfrm>
            <a:prstGeom prst="rect">
              <a:avLst/>
            </a:prstGeom>
          </p:spPr>
        </p:pic>
        <p:sp>
          <p:nvSpPr>
            <p:cNvPr id="71" name="文字方塊 70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情境分析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流程討論</a:t>
              </a: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3-1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4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39~5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35</a:t>
              </a:r>
              <a:endParaRPr lang="zh-TW" altLang="en-US" sz="1200" dirty="0"/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1029406" y="3926277"/>
            <a:ext cx="1608881" cy="959597"/>
            <a:chOff x="1200936" y="2348270"/>
            <a:chExt cx="1608881" cy="959597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3" cy="404926"/>
            </a:xfrm>
            <a:prstGeom prst="rect">
              <a:avLst/>
            </a:prstGeom>
          </p:spPr>
        </p:pic>
        <p:sp>
          <p:nvSpPr>
            <p:cNvPr id="79" name="文字方塊 78"/>
            <p:cNvSpPr txBox="1"/>
            <p:nvPr/>
          </p:nvSpPr>
          <p:spPr>
            <a:xfrm>
              <a:off x="1570099" y="2348270"/>
              <a:ext cx="1239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學生填寫</a:t>
              </a: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3-1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5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36~7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17</a:t>
              </a:r>
              <a:endParaRPr lang="zh-TW" altLang="en-US" sz="1200" dirty="0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2980216" y="3935550"/>
            <a:ext cx="1608881" cy="959597"/>
            <a:chOff x="1200936" y="2348270"/>
            <a:chExt cx="1608881" cy="959597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3" cy="404926"/>
            </a:xfrm>
            <a:prstGeom prst="rect">
              <a:avLst/>
            </a:prstGeom>
          </p:spPr>
        </p:pic>
        <p:sp>
          <p:nvSpPr>
            <p:cNvPr id="87" name="文字方塊 86"/>
            <p:cNvSpPr txBox="1"/>
            <p:nvPr/>
          </p:nvSpPr>
          <p:spPr>
            <a:xfrm>
              <a:off x="1570099" y="2348270"/>
              <a:ext cx="1239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</a:t>
              </a:r>
              <a:endPara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教師解說</a:t>
              </a: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1317696" y="2846202"/>
              <a:ext cx="1193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4"/>
                </a:rPr>
                <a:t>3-1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7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18~11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01</a:t>
              </a:r>
              <a:endParaRPr lang="zh-TW" altLang="en-US" sz="1200" dirty="0"/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4875822" y="3944410"/>
            <a:ext cx="1378705" cy="959597"/>
            <a:chOff x="1200936" y="2348270"/>
            <a:chExt cx="1378705" cy="959597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3" cy="404926"/>
            </a:xfrm>
            <a:prstGeom prst="rect">
              <a:avLst/>
            </a:prstGeom>
          </p:spPr>
        </p:pic>
        <p:sp>
          <p:nvSpPr>
            <p:cNvPr id="91" name="文字方塊 90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程式編程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學生自學</a:t>
              </a: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0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0"/>
                </a:rPr>
                <a:t>3-2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00~1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13</a:t>
              </a:r>
              <a:endParaRPr lang="zh-TW" altLang="en-US" sz="1200" dirty="0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6746193" y="3926277"/>
            <a:ext cx="1378705" cy="959597"/>
            <a:chOff x="1200936" y="2348270"/>
            <a:chExt cx="1378705" cy="959597"/>
          </a:xfrm>
        </p:grpSpPr>
        <p:pic>
          <p:nvPicPr>
            <p:cNvPr id="94" name="圖片 9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3" cy="404926"/>
            </a:xfrm>
            <a:prstGeom prst="rect">
              <a:avLst/>
            </a:prstGeom>
          </p:spPr>
        </p:pic>
        <p:sp>
          <p:nvSpPr>
            <p:cNvPr id="95" name="文字方塊 94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程式編程</a:t>
              </a:r>
              <a:endPara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教師解說</a:t>
              </a: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0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0"/>
                </a:rPr>
                <a:t>3-2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1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14~8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33</a:t>
              </a:r>
              <a:endParaRPr lang="zh-TW" altLang="en-US" sz="1200" dirty="0"/>
            </a:p>
          </p:txBody>
        </p:sp>
      </p:grpSp>
      <p:sp>
        <p:nvSpPr>
          <p:cNvPr id="102" name="向右箭號 101"/>
          <p:cNvSpPr/>
          <p:nvPr/>
        </p:nvSpPr>
        <p:spPr>
          <a:xfrm>
            <a:off x="683568" y="6102275"/>
            <a:ext cx="2160000" cy="14661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3" name="群組 102"/>
          <p:cNvGrpSpPr/>
          <p:nvPr/>
        </p:nvGrpSpPr>
        <p:grpSpPr>
          <a:xfrm>
            <a:off x="1014790" y="5201977"/>
            <a:ext cx="1378705" cy="959597"/>
            <a:chOff x="1200936" y="2348270"/>
            <a:chExt cx="1378705" cy="959597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650">
              <a:off x="1200936" y="2452533"/>
              <a:ext cx="402713" cy="404926"/>
            </a:xfrm>
            <a:prstGeom prst="rect">
              <a:avLst/>
            </a:prstGeom>
          </p:spPr>
        </p:pic>
        <p:sp>
          <p:nvSpPr>
            <p:cNvPr id="105" name="文字方塊 104"/>
            <p:cNvSpPr txBox="1"/>
            <p:nvPr/>
          </p:nvSpPr>
          <p:spPr>
            <a:xfrm>
              <a:off x="1570099" y="2348270"/>
              <a:ext cx="1009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975" indent="-180975"/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創意延伸</a:t>
              </a:r>
              <a:endParaRPr lang="en-US" altLang="zh-TW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師說學作</a:t>
              </a: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1317696" y="2846202"/>
              <a:ext cx="111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3"/>
                </a:rPr>
                <a:t>微課程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13"/>
                </a:rPr>
                <a:t>3-3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200" dirty="0"/>
                <a:t>0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00~2</a:t>
              </a:r>
              <a:r>
                <a:rPr lang="zh-TW" altLang="en-US" sz="1200" dirty="0"/>
                <a:t>：</a:t>
              </a:r>
              <a:r>
                <a:rPr lang="en-US" altLang="zh-TW" sz="1200" dirty="0"/>
                <a:t>34</a:t>
              </a:r>
              <a:endParaRPr lang="zh-TW" altLang="en-US" sz="1200" dirty="0"/>
            </a:p>
          </p:txBody>
        </p:sp>
      </p:grpSp>
      <p:pic>
        <p:nvPicPr>
          <p:cNvPr id="44" name="圖片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2" y="320140"/>
            <a:ext cx="540000" cy="530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4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微</a:t>
            </a:r>
            <a:r>
              <a:rPr lang="zh-TW" altLang="en-US" dirty="0" smtClean="0"/>
              <a:t>課程</a:t>
            </a:r>
            <a:r>
              <a:rPr lang="en-US" altLang="zh-TW" dirty="0"/>
              <a:t>3</a:t>
            </a:r>
            <a:r>
              <a:rPr lang="zh-TW" altLang="en-US" dirty="0" smtClean="0"/>
              <a:t>實</a:t>
            </a:r>
            <a:r>
              <a:rPr lang="zh-TW" altLang="en-US" dirty="0"/>
              <a:t>作</a:t>
            </a:r>
            <a:r>
              <a:rPr lang="zh-TW" altLang="en-US" dirty="0" smtClean="0"/>
              <a:t>探究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0140"/>
            <a:ext cx="540000" cy="53055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759"/>
            <a:chOff x="1115616" y="980968"/>
            <a:chExt cx="7086272" cy="519375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1121"/>
              <a:ext cx="3240000" cy="215969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9" y="3645631"/>
              <a:ext cx="3239998" cy="2159264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475476" y="3140815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超音波感測器原理介紹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21748" y="314096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程式流程圖填寫與檢討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475476" y="5805263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程式編程與教具實測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13736" y="5805395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引導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開關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功能結合應用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65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課程設計說明─設計理念與步驟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880100"/>
            <a:ext cx="8147248" cy="1401906"/>
          </a:xfrm>
        </p:spPr>
        <p:txBody>
          <a:bodyPr>
            <a:normAutofit/>
          </a:bodyPr>
          <a:lstStyle/>
          <a:p>
            <a:pPr algn="just"/>
            <a:r>
              <a:rPr lang="zh-TW" altLang="en-US" dirty="0" smtClean="0"/>
              <a:t>本課程採用</a:t>
            </a:r>
            <a:r>
              <a:rPr lang="zh-TW" altLang="en-US" dirty="0" smtClean="0">
                <a:solidFill>
                  <a:srgbClr val="0000FF"/>
                </a:solidFill>
              </a:rPr>
              <a:t>專題導向學習法</a:t>
            </a:r>
            <a:r>
              <a:rPr lang="en-US" altLang="zh-TW" dirty="0" smtClean="0"/>
              <a:t>(Project-based </a:t>
            </a:r>
            <a:r>
              <a:rPr lang="en-US" altLang="zh-TW" dirty="0" err="1" smtClean="0"/>
              <a:t>Learning,</a:t>
            </a:r>
            <a:r>
              <a:rPr lang="en-US" altLang="zh-TW" dirty="0" err="1" smtClean="0">
                <a:solidFill>
                  <a:srgbClr val="0000FF"/>
                </a:solidFill>
              </a:rPr>
              <a:t>PBL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，以生活情境</a:t>
            </a:r>
            <a:r>
              <a:rPr lang="zh-TW" altLang="en-US" dirty="0" smtClean="0">
                <a:solidFill>
                  <a:srgbClr val="FF0000"/>
                </a:solidFill>
              </a:rPr>
              <a:t>問題</a:t>
            </a:r>
            <a:r>
              <a:rPr lang="zh-TW" altLang="en-US" dirty="0" smtClean="0"/>
              <a:t>為</a:t>
            </a:r>
            <a:r>
              <a:rPr lang="zh-TW" altLang="en-US" dirty="0" smtClean="0">
                <a:solidFill>
                  <a:srgbClr val="FF0000"/>
                </a:solidFill>
              </a:rPr>
              <a:t>導引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評量</a:t>
            </a:r>
            <a:r>
              <a:rPr lang="zh-TW" altLang="en-US" dirty="0">
                <a:solidFill>
                  <a:srgbClr val="FF0000"/>
                </a:solidFill>
              </a:rPr>
              <a:t>表</a:t>
            </a:r>
            <a:r>
              <a:rPr lang="en-US" altLang="zh-TW" dirty="0" smtClean="0"/>
              <a:t>(Rubrics)</a:t>
            </a:r>
            <a:r>
              <a:rPr lang="zh-TW" altLang="en-US" dirty="0" smtClean="0"/>
              <a:t>為多元評量</a:t>
            </a:r>
            <a:r>
              <a:rPr lang="zh-TW" altLang="en-US" dirty="0" smtClean="0">
                <a:solidFill>
                  <a:srgbClr val="FF0000"/>
                </a:solidFill>
              </a:rPr>
              <a:t>規準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微課程</a:t>
            </a:r>
            <a:r>
              <a:rPr lang="zh-TW" altLang="en-US" dirty="0" smtClean="0"/>
              <a:t>為學習</a:t>
            </a:r>
            <a:r>
              <a:rPr lang="zh-TW" altLang="en-US" dirty="0" smtClean="0">
                <a:solidFill>
                  <a:srgbClr val="FF0000"/>
                </a:solidFill>
              </a:rPr>
              <a:t>鷹架</a:t>
            </a:r>
            <a:r>
              <a:rPr lang="zh-TW" altLang="en-US" dirty="0" smtClean="0"/>
              <a:t>，整合運算思維與程式編程知能，</a:t>
            </a:r>
            <a:r>
              <a:rPr lang="zh-TW" altLang="en-US" dirty="0" smtClean="0">
                <a:solidFill>
                  <a:srgbClr val="FF0000"/>
                </a:solidFill>
              </a:rPr>
              <a:t>激發</a:t>
            </a:r>
            <a:r>
              <a:rPr lang="zh-TW" altLang="en-US" dirty="0" smtClean="0"/>
              <a:t>學生</a:t>
            </a:r>
            <a:r>
              <a:rPr lang="zh-TW" altLang="en-US" dirty="0" smtClean="0">
                <a:solidFill>
                  <a:srgbClr val="FF0000"/>
                </a:solidFill>
              </a:rPr>
              <a:t>創意</a:t>
            </a:r>
            <a:r>
              <a:rPr lang="zh-TW" altLang="en-US" dirty="0" smtClean="0"/>
              <a:t>發想，以</a:t>
            </a:r>
            <a:r>
              <a:rPr lang="zh-TW" altLang="en-US" dirty="0" smtClean="0">
                <a:solidFill>
                  <a:srgbClr val="FF0000"/>
                </a:solidFill>
              </a:rPr>
              <a:t>實作</a:t>
            </a:r>
            <a:r>
              <a:rPr lang="zh-TW" altLang="en-US" dirty="0" smtClean="0"/>
              <a:t>解決問題，</a:t>
            </a:r>
            <a:r>
              <a:rPr lang="zh-TW" altLang="en-US" dirty="0" smtClean="0">
                <a:solidFill>
                  <a:srgbClr val="FF0000"/>
                </a:solidFill>
              </a:rPr>
              <a:t>產出</a:t>
            </a:r>
            <a:r>
              <a:rPr lang="zh-TW" altLang="en-US" dirty="0" smtClean="0"/>
              <a:t>學習作品，並發表</a:t>
            </a:r>
            <a:r>
              <a:rPr lang="zh-TW" altLang="en-US" dirty="0" smtClean="0">
                <a:solidFill>
                  <a:srgbClr val="FF0000"/>
                </a:solidFill>
              </a:rPr>
              <a:t>分享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pSp>
        <p:nvGrpSpPr>
          <p:cNvPr id="31" name="群組 30"/>
          <p:cNvGrpSpPr/>
          <p:nvPr/>
        </p:nvGrpSpPr>
        <p:grpSpPr>
          <a:xfrm>
            <a:off x="-396552" y="3356992"/>
            <a:ext cx="10250894" cy="2952328"/>
            <a:chOff x="-396552" y="2348880"/>
            <a:chExt cx="10250894" cy="2952328"/>
          </a:xfrm>
        </p:grpSpPr>
        <p:sp>
          <p:nvSpPr>
            <p:cNvPr id="15" name="任意多边形 17"/>
            <p:cNvSpPr/>
            <p:nvPr/>
          </p:nvSpPr>
          <p:spPr>
            <a:xfrm>
              <a:off x="-396552" y="2636912"/>
              <a:ext cx="10250894" cy="2664296"/>
            </a:xfrm>
            <a:custGeom>
              <a:avLst/>
              <a:gdLst>
                <a:gd name="connsiteX0" fmla="*/ 0 w 9259747"/>
                <a:gd name="connsiteY0" fmla="*/ 2939970 h 3522147"/>
                <a:gd name="connsiteX1" fmla="*/ 1724628 w 9259747"/>
                <a:gd name="connsiteY1" fmla="*/ 2002421 h 3522147"/>
                <a:gd name="connsiteX2" fmla="*/ 2696901 w 9259747"/>
                <a:gd name="connsiteY2" fmla="*/ 3067291 h 3522147"/>
                <a:gd name="connsiteX3" fmla="*/ 2106592 w 9259747"/>
                <a:gd name="connsiteY3" fmla="*/ 3518704 h 3522147"/>
                <a:gd name="connsiteX4" fmla="*/ 1782501 w 9259747"/>
                <a:gd name="connsiteY4" fmla="*/ 2858947 h 3522147"/>
                <a:gd name="connsiteX5" fmla="*/ 3900668 w 9259747"/>
                <a:gd name="connsiteY5" fmla="*/ 1967696 h 3522147"/>
                <a:gd name="connsiteX6" fmla="*/ 4710896 w 9259747"/>
                <a:gd name="connsiteY6" fmla="*/ 3148314 h 3522147"/>
                <a:gd name="connsiteX7" fmla="*/ 3646025 w 9259747"/>
                <a:gd name="connsiteY7" fmla="*/ 2974694 h 3522147"/>
                <a:gd name="connsiteX8" fmla="*/ 4965539 w 9259747"/>
                <a:gd name="connsiteY8" fmla="*/ 1794076 h 3522147"/>
                <a:gd name="connsiteX9" fmla="*/ 7523544 w 9259747"/>
                <a:gd name="connsiteY9" fmla="*/ 2257064 h 3522147"/>
                <a:gd name="connsiteX10" fmla="*/ 6111433 w 9259747"/>
                <a:gd name="connsiteY10" fmla="*/ 2071869 h 3522147"/>
                <a:gd name="connsiteX11" fmla="*/ 7407797 w 9259747"/>
                <a:gd name="connsiteY11" fmla="*/ 370390 h 3522147"/>
                <a:gd name="connsiteX12" fmla="*/ 9259747 w 9259747"/>
                <a:gd name="connsiteY12" fmla="*/ 0 h 3522147"/>
                <a:gd name="connsiteX0" fmla="*/ 0 w 9259747"/>
                <a:gd name="connsiteY0" fmla="*/ 2939970 h 3522147"/>
                <a:gd name="connsiteX1" fmla="*/ 1724628 w 9259747"/>
                <a:gd name="connsiteY1" fmla="*/ 2002421 h 3522147"/>
                <a:gd name="connsiteX2" fmla="*/ 2696901 w 9259747"/>
                <a:gd name="connsiteY2" fmla="*/ 3067291 h 3522147"/>
                <a:gd name="connsiteX3" fmla="*/ 2106592 w 9259747"/>
                <a:gd name="connsiteY3" fmla="*/ 3518704 h 3522147"/>
                <a:gd name="connsiteX4" fmla="*/ 1782501 w 9259747"/>
                <a:gd name="connsiteY4" fmla="*/ 2858947 h 3522147"/>
                <a:gd name="connsiteX5" fmla="*/ 3900668 w 9259747"/>
                <a:gd name="connsiteY5" fmla="*/ 1967696 h 3522147"/>
                <a:gd name="connsiteX6" fmla="*/ 4710896 w 9259747"/>
                <a:gd name="connsiteY6" fmla="*/ 3148314 h 3522147"/>
                <a:gd name="connsiteX7" fmla="*/ 3646025 w 9259747"/>
                <a:gd name="connsiteY7" fmla="*/ 2974694 h 3522147"/>
                <a:gd name="connsiteX8" fmla="*/ 4965539 w 9259747"/>
                <a:gd name="connsiteY8" fmla="*/ 1794076 h 3522147"/>
                <a:gd name="connsiteX9" fmla="*/ 7523544 w 9259747"/>
                <a:gd name="connsiteY9" fmla="*/ 2257064 h 3522147"/>
                <a:gd name="connsiteX10" fmla="*/ 6111433 w 9259747"/>
                <a:gd name="connsiteY10" fmla="*/ 2071869 h 3522147"/>
                <a:gd name="connsiteX11" fmla="*/ 7407797 w 9259747"/>
                <a:gd name="connsiteY11" fmla="*/ 370390 h 3522147"/>
                <a:gd name="connsiteX12" fmla="*/ 9259747 w 9259747"/>
                <a:gd name="connsiteY12" fmla="*/ 0 h 3522147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0 w 9259747"/>
                <a:gd name="connsiteY0" fmla="*/ 2939970 h 3532866"/>
                <a:gd name="connsiteX1" fmla="*/ 1724628 w 9259747"/>
                <a:gd name="connsiteY1" fmla="*/ 2002421 h 3532866"/>
                <a:gd name="connsiteX2" fmla="*/ 2696901 w 9259747"/>
                <a:gd name="connsiteY2" fmla="*/ 3067291 h 3532866"/>
                <a:gd name="connsiteX3" fmla="*/ 2106592 w 9259747"/>
                <a:gd name="connsiteY3" fmla="*/ 3518704 h 3532866"/>
                <a:gd name="connsiteX4" fmla="*/ 1782501 w 9259747"/>
                <a:gd name="connsiteY4" fmla="*/ 2858947 h 3532866"/>
                <a:gd name="connsiteX5" fmla="*/ 3900668 w 9259747"/>
                <a:gd name="connsiteY5" fmla="*/ 1967696 h 3532866"/>
                <a:gd name="connsiteX6" fmla="*/ 4710896 w 9259747"/>
                <a:gd name="connsiteY6" fmla="*/ 3148314 h 3532866"/>
                <a:gd name="connsiteX7" fmla="*/ 3646025 w 9259747"/>
                <a:gd name="connsiteY7" fmla="*/ 2974694 h 3532866"/>
                <a:gd name="connsiteX8" fmla="*/ 4965539 w 9259747"/>
                <a:gd name="connsiteY8" fmla="*/ 1794076 h 3532866"/>
                <a:gd name="connsiteX9" fmla="*/ 7523544 w 9259747"/>
                <a:gd name="connsiteY9" fmla="*/ 2257064 h 3532866"/>
                <a:gd name="connsiteX10" fmla="*/ 6111433 w 9259747"/>
                <a:gd name="connsiteY10" fmla="*/ 2071869 h 3532866"/>
                <a:gd name="connsiteX11" fmla="*/ 7407797 w 9259747"/>
                <a:gd name="connsiteY11" fmla="*/ 370390 h 3532866"/>
                <a:gd name="connsiteX12" fmla="*/ 9259747 w 9259747"/>
                <a:gd name="connsiteY12" fmla="*/ 0 h 3532866"/>
                <a:gd name="connsiteX0" fmla="*/ 40182 w 9299929"/>
                <a:gd name="connsiteY0" fmla="*/ 2939970 h 3532866"/>
                <a:gd name="connsiteX1" fmla="*/ 1764810 w 9299929"/>
                <a:gd name="connsiteY1" fmla="*/ 2002421 h 3532866"/>
                <a:gd name="connsiteX2" fmla="*/ 2737083 w 9299929"/>
                <a:gd name="connsiteY2" fmla="*/ 3067291 h 3532866"/>
                <a:gd name="connsiteX3" fmla="*/ 2146774 w 9299929"/>
                <a:gd name="connsiteY3" fmla="*/ 3518704 h 3532866"/>
                <a:gd name="connsiteX4" fmla="*/ 1822683 w 9299929"/>
                <a:gd name="connsiteY4" fmla="*/ 2858947 h 3532866"/>
                <a:gd name="connsiteX5" fmla="*/ 3940850 w 9299929"/>
                <a:gd name="connsiteY5" fmla="*/ 1967696 h 3532866"/>
                <a:gd name="connsiteX6" fmla="*/ 4751078 w 9299929"/>
                <a:gd name="connsiteY6" fmla="*/ 3148314 h 3532866"/>
                <a:gd name="connsiteX7" fmla="*/ 3686207 w 9299929"/>
                <a:gd name="connsiteY7" fmla="*/ 2974694 h 3532866"/>
                <a:gd name="connsiteX8" fmla="*/ 5005721 w 9299929"/>
                <a:gd name="connsiteY8" fmla="*/ 1794076 h 3532866"/>
                <a:gd name="connsiteX9" fmla="*/ 7563726 w 9299929"/>
                <a:gd name="connsiteY9" fmla="*/ 2257064 h 3532866"/>
                <a:gd name="connsiteX10" fmla="*/ 6151615 w 9299929"/>
                <a:gd name="connsiteY10" fmla="*/ 2071869 h 3532866"/>
                <a:gd name="connsiteX11" fmla="*/ 7447979 w 9299929"/>
                <a:gd name="connsiteY11" fmla="*/ 370390 h 3532866"/>
                <a:gd name="connsiteX12" fmla="*/ 9299929 w 9299929"/>
                <a:gd name="connsiteY12" fmla="*/ 0 h 3532866"/>
                <a:gd name="connsiteX0" fmla="*/ 40182 w 9299929"/>
                <a:gd name="connsiteY0" fmla="*/ 2939970 h 3362588"/>
                <a:gd name="connsiteX1" fmla="*/ 1764810 w 9299929"/>
                <a:gd name="connsiteY1" fmla="*/ 2002421 h 3362588"/>
                <a:gd name="connsiteX2" fmla="*/ 2737083 w 9299929"/>
                <a:gd name="connsiteY2" fmla="*/ 3067291 h 3362588"/>
                <a:gd name="connsiteX3" fmla="*/ 2320394 w 9299929"/>
                <a:gd name="connsiteY3" fmla="*/ 3321935 h 3362588"/>
                <a:gd name="connsiteX4" fmla="*/ 1822683 w 9299929"/>
                <a:gd name="connsiteY4" fmla="*/ 2858947 h 3362588"/>
                <a:gd name="connsiteX5" fmla="*/ 3940850 w 9299929"/>
                <a:gd name="connsiteY5" fmla="*/ 1967696 h 3362588"/>
                <a:gd name="connsiteX6" fmla="*/ 4751078 w 9299929"/>
                <a:gd name="connsiteY6" fmla="*/ 3148314 h 3362588"/>
                <a:gd name="connsiteX7" fmla="*/ 3686207 w 9299929"/>
                <a:gd name="connsiteY7" fmla="*/ 2974694 h 3362588"/>
                <a:gd name="connsiteX8" fmla="*/ 5005721 w 9299929"/>
                <a:gd name="connsiteY8" fmla="*/ 1794076 h 3362588"/>
                <a:gd name="connsiteX9" fmla="*/ 7563726 w 9299929"/>
                <a:gd name="connsiteY9" fmla="*/ 2257064 h 3362588"/>
                <a:gd name="connsiteX10" fmla="*/ 6151615 w 9299929"/>
                <a:gd name="connsiteY10" fmla="*/ 2071869 h 3362588"/>
                <a:gd name="connsiteX11" fmla="*/ 7447979 w 9299929"/>
                <a:gd name="connsiteY11" fmla="*/ 370390 h 3362588"/>
                <a:gd name="connsiteX12" fmla="*/ 9299929 w 9299929"/>
                <a:gd name="connsiteY12" fmla="*/ 0 h 3362588"/>
                <a:gd name="connsiteX0" fmla="*/ 32796 w 9292543"/>
                <a:gd name="connsiteY0" fmla="*/ 2939970 h 3362588"/>
                <a:gd name="connsiteX1" fmla="*/ 1757424 w 9292543"/>
                <a:gd name="connsiteY1" fmla="*/ 2002421 h 3362588"/>
                <a:gd name="connsiteX2" fmla="*/ 2718122 w 9292543"/>
                <a:gd name="connsiteY2" fmla="*/ 2511706 h 3362588"/>
                <a:gd name="connsiteX3" fmla="*/ 2313008 w 9292543"/>
                <a:gd name="connsiteY3" fmla="*/ 3321935 h 3362588"/>
                <a:gd name="connsiteX4" fmla="*/ 1815297 w 9292543"/>
                <a:gd name="connsiteY4" fmla="*/ 2858947 h 3362588"/>
                <a:gd name="connsiteX5" fmla="*/ 3933464 w 9292543"/>
                <a:gd name="connsiteY5" fmla="*/ 1967696 h 3362588"/>
                <a:gd name="connsiteX6" fmla="*/ 4743692 w 9292543"/>
                <a:gd name="connsiteY6" fmla="*/ 3148314 h 3362588"/>
                <a:gd name="connsiteX7" fmla="*/ 3678821 w 9292543"/>
                <a:gd name="connsiteY7" fmla="*/ 2974694 h 3362588"/>
                <a:gd name="connsiteX8" fmla="*/ 4998335 w 9292543"/>
                <a:gd name="connsiteY8" fmla="*/ 1794076 h 3362588"/>
                <a:gd name="connsiteX9" fmla="*/ 7556340 w 9292543"/>
                <a:gd name="connsiteY9" fmla="*/ 2257064 h 3362588"/>
                <a:gd name="connsiteX10" fmla="*/ 6144229 w 9292543"/>
                <a:gd name="connsiteY10" fmla="*/ 2071869 h 3362588"/>
                <a:gd name="connsiteX11" fmla="*/ 7440593 w 9292543"/>
                <a:gd name="connsiteY11" fmla="*/ 370390 h 3362588"/>
                <a:gd name="connsiteX12" fmla="*/ 9292543 w 9292543"/>
                <a:gd name="connsiteY12" fmla="*/ 0 h 3362588"/>
                <a:gd name="connsiteX0" fmla="*/ 32796 w 9292543"/>
                <a:gd name="connsiteY0" fmla="*/ 2939970 h 3362588"/>
                <a:gd name="connsiteX1" fmla="*/ 1757424 w 9292543"/>
                <a:gd name="connsiteY1" fmla="*/ 2002421 h 3362588"/>
                <a:gd name="connsiteX2" fmla="*/ 2718122 w 9292543"/>
                <a:gd name="connsiteY2" fmla="*/ 2511706 h 3362588"/>
                <a:gd name="connsiteX3" fmla="*/ 2313008 w 9292543"/>
                <a:gd name="connsiteY3" fmla="*/ 3321935 h 3362588"/>
                <a:gd name="connsiteX4" fmla="*/ 1954193 w 9292543"/>
                <a:gd name="connsiteY4" fmla="*/ 2592729 h 3362588"/>
                <a:gd name="connsiteX5" fmla="*/ 3933464 w 9292543"/>
                <a:gd name="connsiteY5" fmla="*/ 1967696 h 3362588"/>
                <a:gd name="connsiteX6" fmla="*/ 4743692 w 9292543"/>
                <a:gd name="connsiteY6" fmla="*/ 3148314 h 3362588"/>
                <a:gd name="connsiteX7" fmla="*/ 3678821 w 9292543"/>
                <a:gd name="connsiteY7" fmla="*/ 2974694 h 3362588"/>
                <a:gd name="connsiteX8" fmla="*/ 4998335 w 9292543"/>
                <a:gd name="connsiteY8" fmla="*/ 1794076 h 3362588"/>
                <a:gd name="connsiteX9" fmla="*/ 7556340 w 9292543"/>
                <a:gd name="connsiteY9" fmla="*/ 2257064 h 3362588"/>
                <a:gd name="connsiteX10" fmla="*/ 6144229 w 9292543"/>
                <a:gd name="connsiteY10" fmla="*/ 2071869 h 3362588"/>
                <a:gd name="connsiteX11" fmla="*/ 7440593 w 9292543"/>
                <a:gd name="connsiteY11" fmla="*/ 370390 h 3362588"/>
                <a:gd name="connsiteX12" fmla="*/ 9292543 w 9292543"/>
                <a:gd name="connsiteY12" fmla="*/ 0 h 3362588"/>
                <a:gd name="connsiteX0" fmla="*/ 32796 w 9292543"/>
                <a:gd name="connsiteY0" fmla="*/ 2939970 h 3362588"/>
                <a:gd name="connsiteX1" fmla="*/ 1757424 w 9292543"/>
                <a:gd name="connsiteY1" fmla="*/ 2002421 h 3362588"/>
                <a:gd name="connsiteX2" fmla="*/ 2718122 w 9292543"/>
                <a:gd name="connsiteY2" fmla="*/ 2511706 h 3362588"/>
                <a:gd name="connsiteX3" fmla="*/ 2313008 w 9292543"/>
                <a:gd name="connsiteY3" fmla="*/ 3321935 h 3362588"/>
                <a:gd name="connsiteX4" fmla="*/ 1954193 w 9292543"/>
                <a:gd name="connsiteY4" fmla="*/ 2592729 h 3362588"/>
                <a:gd name="connsiteX5" fmla="*/ 3933464 w 9292543"/>
                <a:gd name="connsiteY5" fmla="*/ 1967696 h 3362588"/>
                <a:gd name="connsiteX6" fmla="*/ 4743692 w 9292543"/>
                <a:gd name="connsiteY6" fmla="*/ 3148314 h 3362588"/>
                <a:gd name="connsiteX7" fmla="*/ 3678821 w 9292543"/>
                <a:gd name="connsiteY7" fmla="*/ 2974694 h 3362588"/>
                <a:gd name="connsiteX8" fmla="*/ 4998335 w 9292543"/>
                <a:gd name="connsiteY8" fmla="*/ 1794076 h 3362588"/>
                <a:gd name="connsiteX9" fmla="*/ 7556340 w 9292543"/>
                <a:gd name="connsiteY9" fmla="*/ 2257064 h 3362588"/>
                <a:gd name="connsiteX10" fmla="*/ 6144229 w 9292543"/>
                <a:gd name="connsiteY10" fmla="*/ 2071869 h 3362588"/>
                <a:gd name="connsiteX11" fmla="*/ 7440593 w 9292543"/>
                <a:gd name="connsiteY11" fmla="*/ 370390 h 3362588"/>
                <a:gd name="connsiteX12" fmla="*/ 9292543 w 9292543"/>
                <a:gd name="connsiteY12" fmla="*/ 0 h 3362588"/>
                <a:gd name="connsiteX0" fmla="*/ 32796 w 9292543"/>
                <a:gd name="connsiteY0" fmla="*/ 2939970 h 3362588"/>
                <a:gd name="connsiteX1" fmla="*/ 1757424 w 9292543"/>
                <a:gd name="connsiteY1" fmla="*/ 2002421 h 3362588"/>
                <a:gd name="connsiteX2" fmla="*/ 2718122 w 9292543"/>
                <a:gd name="connsiteY2" fmla="*/ 2511706 h 3362588"/>
                <a:gd name="connsiteX3" fmla="*/ 2313008 w 9292543"/>
                <a:gd name="connsiteY3" fmla="*/ 3321935 h 3362588"/>
                <a:gd name="connsiteX4" fmla="*/ 1954193 w 9292543"/>
                <a:gd name="connsiteY4" fmla="*/ 2592729 h 3362588"/>
                <a:gd name="connsiteX5" fmla="*/ 3933464 w 9292543"/>
                <a:gd name="connsiteY5" fmla="*/ 1967696 h 3362588"/>
                <a:gd name="connsiteX6" fmla="*/ 4743692 w 9292543"/>
                <a:gd name="connsiteY6" fmla="*/ 3148314 h 3362588"/>
                <a:gd name="connsiteX7" fmla="*/ 3678821 w 9292543"/>
                <a:gd name="connsiteY7" fmla="*/ 2974694 h 3362588"/>
                <a:gd name="connsiteX8" fmla="*/ 4998335 w 9292543"/>
                <a:gd name="connsiteY8" fmla="*/ 1794076 h 3362588"/>
                <a:gd name="connsiteX9" fmla="*/ 7556340 w 9292543"/>
                <a:gd name="connsiteY9" fmla="*/ 2257064 h 3362588"/>
                <a:gd name="connsiteX10" fmla="*/ 6144229 w 9292543"/>
                <a:gd name="connsiteY10" fmla="*/ 2071869 h 3362588"/>
                <a:gd name="connsiteX11" fmla="*/ 7440593 w 9292543"/>
                <a:gd name="connsiteY11" fmla="*/ 370390 h 3362588"/>
                <a:gd name="connsiteX12" fmla="*/ 9292543 w 9292543"/>
                <a:gd name="connsiteY12" fmla="*/ 0 h 3362588"/>
                <a:gd name="connsiteX0" fmla="*/ 32796 w 9292543"/>
                <a:gd name="connsiteY0" fmla="*/ 2939970 h 3362588"/>
                <a:gd name="connsiteX1" fmla="*/ 1757424 w 9292543"/>
                <a:gd name="connsiteY1" fmla="*/ 2002421 h 3362588"/>
                <a:gd name="connsiteX2" fmla="*/ 2718122 w 9292543"/>
                <a:gd name="connsiteY2" fmla="*/ 2511706 h 3362588"/>
                <a:gd name="connsiteX3" fmla="*/ 2313008 w 9292543"/>
                <a:gd name="connsiteY3" fmla="*/ 3321935 h 3362588"/>
                <a:gd name="connsiteX4" fmla="*/ 1954193 w 9292543"/>
                <a:gd name="connsiteY4" fmla="*/ 2592729 h 3362588"/>
                <a:gd name="connsiteX5" fmla="*/ 3933464 w 9292543"/>
                <a:gd name="connsiteY5" fmla="*/ 1967696 h 3362588"/>
                <a:gd name="connsiteX6" fmla="*/ 4743692 w 9292543"/>
                <a:gd name="connsiteY6" fmla="*/ 3148314 h 3362588"/>
                <a:gd name="connsiteX7" fmla="*/ 3678821 w 9292543"/>
                <a:gd name="connsiteY7" fmla="*/ 2974694 h 3362588"/>
                <a:gd name="connsiteX8" fmla="*/ 4998335 w 9292543"/>
                <a:gd name="connsiteY8" fmla="*/ 1794076 h 3362588"/>
                <a:gd name="connsiteX9" fmla="*/ 7556340 w 9292543"/>
                <a:gd name="connsiteY9" fmla="*/ 2257064 h 3362588"/>
                <a:gd name="connsiteX10" fmla="*/ 6144229 w 9292543"/>
                <a:gd name="connsiteY10" fmla="*/ 2071869 h 3362588"/>
                <a:gd name="connsiteX11" fmla="*/ 7440593 w 9292543"/>
                <a:gd name="connsiteY11" fmla="*/ 370390 h 3362588"/>
                <a:gd name="connsiteX12" fmla="*/ 9292543 w 9292543"/>
                <a:gd name="connsiteY12" fmla="*/ 0 h 3362588"/>
                <a:gd name="connsiteX0" fmla="*/ 33076 w 9292823"/>
                <a:gd name="connsiteY0" fmla="*/ 2939970 h 3362588"/>
                <a:gd name="connsiteX1" fmla="*/ 1757704 w 9292823"/>
                <a:gd name="connsiteY1" fmla="*/ 2002421 h 3362588"/>
                <a:gd name="connsiteX2" fmla="*/ 2811000 w 9292823"/>
                <a:gd name="connsiteY2" fmla="*/ 2511706 h 3362588"/>
                <a:gd name="connsiteX3" fmla="*/ 2313288 w 9292823"/>
                <a:gd name="connsiteY3" fmla="*/ 3321935 h 3362588"/>
                <a:gd name="connsiteX4" fmla="*/ 1954473 w 9292823"/>
                <a:gd name="connsiteY4" fmla="*/ 2592729 h 3362588"/>
                <a:gd name="connsiteX5" fmla="*/ 3933744 w 9292823"/>
                <a:gd name="connsiteY5" fmla="*/ 1967696 h 3362588"/>
                <a:gd name="connsiteX6" fmla="*/ 4743972 w 9292823"/>
                <a:gd name="connsiteY6" fmla="*/ 3148314 h 3362588"/>
                <a:gd name="connsiteX7" fmla="*/ 3679101 w 9292823"/>
                <a:gd name="connsiteY7" fmla="*/ 2974694 h 3362588"/>
                <a:gd name="connsiteX8" fmla="*/ 4998615 w 9292823"/>
                <a:gd name="connsiteY8" fmla="*/ 1794076 h 3362588"/>
                <a:gd name="connsiteX9" fmla="*/ 7556620 w 9292823"/>
                <a:gd name="connsiteY9" fmla="*/ 2257064 h 3362588"/>
                <a:gd name="connsiteX10" fmla="*/ 6144509 w 9292823"/>
                <a:gd name="connsiteY10" fmla="*/ 2071869 h 3362588"/>
                <a:gd name="connsiteX11" fmla="*/ 7440873 w 9292823"/>
                <a:gd name="connsiteY11" fmla="*/ 370390 h 3362588"/>
                <a:gd name="connsiteX12" fmla="*/ 9292823 w 9292823"/>
                <a:gd name="connsiteY12" fmla="*/ 0 h 3362588"/>
                <a:gd name="connsiteX0" fmla="*/ 33076 w 9292823"/>
                <a:gd name="connsiteY0" fmla="*/ 2939970 h 3362588"/>
                <a:gd name="connsiteX1" fmla="*/ 1757704 w 9292823"/>
                <a:gd name="connsiteY1" fmla="*/ 2002421 h 3362588"/>
                <a:gd name="connsiteX2" fmla="*/ 2811000 w 9292823"/>
                <a:gd name="connsiteY2" fmla="*/ 2511706 h 3362588"/>
                <a:gd name="connsiteX3" fmla="*/ 2313288 w 9292823"/>
                <a:gd name="connsiteY3" fmla="*/ 3321935 h 3362588"/>
                <a:gd name="connsiteX4" fmla="*/ 1850301 w 9292823"/>
                <a:gd name="connsiteY4" fmla="*/ 2592729 h 3362588"/>
                <a:gd name="connsiteX5" fmla="*/ 3933744 w 9292823"/>
                <a:gd name="connsiteY5" fmla="*/ 1967696 h 3362588"/>
                <a:gd name="connsiteX6" fmla="*/ 4743972 w 9292823"/>
                <a:gd name="connsiteY6" fmla="*/ 3148314 h 3362588"/>
                <a:gd name="connsiteX7" fmla="*/ 3679101 w 9292823"/>
                <a:gd name="connsiteY7" fmla="*/ 2974694 h 3362588"/>
                <a:gd name="connsiteX8" fmla="*/ 4998615 w 9292823"/>
                <a:gd name="connsiteY8" fmla="*/ 1794076 h 3362588"/>
                <a:gd name="connsiteX9" fmla="*/ 7556620 w 9292823"/>
                <a:gd name="connsiteY9" fmla="*/ 2257064 h 3362588"/>
                <a:gd name="connsiteX10" fmla="*/ 6144509 w 9292823"/>
                <a:gd name="connsiteY10" fmla="*/ 2071869 h 3362588"/>
                <a:gd name="connsiteX11" fmla="*/ 7440873 w 9292823"/>
                <a:gd name="connsiteY11" fmla="*/ 370390 h 3362588"/>
                <a:gd name="connsiteX12" fmla="*/ 9292823 w 9292823"/>
                <a:gd name="connsiteY12" fmla="*/ 0 h 3362588"/>
                <a:gd name="connsiteX0" fmla="*/ 33076 w 9211800"/>
                <a:gd name="connsiteY0" fmla="*/ 3078866 h 3501484"/>
                <a:gd name="connsiteX1" fmla="*/ 1757704 w 9211800"/>
                <a:gd name="connsiteY1" fmla="*/ 2141317 h 3501484"/>
                <a:gd name="connsiteX2" fmla="*/ 2811000 w 9211800"/>
                <a:gd name="connsiteY2" fmla="*/ 2650602 h 3501484"/>
                <a:gd name="connsiteX3" fmla="*/ 2313288 w 9211800"/>
                <a:gd name="connsiteY3" fmla="*/ 3460831 h 3501484"/>
                <a:gd name="connsiteX4" fmla="*/ 1850301 w 9211800"/>
                <a:gd name="connsiteY4" fmla="*/ 2731625 h 3501484"/>
                <a:gd name="connsiteX5" fmla="*/ 3933744 w 9211800"/>
                <a:gd name="connsiteY5" fmla="*/ 2106592 h 3501484"/>
                <a:gd name="connsiteX6" fmla="*/ 4743972 w 9211800"/>
                <a:gd name="connsiteY6" fmla="*/ 3287210 h 3501484"/>
                <a:gd name="connsiteX7" fmla="*/ 3679101 w 9211800"/>
                <a:gd name="connsiteY7" fmla="*/ 3113590 h 3501484"/>
                <a:gd name="connsiteX8" fmla="*/ 4998615 w 9211800"/>
                <a:gd name="connsiteY8" fmla="*/ 1932972 h 3501484"/>
                <a:gd name="connsiteX9" fmla="*/ 7556620 w 9211800"/>
                <a:gd name="connsiteY9" fmla="*/ 2395960 h 3501484"/>
                <a:gd name="connsiteX10" fmla="*/ 6144509 w 9211800"/>
                <a:gd name="connsiteY10" fmla="*/ 2210765 h 3501484"/>
                <a:gd name="connsiteX11" fmla="*/ 7440873 w 9211800"/>
                <a:gd name="connsiteY11" fmla="*/ 509286 h 3501484"/>
                <a:gd name="connsiteX12" fmla="*/ 9211800 w 9211800"/>
                <a:gd name="connsiteY12" fmla="*/ 0 h 3501484"/>
                <a:gd name="connsiteX0" fmla="*/ 33635 w 9177635"/>
                <a:gd name="connsiteY0" fmla="*/ 3630310 h 3640434"/>
                <a:gd name="connsiteX1" fmla="*/ 1723539 w 9177635"/>
                <a:gd name="connsiteY1" fmla="*/ 2141317 h 3640434"/>
                <a:gd name="connsiteX2" fmla="*/ 2776835 w 9177635"/>
                <a:gd name="connsiteY2" fmla="*/ 2650602 h 3640434"/>
                <a:gd name="connsiteX3" fmla="*/ 2279123 w 9177635"/>
                <a:gd name="connsiteY3" fmla="*/ 3460831 h 3640434"/>
                <a:gd name="connsiteX4" fmla="*/ 1816136 w 9177635"/>
                <a:gd name="connsiteY4" fmla="*/ 2731625 h 3640434"/>
                <a:gd name="connsiteX5" fmla="*/ 3899579 w 9177635"/>
                <a:gd name="connsiteY5" fmla="*/ 2106592 h 3640434"/>
                <a:gd name="connsiteX6" fmla="*/ 4709807 w 9177635"/>
                <a:gd name="connsiteY6" fmla="*/ 3287210 h 3640434"/>
                <a:gd name="connsiteX7" fmla="*/ 3644936 w 9177635"/>
                <a:gd name="connsiteY7" fmla="*/ 3113590 h 3640434"/>
                <a:gd name="connsiteX8" fmla="*/ 4964450 w 9177635"/>
                <a:gd name="connsiteY8" fmla="*/ 1932972 h 3640434"/>
                <a:gd name="connsiteX9" fmla="*/ 7522455 w 9177635"/>
                <a:gd name="connsiteY9" fmla="*/ 2395960 h 3640434"/>
                <a:gd name="connsiteX10" fmla="*/ 6110344 w 9177635"/>
                <a:gd name="connsiteY10" fmla="*/ 2210765 h 3640434"/>
                <a:gd name="connsiteX11" fmla="*/ 7406708 w 9177635"/>
                <a:gd name="connsiteY11" fmla="*/ 509286 h 3640434"/>
                <a:gd name="connsiteX12" fmla="*/ 9177635 w 9177635"/>
                <a:gd name="connsiteY12" fmla="*/ 0 h 364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77635" h="3640434">
                  <a:moveTo>
                    <a:pt x="33635" y="3630310"/>
                  </a:moveTo>
                  <a:cubicBezTo>
                    <a:pt x="-243193" y="3775957"/>
                    <a:pt x="1266339" y="2304602"/>
                    <a:pt x="1723539" y="2141317"/>
                  </a:cubicBezTo>
                  <a:cubicBezTo>
                    <a:pt x="2180739" y="1978032"/>
                    <a:pt x="2765261" y="2361235"/>
                    <a:pt x="2776835" y="2650602"/>
                  </a:cubicBezTo>
                  <a:cubicBezTo>
                    <a:pt x="2788409" y="2939969"/>
                    <a:pt x="2439240" y="3447327"/>
                    <a:pt x="2279123" y="3460831"/>
                  </a:cubicBezTo>
                  <a:cubicBezTo>
                    <a:pt x="2119007" y="3474335"/>
                    <a:pt x="1742829" y="3165675"/>
                    <a:pt x="1816136" y="2731625"/>
                  </a:cubicBezTo>
                  <a:cubicBezTo>
                    <a:pt x="1889443" y="2297575"/>
                    <a:pt x="3417301" y="2013995"/>
                    <a:pt x="3899579" y="2106592"/>
                  </a:cubicBezTo>
                  <a:cubicBezTo>
                    <a:pt x="4381857" y="2199189"/>
                    <a:pt x="5064763" y="3003630"/>
                    <a:pt x="4709807" y="3287210"/>
                  </a:cubicBezTo>
                  <a:cubicBezTo>
                    <a:pt x="4354851" y="3570790"/>
                    <a:pt x="3602496" y="3628663"/>
                    <a:pt x="3644936" y="3113590"/>
                  </a:cubicBezTo>
                  <a:cubicBezTo>
                    <a:pt x="3687376" y="2598517"/>
                    <a:pt x="4007610" y="2183757"/>
                    <a:pt x="4964450" y="1932972"/>
                  </a:cubicBezTo>
                  <a:cubicBezTo>
                    <a:pt x="5921290" y="1682187"/>
                    <a:pt x="7723083" y="1454552"/>
                    <a:pt x="7522455" y="2395960"/>
                  </a:cubicBezTo>
                  <a:cubicBezTo>
                    <a:pt x="7321827" y="3337368"/>
                    <a:pt x="5990739" y="3069221"/>
                    <a:pt x="6110344" y="2210765"/>
                  </a:cubicBezTo>
                  <a:cubicBezTo>
                    <a:pt x="6229949" y="1352309"/>
                    <a:pt x="6895493" y="877747"/>
                    <a:pt x="7406708" y="509286"/>
                  </a:cubicBezTo>
                  <a:cubicBezTo>
                    <a:pt x="7917923" y="140825"/>
                    <a:pt x="8847757" y="57873"/>
                    <a:pt x="9177635" y="0"/>
                  </a:cubicBezTo>
                </a:path>
              </a:pathLst>
            </a:custGeom>
            <a:noFill/>
            <a:ln w="19050" cap="flat" cmpd="sng" algn="ctr">
              <a:solidFill>
                <a:srgbClr val="00B0F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 rot="654251">
              <a:off x="7308497" y="2448085"/>
              <a:ext cx="1151741" cy="873286"/>
            </a:xfrm>
            <a:custGeom>
              <a:avLst/>
              <a:gdLst>
                <a:gd name="T0" fmla="*/ 197 w 198"/>
                <a:gd name="T1" fmla="*/ 3 h 172"/>
                <a:gd name="T2" fmla="*/ 195 w 198"/>
                <a:gd name="T3" fmla="*/ 3 h 172"/>
                <a:gd name="T4" fmla="*/ 191 w 198"/>
                <a:gd name="T5" fmla="*/ 0 h 172"/>
                <a:gd name="T6" fmla="*/ 160 w 198"/>
                <a:gd name="T7" fmla="*/ 9 h 172"/>
                <a:gd name="T8" fmla="*/ 131 w 198"/>
                <a:gd name="T9" fmla="*/ 20 h 172"/>
                <a:gd name="T10" fmla="*/ 2 w 198"/>
                <a:gd name="T11" fmla="*/ 74 h 172"/>
                <a:gd name="T12" fmla="*/ 0 w 198"/>
                <a:gd name="T13" fmla="*/ 77 h 172"/>
                <a:gd name="T14" fmla="*/ 2 w 198"/>
                <a:gd name="T15" fmla="*/ 81 h 172"/>
                <a:gd name="T16" fmla="*/ 42 w 198"/>
                <a:gd name="T17" fmla="*/ 103 h 172"/>
                <a:gd name="T18" fmla="*/ 52 w 198"/>
                <a:gd name="T19" fmla="*/ 169 h 172"/>
                <a:gd name="T20" fmla="*/ 56 w 198"/>
                <a:gd name="T21" fmla="*/ 172 h 172"/>
                <a:gd name="T22" fmla="*/ 57 w 198"/>
                <a:gd name="T23" fmla="*/ 171 h 172"/>
                <a:gd name="T24" fmla="*/ 59 w 198"/>
                <a:gd name="T25" fmla="*/ 170 h 172"/>
                <a:gd name="T26" fmla="*/ 93 w 198"/>
                <a:gd name="T27" fmla="*/ 137 h 172"/>
                <a:gd name="T28" fmla="*/ 96 w 198"/>
                <a:gd name="T29" fmla="*/ 141 h 172"/>
                <a:gd name="T30" fmla="*/ 120 w 198"/>
                <a:gd name="T31" fmla="*/ 153 h 172"/>
                <a:gd name="T32" fmla="*/ 123 w 198"/>
                <a:gd name="T33" fmla="*/ 152 h 172"/>
                <a:gd name="T34" fmla="*/ 142 w 198"/>
                <a:gd name="T35" fmla="*/ 119 h 172"/>
                <a:gd name="T36" fmla="*/ 179 w 198"/>
                <a:gd name="T37" fmla="*/ 48 h 172"/>
                <a:gd name="T38" fmla="*/ 192 w 198"/>
                <a:gd name="T39" fmla="*/ 20 h 172"/>
                <a:gd name="T40" fmla="*/ 196 w 198"/>
                <a:gd name="T41" fmla="*/ 11 h 172"/>
                <a:gd name="T42" fmla="*/ 197 w 198"/>
                <a:gd name="T43" fmla="*/ 8 h 172"/>
                <a:gd name="T44" fmla="*/ 198 w 198"/>
                <a:gd name="T45" fmla="*/ 7 h 172"/>
                <a:gd name="T46" fmla="*/ 198 w 198"/>
                <a:gd name="T47" fmla="*/ 7 h 172"/>
                <a:gd name="T48" fmla="*/ 198 w 198"/>
                <a:gd name="T49" fmla="*/ 6 h 172"/>
                <a:gd name="T50" fmla="*/ 198 w 198"/>
                <a:gd name="T51" fmla="*/ 5 h 172"/>
                <a:gd name="T52" fmla="*/ 197 w 198"/>
                <a:gd name="T53" fmla="*/ 3 h 172"/>
                <a:gd name="T54" fmla="*/ 134 w 198"/>
                <a:gd name="T55" fmla="*/ 27 h 172"/>
                <a:gd name="T56" fmla="*/ 162 w 198"/>
                <a:gd name="T57" fmla="*/ 15 h 172"/>
                <a:gd name="T58" fmla="*/ 171 w 198"/>
                <a:gd name="T59" fmla="*/ 12 h 172"/>
                <a:gd name="T60" fmla="*/ 144 w 198"/>
                <a:gd name="T61" fmla="*/ 31 h 172"/>
                <a:gd name="T62" fmla="*/ 95 w 198"/>
                <a:gd name="T63" fmla="*/ 63 h 172"/>
                <a:gd name="T64" fmla="*/ 45 w 198"/>
                <a:gd name="T65" fmla="*/ 97 h 172"/>
                <a:gd name="T66" fmla="*/ 11 w 198"/>
                <a:gd name="T67" fmla="*/ 78 h 172"/>
                <a:gd name="T68" fmla="*/ 134 w 198"/>
                <a:gd name="T69" fmla="*/ 27 h 172"/>
                <a:gd name="T70" fmla="*/ 48 w 198"/>
                <a:gd name="T71" fmla="*/ 102 h 172"/>
                <a:gd name="T72" fmla="*/ 98 w 198"/>
                <a:gd name="T73" fmla="*/ 69 h 172"/>
                <a:gd name="T74" fmla="*/ 139 w 198"/>
                <a:gd name="T75" fmla="*/ 43 h 172"/>
                <a:gd name="T76" fmla="*/ 62 w 198"/>
                <a:gd name="T77" fmla="*/ 110 h 172"/>
                <a:gd name="T78" fmla="*/ 61 w 198"/>
                <a:gd name="T79" fmla="*/ 113 h 172"/>
                <a:gd name="T80" fmla="*/ 62 w 198"/>
                <a:gd name="T81" fmla="*/ 115 h 172"/>
                <a:gd name="T82" fmla="*/ 55 w 198"/>
                <a:gd name="T83" fmla="*/ 147 h 172"/>
                <a:gd name="T84" fmla="*/ 48 w 198"/>
                <a:gd name="T85" fmla="*/ 102 h 172"/>
                <a:gd name="T86" fmla="*/ 68 w 198"/>
                <a:gd name="T87" fmla="*/ 117 h 172"/>
                <a:gd name="T88" fmla="*/ 77 w 198"/>
                <a:gd name="T89" fmla="*/ 122 h 172"/>
                <a:gd name="T90" fmla="*/ 88 w 198"/>
                <a:gd name="T91" fmla="*/ 133 h 172"/>
                <a:gd name="T92" fmla="*/ 60 w 198"/>
                <a:gd name="T93" fmla="*/ 160 h 172"/>
                <a:gd name="T94" fmla="*/ 68 w 198"/>
                <a:gd name="T95" fmla="*/ 117 h 172"/>
                <a:gd name="T96" fmla="*/ 157 w 198"/>
                <a:gd name="T97" fmla="*/ 76 h 172"/>
                <a:gd name="T98" fmla="*/ 134 w 198"/>
                <a:gd name="T99" fmla="*/ 119 h 172"/>
                <a:gd name="T100" fmla="*/ 118 w 198"/>
                <a:gd name="T101" fmla="*/ 146 h 172"/>
                <a:gd name="T102" fmla="*/ 107 w 198"/>
                <a:gd name="T103" fmla="*/ 141 h 172"/>
                <a:gd name="T104" fmla="*/ 88 w 198"/>
                <a:gd name="T105" fmla="*/ 123 h 172"/>
                <a:gd name="T106" fmla="*/ 71 w 198"/>
                <a:gd name="T107" fmla="*/ 111 h 172"/>
                <a:gd name="T108" fmla="*/ 188 w 198"/>
                <a:gd name="T109" fmla="*/ 13 h 172"/>
                <a:gd name="T110" fmla="*/ 157 w 198"/>
                <a:gd name="T111" fmla="*/ 7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172">
                  <a:moveTo>
                    <a:pt x="197" y="3"/>
                  </a:moveTo>
                  <a:cubicBezTo>
                    <a:pt x="196" y="3"/>
                    <a:pt x="196" y="3"/>
                    <a:pt x="195" y="3"/>
                  </a:cubicBezTo>
                  <a:cubicBezTo>
                    <a:pt x="195" y="1"/>
                    <a:pt x="193" y="0"/>
                    <a:pt x="191" y="0"/>
                  </a:cubicBezTo>
                  <a:cubicBezTo>
                    <a:pt x="176" y="4"/>
                    <a:pt x="168" y="6"/>
                    <a:pt x="160" y="9"/>
                  </a:cubicBezTo>
                  <a:cubicBezTo>
                    <a:pt x="152" y="12"/>
                    <a:pt x="145" y="15"/>
                    <a:pt x="131" y="20"/>
                  </a:cubicBezTo>
                  <a:cubicBezTo>
                    <a:pt x="87" y="38"/>
                    <a:pt x="39" y="58"/>
                    <a:pt x="2" y="74"/>
                  </a:cubicBezTo>
                  <a:cubicBezTo>
                    <a:pt x="0" y="75"/>
                    <a:pt x="0" y="76"/>
                    <a:pt x="0" y="77"/>
                  </a:cubicBezTo>
                  <a:cubicBezTo>
                    <a:pt x="0" y="79"/>
                    <a:pt x="0" y="80"/>
                    <a:pt x="2" y="81"/>
                  </a:cubicBezTo>
                  <a:cubicBezTo>
                    <a:pt x="17" y="88"/>
                    <a:pt x="28" y="93"/>
                    <a:pt x="42" y="103"/>
                  </a:cubicBezTo>
                  <a:cubicBezTo>
                    <a:pt x="45" y="125"/>
                    <a:pt x="48" y="147"/>
                    <a:pt x="52" y="169"/>
                  </a:cubicBezTo>
                  <a:cubicBezTo>
                    <a:pt x="52" y="171"/>
                    <a:pt x="54" y="172"/>
                    <a:pt x="56" y="172"/>
                  </a:cubicBezTo>
                  <a:cubicBezTo>
                    <a:pt x="56" y="172"/>
                    <a:pt x="57" y="171"/>
                    <a:pt x="57" y="171"/>
                  </a:cubicBezTo>
                  <a:cubicBezTo>
                    <a:pt x="58" y="171"/>
                    <a:pt x="59" y="171"/>
                    <a:pt x="59" y="170"/>
                  </a:cubicBezTo>
                  <a:cubicBezTo>
                    <a:pt x="72" y="157"/>
                    <a:pt x="81" y="148"/>
                    <a:pt x="93" y="137"/>
                  </a:cubicBezTo>
                  <a:cubicBezTo>
                    <a:pt x="94" y="139"/>
                    <a:pt x="95" y="140"/>
                    <a:pt x="96" y="141"/>
                  </a:cubicBezTo>
                  <a:cubicBezTo>
                    <a:pt x="103" y="147"/>
                    <a:pt x="110" y="152"/>
                    <a:pt x="120" y="153"/>
                  </a:cubicBezTo>
                  <a:cubicBezTo>
                    <a:pt x="121" y="153"/>
                    <a:pt x="122" y="152"/>
                    <a:pt x="123" y="152"/>
                  </a:cubicBezTo>
                  <a:cubicBezTo>
                    <a:pt x="127" y="145"/>
                    <a:pt x="134" y="133"/>
                    <a:pt x="142" y="119"/>
                  </a:cubicBezTo>
                  <a:cubicBezTo>
                    <a:pt x="154" y="97"/>
                    <a:pt x="168" y="70"/>
                    <a:pt x="179" y="48"/>
                  </a:cubicBezTo>
                  <a:cubicBezTo>
                    <a:pt x="184" y="37"/>
                    <a:pt x="189" y="27"/>
                    <a:pt x="192" y="20"/>
                  </a:cubicBezTo>
                  <a:cubicBezTo>
                    <a:pt x="194" y="16"/>
                    <a:pt x="195" y="13"/>
                    <a:pt x="196" y="11"/>
                  </a:cubicBezTo>
                  <a:cubicBezTo>
                    <a:pt x="197" y="10"/>
                    <a:pt x="197" y="9"/>
                    <a:pt x="197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8" y="5"/>
                    <a:pt x="197" y="4"/>
                    <a:pt x="197" y="3"/>
                  </a:cubicBezTo>
                  <a:close/>
                  <a:moveTo>
                    <a:pt x="134" y="27"/>
                  </a:moveTo>
                  <a:cubicBezTo>
                    <a:pt x="147" y="21"/>
                    <a:pt x="155" y="18"/>
                    <a:pt x="162" y="15"/>
                  </a:cubicBezTo>
                  <a:cubicBezTo>
                    <a:pt x="165" y="14"/>
                    <a:pt x="168" y="13"/>
                    <a:pt x="171" y="12"/>
                  </a:cubicBezTo>
                  <a:cubicBezTo>
                    <a:pt x="161" y="19"/>
                    <a:pt x="153" y="25"/>
                    <a:pt x="144" y="31"/>
                  </a:cubicBezTo>
                  <a:cubicBezTo>
                    <a:pt x="130" y="41"/>
                    <a:pt x="116" y="51"/>
                    <a:pt x="95" y="63"/>
                  </a:cubicBezTo>
                  <a:cubicBezTo>
                    <a:pt x="78" y="73"/>
                    <a:pt x="60" y="85"/>
                    <a:pt x="45" y="97"/>
                  </a:cubicBezTo>
                  <a:cubicBezTo>
                    <a:pt x="33" y="88"/>
                    <a:pt x="23" y="83"/>
                    <a:pt x="11" y="78"/>
                  </a:cubicBezTo>
                  <a:cubicBezTo>
                    <a:pt x="48" y="62"/>
                    <a:pt x="92" y="43"/>
                    <a:pt x="134" y="27"/>
                  </a:cubicBezTo>
                  <a:close/>
                  <a:moveTo>
                    <a:pt x="48" y="102"/>
                  </a:moveTo>
                  <a:cubicBezTo>
                    <a:pt x="63" y="91"/>
                    <a:pt x="82" y="79"/>
                    <a:pt x="98" y="69"/>
                  </a:cubicBezTo>
                  <a:cubicBezTo>
                    <a:pt x="115" y="59"/>
                    <a:pt x="128" y="51"/>
                    <a:pt x="139" y="43"/>
                  </a:cubicBezTo>
                  <a:cubicBezTo>
                    <a:pt x="114" y="64"/>
                    <a:pt x="92" y="84"/>
                    <a:pt x="62" y="110"/>
                  </a:cubicBezTo>
                  <a:cubicBezTo>
                    <a:pt x="61" y="111"/>
                    <a:pt x="61" y="112"/>
                    <a:pt x="61" y="113"/>
                  </a:cubicBezTo>
                  <a:cubicBezTo>
                    <a:pt x="61" y="114"/>
                    <a:pt x="61" y="114"/>
                    <a:pt x="62" y="115"/>
                  </a:cubicBezTo>
                  <a:cubicBezTo>
                    <a:pt x="59" y="123"/>
                    <a:pt x="57" y="134"/>
                    <a:pt x="55" y="147"/>
                  </a:cubicBezTo>
                  <a:cubicBezTo>
                    <a:pt x="53" y="132"/>
                    <a:pt x="51" y="117"/>
                    <a:pt x="48" y="102"/>
                  </a:cubicBezTo>
                  <a:close/>
                  <a:moveTo>
                    <a:pt x="68" y="117"/>
                  </a:moveTo>
                  <a:cubicBezTo>
                    <a:pt x="71" y="118"/>
                    <a:pt x="74" y="120"/>
                    <a:pt x="77" y="122"/>
                  </a:cubicBezTo>
                  <a:cubicBezTo>
                    <a:pt x="81" y="125"/>
                    <a:pt x="84" y="129"/>
                    <a:pt x="88" y="133"/>
                  </a:cubicBezTo>
                  <a:cubicBezTo>
                    <a:pt x="78" y="142"/>
                    <a:pt x="70" y="150"/>
                    <a:pt x="60" y="160"/>
                  </a:cubicBezTo>
                  <a:cubicBezTo>
                    <a:pt x="63" y="141"/>
                    <a:pt x="65" y="128"/>
                    <a:pt x="68" y="117"/>
                  </a:cubicBezTo>
                  <a:close/>
                  <a:moveTo>
                    <a:pt x="157" y="76"/>
                  </a:moveTo>
                  <a:cubicBezTo>
                    <a:pt x="149" y="91"/>
                    <a:pt x="141" y="106"/>
                    <a:pt x="134" y="119"/>
                  </a:cubicBezTo>
                  <a:cubicBezTo>
                    <a:pt x="128" y="131"/>
                    <a:pt x="122" y="140"/>
                    <a:pt x="118" y="146"/>
                  </a:cubicBezTo>
                  <a:cubicBezTo>
                    <a:pt x="114" y="145"/>
                    <a:pt x="111" y="144"/>
                    <a:pt x="107" y="141"/>
                  </a:cubicBezTo>
                  <a:cubicBezTo>
                    <a:pt x="101" y="137"/>
                    <a:pt x="95" y="129"/>
                    <a:pt x="88" y="123"/>
                  </a:cubicBezTo>
                  <a:cubicBezTo>
                    <a:pt x="83" y="118"/>
                    <a:pt x="78" y="113"/>
                    <a:pt x="71" y="111"/>
                  </a:cubicBezTo>
                  <a:cubicBezTo>
                    <a:pt x="115" y="73"/>
                    <a:pt x="142" y="46"/>
                    <a:pt x="188" y="13"/>
                  </a:cubicBezTo>
                  <a:cubicBezTo>
                    <a:pt x="182" y="26"/>
                    <a:pt x="170" y="51"/>
                    <a:pt x="157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等线" panose="020F0502020204030204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856210">
              <a:off x="5117717" y="3528386"/>
              <a:ext cx="852782" cy="682115"/>
            </a:xfrm>
            <a:custGeom>
              <a:avLst/>
              <a:gdLst>
                <a:gd name="T0" fmla="*/ 197 w 198"/>
                <a:gd name="T1" fmla="*/ 3 h 172"/>
                <a:gd name="T2" fmla="*/ 195 w 198"/>
                <a:gd name="T3" fmla="*/ 3 h 172"/>
                <a:gd name="T4" fmla="*/ 191 w 198"/>
                <a:gd name="T5" fmla="*/ 0 h 172"/>
                <a:gd name="T6" fmla="*/ 160 w 198"/>
                <a:gd name="T7" fmla="*/ 9 h 172"/>
                <a:gd name="T8" fmla="*/ 131 w 198"/>
                <a:gd name="T9" fmla="*/ 20 h 172"/>
                <a:gd name="T10" fmla="*/ 2 w 198"/>
                <a:gd name="T11" fmla="*/ 74 h 172"/>
                <a:gd name="T12" fmla="*/ 0 w 198"/>
                <a:gd name="T13" fmla="*/ 77 h 172"/>
                <a:gd name="T14" fmla="*/ 2 w 198"/>
                <a:gd name="T15" fmla="*/ 81 h 172"/>
                <a:gd name="T16" fmla="*/ 42 w 198"/>
                <a:gd name="T17" fmla="*/ 103 h 172"/>
                <a:gd name="T18" fmla="*/ 52 w 198"/>
                <a:gd name="T19" fmla="*/ 169 h 172"/>
                <a:gd name="T20" fmla="*/ 56 w 198"/>
                <a:gd name="T21" fmla="*/ 172 h 172"/>
                <a:gd name="T22" fmla="*/ 57 w 198"/>
                <a:gd name="T23" fmla="*/ 171 h 172"/>
                <a:gd name="T24" fmla="*/ 59 w 198"/>
                <a:gd name="T25" fmla="*/ 170 h 172"/>
                <a:gd name="T26" fmla="*/ 93 w 198"/>
                <a:gd name="T27" fmla="*/ 137 h 172"/>
                <a:gd name="T28" fmla="*/ 96 w 198"/>
                <a:gd name="T29" fmla="*/ 141 h 172"/>
                <a:gd name="T30" fmla="*/ 120 w 198"/>
                <a:gd name="T31" fmla="*/ 153 h 172"/>
                <a:gd name="T32" fmla="*/ 123 w 198"/>
                <a:gd name="T33" fmla="*/ 152 h 172"/>
                <a:gd name="T34" fmla="*/ 142 w 198"/>
                <a:gd name="T35" fmla="*/ 119 h 172"/>
                <a:gd name="T36" fmla="*/ 179 w 198"/>
                <a:gd name="T37" fmla="*/ 48 h 172"/>
                <a:gd name="T38" fmla="*/ 192 w 198"/>
                <a:gd name="T39" fmla="*/ 20 h 172"/>
                <a:gd name="T40" fmla="*/ 196 w 198"/>
                <a:gd name="T41" fmla="*/ 11 h 172"/>
                <a:gd name="T42" fmla="*/ 197 w 198"/>
                <a:gd name="T43" fmla="*/ 8 h 172"/>
                <a:gd name="T44" fmla="*/ 198 w 198"/>
                <a:gd name="T45" fmla="*/ 7 h 172"/>
                <a:gd name="T46" fmla="*/ 198 w 198"/>
                <a:gd name="T47" fmla="*/ 7 h 172"/>
                <a:gd name="T48" fmla="*/ 198 w 198"/>
                <a:gd name="T49" fmla="*/ 6 h 172"/>
                <a:gd name="T50" fmla="*/ 198 w 198"/>
                <a:gd name="T51" fmla="*/ 5 h 172"/>
                <a:gd name="T52" fmla="*/ 197 w 198"/>
                <a:gd name="T53" fmla="*/ 3 h 172"/>
                <a:gd name="T54" fmla="*/ 134 w 198"/>
                <a:gd name="T55" fmla="*/ 27 h 172"/>
                <a:gd name="T56" fmla="*/ 162 w 198"/>
                <a:gd name="T57" fmla="*/ 15 h 172"/>
                <a:gd name="T58" fmla="*/ 171 w 198"/>
                <a:gd name="T59" fmla="*/ 12 h 172"/>
                <a:gd name="T60" fmla="*/ 144 w 198"/>
                <a:gd name="T61" fmla="*/ 31 h 172"/>
                <a:gd name="T62" fmla="*/ 95 w 198"/>
                <a:gd name="T63" fmla="*/ 63 h 172"/>
                <a:gd name="T64" fmla="*/ 45 w 198"/>
                <a:gd name="T65" fmla="*/ 97 h 172"/>
                <a:gd name="T66" fmla="*/ 11 w 198"/>
                <a:gd name="T67" fmla="*/ 78 h 172"/>
                <a:gd name="T68" fmla="*/ 134 w 198"/>
                <a:gd name="T69" fmla="*/ 27 h 172"/>
                <a:gd name="T70" fmla="*/ 48 w 198"/>
                <a:gd name="T71" fmla="*/ 102 h 172"/>
                <a:gd name="T72" fmla="*/ 98 w 198"/>
                <a:gd name="T73" fmla="*/ 69 h 172"/>
                <a:gd name="T74" fmla="*/ 139 w 198"/>
                <a:gd name="T75" fmla="*/ 43 h 172"/>
                <a:gd name="T76" fmla="*/ 62 w 198"/>
                <a:gd name="T77" fmla="*/ 110 h 172"/>
                <a:gd name="T78" fmla="*/ 61 w 198"/>
                <a:gd name="T79" fmla="*/ 113 h 172"/>
                <a:gd name="T80" fmla="*/ 62 w 198"/>
                <a:gd name="T81" fmla="*/ 115 h 172"/>
                <a:gd name="T82" fmla="*/ 55 w 198"/>
                <a:gd name="T83" fmla="*/ 147 h 172"/>
                <a:gd name="T84" fmla="*/ 48 w 198"/>
                <a:gd name="T85" fmla="*/ 102 h 172"/>
                <a:gd name="T86" fmla="*/ 68 w 198"/>
                <a:gd name="T87" fmla="*/ 117 h 172"/>
                <a:gd name="T88" fmla="*/ 77 w 198"/>
                <a:gd name="T89" fmla="*/ 122 h 172"/>
                <a:gd name="T90" fmla="*/ 88 w 198"/>
                <a:gd name="T91" fmla="*/ 133 h 172"/>
                <a:gd name="T92" fmla="*/ 60 w 198"/>
                <a:gd name="T93" fmla="*/ 160 h 172"/>
                <a:gd name="T94" fmla="*/ 68 w 198"/>
                <a:gd name="T95" fmla="*/ 117 h 172"/>
                <a:gd name="T96" fmla="*/ 157 w 198"/>
                <a:gd name="T97" fmla="*/ 76 h 172"/>
                <a:gd name="T98" fmla="*/ 134 w 198"/>
                <a:gd name="T99" fmla="*/ 119 h 172"/>
                <a:gd name="T100" fmla="*/ 118 w 198"/>
                <a:gd name="T101" fmla="*/ 146 h 172"/>
                <a:gd name="T102" fmla="*/ 107 w 198"/>
                <a:gd name="T103" fmla="*/ 141 h 172"/>
                <a:gd name="T104" fmla="*/ 88 w 198"/>
                <a:gd name="T105" fmla="*/ 123 h 172"/>
                <a:gd name="T106" fmla="*/ 71 w 198"/>
                <a:gd name="T107" fmla="*/ 111 h 172"/>
                <a:gd name="T108" fmla="*/ 188 w 198"/>
                <a:gd name="T109" fmla="*/ 13 h 172"/>
                <a:gd name="T110" fmla="*/ 157 w 198"/>
                <a:gd name="T111" fmla="*/ 7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172">
                  <a:moveTo>
                    <a:pt x="197" y="3"/>
                  </a:moveTo>
                  <a:cubicBezTo>
                    <a:pt x="196" y="3"/>
                    <a:pt x="196" y="3"/>
                    <a:pt x="195" y="3"/>
                  </a:cubicBezTo>
                  <a:cubicBezTo>
                    <a:pt x="195" y="1"/>
                    <a:pt x="193" y="0"/>
                    <a:pt x="191" y="0"/>
                  </a:cubicBezTo>
                  <a:cubicBezTo>
                    <a:pt x="176" y="4"/>
                    <a:pt x="168" y="6"/>
                    <a:pt x="160" y="9"/>
                  </a:cubicBezTo>
                  <a:cubicBezTo>
                    <a:pt x="152" y="12"/>
                    <a:pt x="145" y="15"/>
                    <a:pt x="131" y="20"/>
                  </a:cubicBezTo>
                  <a:cubicBezTo>
                    <a:pt x="87" y="38"/>
                    <a:pt x="39" y="58"/>
                    <a:pt x="2" y="74"/>
                  </a:cubicBezTo>
                  <a:cubicBezTo>
                    <a:pt x="0" y="75"/>
                    <a:pt x="0" y="76"/>
                    <a:pt x="0" y="77"/>
                  </a:cubicBezTo>
                  <a:cubicBezTo>
                    <a:pt x="0" y="79"/>
                    <a:pt x="0" y="80"/>
                    <a:pt x="2" y="81"/>
                  </a:cubicBezTo>
                  <a:cubicBezTo>
                    <a:pt x="17" y="88"/>
                    <a:pt x="28" y="93"/>
                    <a:pt x="42" y="103"/>
                  </a:cubicBezTo>
                  <a:cubicBezTo>
                    <a:pt x="45" y="125"/>
                    <a:pt x="48" y="147"/>
                    <a:pt x="52" y="169"/>
                  </a:cubicBezTo>
                  <a:cubicBezTo>
                    <a:pt x="52" y="171"/>
                    <a:pt x="54" y="172"/>
                    <a:pt x="56" y="172"/>
                  </a:cubicBezTo>
                  <a:cubicBezTo>
                    <a:pt x="56" y="172"/>
                    <a:pt x="57" y="171"/>
                    <a:pt x="57" y="171"/>
                  </a:cubicBezTo>
                  <a:cubicBezTo>
                    <a:pt x="58" y="171"/>
                    <a:pt x="59" y="171"/>
                    <a:pt x="59" y="170"/>
                  </a:cubicBezTo>
                  <a:cubicBezTo>
                    <a:pt x="72" y="157"/>
                    <a:pt x="81" y="148"/>
                    <a:pt x="93" y="137"/>
                  </a:cubicBezTo>
                  <a:cubicBezTo>
                    <a:pt x="94" y="139"/>
                    <a:pt x="95" y="140"/>
                    <a:pt x="96" y="141"/>
                  </a:cubicBezTo>
                  <a:cubicBezTo>
                    <a:pt x="103" y="147"/>
                    <a:pt x="110" y="152"/>
                    <a:pt x="120" y="153"/>
                  </a:cubicBezTo>
                  <a:cubicBezTo>
                    <a:pt x="121" y="153"/>
                    <a:pt x="122" y="152"/>
                    <a:pt x="123" y="152"/>
                  </a:cubicBezTo>
                  <a:cubicBezTo>
                    <a:pt x="127" y="145"/>
                    <a:pt x="134" y="133"/>
                    <a:pt x="142" y="119"/>
                  </a:cubicBezTo>
                  <a:cubicBezTo>
                    <a:pt x="154" y="97"/>
                    <a:pt x="168" y="70"/>
                    <a:pt x="179" y="48"/>
                  </a:cubicBezTo>
                  <a:cubicBezTo>
                    <a:pt x="184" y="37"/>
                    <a:pt x="189" y="27"/>
                    <a:pt x="192" y="20"/>
                  </a:cubicBezTo>
                  <a:cubicBezTo>
                    <a:pt x="194" y="16"/>
                    <a:pt x="195" y="13"/>
                    <a:pt x="196" y="11"/>
                  </a:cubicBezTo>
                  <a:cubicBezTo>
                    <a:pt x="197" y="10"/>
                    <a:pt x="197" y="9"/>
                    <a:pt x="197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8" y="5"/>
                    <a:pt x="197" y="4"/>
                    <a:pt x="197" y="3"/>
                  </a:cubicBezTo>
                  <a:close/>
                  <a:moveTo>
                    <a:pt x="134" y="27"/>
                  </a:moveTo>
                  <a:cubicBezTo>
                    <a:pt x="147" y="21"/>
                    <a:pt x="155" y="18"/>
                    <a:pt x="162" y="15"/>
                  </a:cubicBezTo>
                  <a:cubicBezTo>
                    <a:pt x="165" y="14"/>
                    <a:pt x="168" y="13"/>
                    <a:pt x="171" y="12"/>
                  </a:cubicBezTo>
                  <a:cubicBezTo>
                    <a:pt x="161" y="19"/>
                    <a:pt x="153" y="25"/>
                    <a:pt x="144" y="31"/>
                  </a:cubicBezTo>
                  <a:cubicBezTo>
                    <a:pt x="130" y="41"/>
                    <a:pt x="116" y="51"/>
                    <a:pt x="95" y="63"/>
                  </a:cubicBezTo>
                  <a:cubicBezTo>
                    <a:pt x="78" y="73"/>
                    <a:pt x="60" y="85"/>
                    <a:pt x="45" y="97"/>
                  </a:cubicBezTo>
                  <a:cubicBezTo>
                    <a:pt x="33" y="88"/>
                    <a:pt x="23" y="83"/>
                    <a:pt x="11" y="78"/>
                  </a:cubicBezTo>
                  <a:cubicBezTo>
                    <a:pt x="48" y="62"/>
                    <a:pt x="92" y="43"/>
                    <a:pt x="134" y="27"/>
                  </a:cubicBezTo>
                  <a:close/>
                  <a:moveTo>
                    <a:pt x="48" y="102"/>
                  </a:moveTo>
                  <a:cubicBezTo>
                    <a:pt x="63" y="91"/>
                    <a:pt x="82" y="79"/>
                    <a:pt x="98" y="69"/>
                  </a:cubicBezTo>
                  <a:cubicBezTo>
                    <a:pt x="115" y="59"/>
                    <a:pt x="128" y="51"/>
                    <a:pt x="139" y="43"/>
                  </a:cubicBezTo>
                  <a:cubicBezTo>
                    <a:pt x="114" y="64"/>
                    <a:pt x="92" y="84"/>
                    <a:pt x="62" y="110"/>
                  </a:cubicBezTo>
                  <a:cubicBezTo>
                    <a:pt x="61" y="111"/>
                    <a:pt x="61" y="112"/>
                    <a:pt x="61" y="113"/>
                  </a:cubicBezTo>
                  <a:cubicBezTo>
                    <a:pt x="61" y="114"/>
                    <a:pt x="61" y="114"/>
                    <a:pt x="62" y="115"/>
                  </a:cubicBezTo>
                  <a:cubicBezTo>
                    <a:pt x="59" y="123"/>
                    <a:pt x="57" y="134"/>
                    <a:pt x="55" y="147"/>
                  </a:cubicBezTo>
                  <a:cubicBezTo>
                    <a:pt x="53" y="132"/>
                    <a:pt x="51" y="117"/>
                    <a:pt x="48" y="102"/>
                  </a:cubicBezTo>
                  <a:close/>
                  <a:moveTo>
                    <a:pt x="68" y="117"/>
                  </a:moveTo>
                  <a:cubicBezTo>
                    <a:pt x="71" y="118"/>
                    <a:pt x="74" y="120"/>
                    <a:pt x="77" y="122"/>
                  </a:cubicBezTo>
                  <a:cubicBezTo>
                    <a:pt x="81" y="125"/>
                    <a:pt x="84" y="129"/>
                    <a:pt x="88" y="133"/>
                  </a:cubicBezTo>
                  <a:cubicBezTo>
                    <a:pt x="78" y="142"/>
                    <a:pt x="70" y="150"/>
                    <a:pt x="60" y="160"/>
                  </a:cubicBezTo>
                  <a:cubicBezTo>
                    <a:pt x="63" y="141"/>
                    <a:pt x="65" y="128"/>
                    <a:pt x="68" y="117"/>
                  </a:cubicBezTo>
                  <a:close/>
                  <a:moveTo>
                    <a:pt x="157" y="76"/>
                  </a:moveTo>
                  <a:cubicBezTo>
                    <a:pt x="149" y="91"/>
                    <a:pt x="141" y="106"/>
                    <a:pt x="134" y="119"/>
                  </a:cubicBezTo>
                  <a:cubicBezTo>
                    <a:pt x="128" y="131"/>
                    <a:pt x="122" y="140"/>
                    <a:pt x="118" y="146"/>
                  </a:cubicBezTo>
                  <a:cubicBezTo>
                    <a:pt x="114" y="145"/>
                    <a:pt x="111" y="144"/>
                    <a:pt x="107" y="141"/>
                  </a:cubicBezTo>
                  <a:cubicBezTo>
                    <a:pt x="101" y="137"/>
                    <a:pt x="95" y="129"/>
                    <a:pt x="88" y="123"/>
                  </a:cubicBezTo>
                  <a:cubicBezTo>
                    <a:pt x="83" y="118"/>
                    <a:pt x="78" y="113"/>
                    <a:pt x="71" y="111"/>
                  </a:cubicBezTo>
                  <a:cubicBezTo>
                    <a:pt x="115" y="73"/>
                    <a:pt x="142" y="46"/>
                    <a:pt x="188" y="13"/>
                  </a:cubicBezTo>
                  <a:cubicBezTo>
                    <a:pt x="182" y="26"/>
                    <a:pt x="170" y="51"/>
                    <a:pt x="157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等线" panose="020F0502020204030204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 rot="719294">
              <a:off x="648822" y="4193710"/>
              <a:ext cx="472620" cy="408416"/>
            </a:xfrm>
            <a:custGeom>
              <a:avLst/>
              <a:gdLst>
                <a:gd name="T0" fmla="*/ 197 w 198"/>
                <a:gd name="T1" fmla="*/ 3 h 172"/>
                <a:gd name="T2" fmla="*/ 195 w 198"/>
                <a:gd name="T3" fmla="*/ 3 h 172"/>
                <a:gd name="T4" fmla="*/ 191 w 198"/>
                <a:gd name="T5" fmla="*/ 0 h 172"/>
                <a:gd name="T6" fmla="*/ 160 w 198"/>
                <a:gd name="T7" fmla="*/ 9 h 172"/>
                <a:gd name="T8" fmla="*/ 131 w 198"/>
                <a:gd name="T9" fmla="*/ 20 h 172"/>
                <a:gd name="T10" fmla="*/ 2 w 198"/>
                <a:gd name="T11" fmla="*/ 74 h 172"/>
                <a:gd name="T12" fmla="*/ 0 w 198"/>
                <a:gd name="T13" fmla="*/ 77 h 172"/>
                <a:gd name="T14" fmla="*/ 2 w 198"/>
                <a:gd name="T15" fmla="*/ 81 h 172"/>
                <a:gd name="T16" fmla="*/ 42 w 198"/>
                <a:gd name="T17" fmla="*/ 103 h 172"/>
                <a:gd name="T18" fmla="*/ 52 w 198"/>
                <a:gd name="T19" fmla="*/ 169 h 172"/>
                <a:gd name="T20" fmla="*/ 56 w 198"/>
                <a:gd name="T21" fmla="*/ 172 h 172"/>
                <a:gd name="T22" fmla="*/ 57 w 198"/>
                <a:gd name="T23" fmla="*/ 171 h 172"/>
                <a:gd name="T24" fmla="*/ 59 w 198"/>
                <a:gd name="T25" fmla="*/ 170 h 172"/>
                <a:gd name="T26" fmla="*/ 93 w 198"/>
                <a:gd name="T27" fmla="*/ 137 h 172"/>
                <a:gd name="T28" fmla="*/ 96 w 198"/>
                <a:gd name="T29" fmla="*/ 141 h 172"/>
                <a:gd name="T30" fmla="*/ 120 w 198"/>
                <a:gd name="T31" fmla="*/ 153 h 172"/>
                <a:gd name="T32" fmla="*/ 123 w 198"/>
                <a:gd name="T33" fmla="*/ 152 h 172"/>
                <a:gd name="T34" fmla="*/ 142 w 198"/>
                <a:gd name="T35" fmla="*/ 119 h 172"/>
                <a:gd name="T36" fmla="*/ 179 w 198"/>
                <a:gd name="T37" fmla="*/ 48 h 172"/>
                <a:gd name="T38" fmla="*/ 192 w 198"/>
                <a:gd name="T39" fmla="*/ 20 h 172"/>
                <a:gd name="T40" fmla="*/ 196 w 198"/>
                <a:gd name="T41" fmla="*/ 11 h 172"/>
                <a:gd name="T42" fmla="*/ 197 w 198"/>
                <a:gd name="T43" fmla="*/ 8 h 172"/>
                <a:gd name="T44" fmla="*/ 198 w 198"/>
                <a:gd name="T45" fmla="*/ 7 h 172"/>
                <a:gd name="T46" fmla="*/ 198 w 198"/>
                <a:gd name="T47" fmla="*/ 7 h 172"/>
                <a:gd name="T48" fmla="*/ 198 w 198"/>
                <a:gd name="T49" fmla="*/ 6 h 172"/>
                <a:gd name="T50" fmla="*/ 198 w 198"/>
                <a:gd name="T51" fmla="*/ 5 h 172"/>
                <a:gd name="T52" fmla="*/ 197 w 198"/>
                <a:gd name="T53" fmla="*/ 3 h 172"/>
                <a:gd name="T54" fmla="*/ 134 w 198"/>
                <a:gd name="T55" fmla="*/ 27 h 172"/>
                <a:gd name="T56" fmla="*/ 162 w 198"/>
                <a:gd name="T57" fmla="*/ 15 h 172"/>
                <a:gd name="T58" fmla="*/ 171 w 198"/>
                <a:gd name="T59" fmla="*/ 12 h 172"/>
                <a:gd name="T60" fmla="*/ 144 w 198"/>
                <a:gd name="T61" fmla="*/ 31 h 172"/>
                <a:gd name="T62" fmla="*/ 95 w 198"/>
                <a:gd name="T63" fmla="*/ 63 h 172"/>
                <a:gd name="T64" fmla="*/ 45 w 198"/>
                <a:gd name="T65" fmla="*/ 97 h 172"/>
                <a:gd name="T66" fmla="*/ 11 w 198"/>
                <a:gd name="T67" fmla="*/ 78 h 172"/>
                <a:gd name="T68" fmla="*/ 134 w 198"/>
                <a:gd name="T69" fmla="*/ 27 h 172"/>
                <a:gd name="T70" fmla="*/ 48 w 198"/>
                <a:gd name="T71" fmla="*/ 102 h 172"/>
                <a:gd name="T72" fmla="*/ 98 w 198"/>
                <a:gd name="T73" fmla="*/ 69 h 172"/>
                <a:gd name="T74" fmla="*/ 139 w 198"/>
                <a:gd name="T75" fmla="*/ 43 h 172"/>
                <a:gd name="T76" fmla="*/ 62 w 198"/>
                <a:gd name="T77" fmla="*/ 110 h 172"/>
                <a:gd name="T78" fmla="*/ 61 w 198"/>
                <a:gd name="T79" fmla="*/ 113 h 172"/>
                <a:gd name="T80" fmla="*/ 62 w 198"/>
                <a:gd name="T81" fmla="*/ 115 h 172"/>
                <a:gd name="T82" fmla="*/ 55 w 198"/>
                <a:gd name="T83" fmla="*/ 147 h 172"/>
                <a:gd name="T84" fmla="*/ 48 w 198"/>
                <a:gd name="T85" fmla="*/ 102 h 172"/>
                <a:gd name="T86" fmla="*/ 68 w 198"/>
                <a:gd name="T87" fmla="*/ 117 h 172"/>
                <a:gd name="T88" fmla="*/ 77 w 198"/>
                <a:gd name="T89" fmla="*/ 122 h 172"/>
                <a:gd name="T90" fmla="*/ 88 w 198"/>
                <a:gd name="T91" fmla="*/ 133 h 172"/>
                <a:gd name="T92" fmla="*/ 60 w 198"/>
                <a:gd name="T93" fmla="*/ 160 h 172"/>
                <a:gd name="T94" fmla="*/ 68 w 198"/>
                <a:gd name="T95" fmla="*/ 117 h 172"/>
                <a:gd name="T96" fmla="*/ 157 w 198"/>
                <a:gd name="T97" fmla="*/ 76 h 172"/>
                <a:gd name="T98" fmla="*/ 134 w 198"/>
                <a:gd name="T99" fmla="*/ 119 h 172"/>
                <a:gd name="T100" fmla="*/ 118 w 198"/>
                <a:gd name="T101" fmla="*/ 146 h 172"/>
                <a:gd name="T102" fmla="*/ 107 w 198"/>
                <a:gd name="T103" fmla="*/ 141 h 172"/>
                <a:gd name="T104" fmla="*/ 88 w 198"/>
                <a:gd name="T105" fmla="*/ 123 h 172"/>
                <a:gd name="T106" fmla="*/ 71 w 198"/>
                <a:gd name="T107" fmla="*/ 111 h 172"/>
                <a:gd name="T108" fmla="*/ 188 w 198"/>
                <a:gd name="T109" fmla="*/ 13 h 172"/>
                <a:gd name="T110" fmla="*/ 157 w 198"/>
                <a:gd name="T111" fmla="*/ 7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172">
                  <a:moveTo>
                    <a:pt x="197" y="3"/>
                  </a:moveTo>
                  <a:cubicBezTo>
                    <a:pt x="196" y="3"/>
                    <a:pt x="196" y="3"/>
                    <a:pt x="195" y="3"/>
                  </a:cubicBezTo>
                  <a:cubicBezTo>
                    <a:pt x="195" y="1"/>
                    <a:pt x="193" y="0"/>
                    <a:pt x="191" y="0"/>
                  </a:cubicBezTo>
                  <a:cubicBezTo>
                    <a:pt x="176" y="4"/>
                    <a:pt x="168" y="6"/>
                    <a:pt x="160" y="9"/>
                  </a:cubicBezTo>
                  <a:cubicBezTo>
                    <a:pt x="152" y="12"/>
                    <a:pt x="145" y="15"/>
                    <a:pt x="131" y="20"/>
                  </a:cubicBezTo>
                  <a:cubicBezTo>
                    <a:pt x="87" y="38"/>
                    <a:pt x="39" y="58"/>
                    <a:pt x="2" y="74"/>
                  </a:cubicBezTo>
                  <a:cubicBezTo>
                    <a:pt x="0" y="75"/>
                    <a:pt x="0" y="76"/>
                    <a:pt x="0" y="77"/>
                  </a:cubicBezTo>
                  <a:cubicBezTo>
                    <a:pt x="0" y="79"/>
                    <a:pt x="0" y="80"/>
                    <a:pt x="2" y="81"/>
                  </a:cubicBezTo>
                  <a:cubicBezTo>
                    <a:pt x="17" y="88"/>
                    <a:pt x="28" y="93"/>
                    <a:pt x="42" y="103"/>
                  </a:cubicBezTo>
                  <a:cubicBezTo>
                    <a:pt x="45" y="125"/>
                    <a:pt x="48" y="147"/>
                    <a:pt x="52" y="169"/>
                  </a:cubicBezTo>
                  <a:cubicBezTo>
                    <a:pt x="52" y="171"/>
                    <a:pt x="54" y="172"/>
                    <a:pt x="56" y="172"/>
                  </a:cubicBezTo>
                  <a:cubicBezTo>
                    <a:pt x="56" y="172"/>
                    <a:pt x="57" y="171"/>
                    <a:pt x="57" y="171"/>
                  </a:cubicBezTo>
                  <a:cubicBezTo>
                    <a:pt x="58" y="171"/>
                    <a:pt x="59" y="171"/>
                    <a:pt x="59" y="170"/>
                  </a:cubicBezTo>
                  <a:cubicBezTo>
                    <a:pt x="72" y="157"/>
                    <a:pt x="81" y="148"/>
                    <a:pt x="93" y="137"/>
                  </a:cubicBezTo>
                  <a:cubicBezTo>
                    <a:pt x="94" y="139"/>
                    <a:pt x="95" y="140"/>
                    <a:pt x="96" y="141"/>
                  </a:cubicBezTo>
                  <a:cubicBezTo>
                    <a:pt x="103" y="147"/>
                    <a:pt x="110" y="152"/>
                    <a:pt x="120" y="153"/>
                  </a:cubicBezTo>
                  <a:cubicBezTo>
                    <a:pt x="121" y="153"/>
                    <a:pt x="122" y="152"/>
                    <a:pt x="123" y="152"/>
                  </a:cubicBezTo>
                  <a:cubicBezTo>
                    <a:pt x="127" y="145"/>
                    <a:pt x="134" y="133"/>
                    <a:pt x="142" y="119"/>
                  </a:cubicBezTo>
                  <a:cubicBezTo>
                    <a:pt x="154" y="97"/>
                    <a:pt x="168" y="70"/>
                    <a:pt x="179" y="48"/>
                  </a:cubicBezTo>
                  <a:cubicBezTo>
                    <a:pt x="184" y="37"/>
                    <a:pt x="189" y="27"/>
                    <a:pt x="192" y="20"/>
                  </a:cubicBezTo>
                  <a:cubicBezTo>
                    <a:pt x="194" y="16"/>
                    <a:pt x="195" y="13"/>
                    <a:pt x="196" y="11"/>
                  </a:cubicBezTo>
                  <a:cubicBezTo>
                    <a:pt x="197" y="10"/>
                    <a:pt x="197" y="9"/>
                    <a:pt x="197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8" y="5"/>
                    <a:pt x="197" y="4"/>
                    <a:pt x="197" y="3"/>
                  </a:cubicBezTo>
                  <a:close/>
                  <a:moveTo>
                    <a:pt x="134" y="27"/>
                  </a:moveTo>
                  <a:cubicBezTo>
                    <a:pt x="147" y="21"/>
                    <a:pt x="155" y="18"/>
                    <a:pt x="162" y="15"/>
                  </a:cubicBezTo>
                  <a:cubicBezTo>
                    <a:pt x="165" y="14"/>
                    <a:pt x="168" y="13"/>
                    <a:pt x="171" y="12"/>
                  </a:cubicBezTo>
                  <a:cubicBezTo>
                    <a:pt x="161" y="19"/>
                    <a:pt x="153" y="25"/>
                    <a:pt x="144" y="31"/>
                  </a:cubicBezTo>
                  <a:cubicBezTo>
                    <a:pt x="130" y="41"/>
                    <a:pt x="116" y="51"/>
                    <a:pt x="95" y="63"/>
                  </a:cubicBezTo>
                  <a:cubicBezTo>
                    <a:pt x="78" y="73"/>
                    <a:pt x="60" y="85"/>
                    <a:pt x="45" y="97"/>
                  </a:cubicBezTo>
                  <a:cubicBezTo>
                    <a:pt x="33" y="88"/>
                    <a:pt x="23" y="83"/>
                    <a:pt x="11" y="78"/>
                  </a:cubicBezTo>
                  <a:cubicBezTo>
                    <a:pt x="48" y="62"/>
                    <a:pt x="92" y="43"/>
                    <a:pt x="134" y="27"/>
                  </a:cubicBezTo>
                  <a:close/>
                  <a:moveTo>
                    <a:pt x="48" y="102"/>
                  </a:moveTo>
                  <a:cubicBezTo>
                    <a:pt x="63" y="91"/>
                    <a:pt x="82" y="79"/>
                    <a:pt x="98" y="69"/>
                  </a:cubicBezTo>
                  <a:cubicBezTo>
                    <a:pt x="115" y="59"/>
                    <a:pt x="128" y="51"/>
                    <a:pt x="139" y="43"/>
                  </a:cubicBezTo>
                  <a:cubicBezTo>
                    <a:pt x="114" y="64"/>
                    <a:pt x="92" y="84"/>
                    <a:pt x="62" y="110"/>
                  </a:cubicBezTo>
                  <a:cubicBezTo>
                    <a:pt x="61" y="111"/>
                    <a:pt x="61" y="112"/>
                    <a:pt x="61" y="113"/>
                  </a:cubicBezTo>
                  <a:cubicBezTo>
                    <a:pt x="61" y="114"/>
                    <a:pt x="61" y="114"/>
                    <a:pt x="62" y="115"/>
                  </a:cubicBezTo>
                  <a:cubicBezTo>
                    <a:pt x="59" y="123"/>
                    <a:pt x="57" y="134"/>
                    <a:pt x="55" y="147"/>
                  </a:cubicBezTo>
                  <a:cubicBezTo>
                    <a:pt x="53" y="132"/>
                    <a:pt x="51" y="117"/>
                    <a:pt x="48" y="102"/>
                  </a:cubicBezTo>
                  <a:close/>
                  <a:moveTo>
                    <a:pt x="68" y="117"/>
                  </a:moveTo>
                  <a:cubicBezTo>
                    <a:pt x="71" y="118"/>
                    <a:pt x="74" y="120"/>
                    <a:pt x="77" y="122"/>
                  </a:cubicBezTo>
                  <a:cubicBezTo>
                    <a:pt x="81" y="125"/>
                    <a:pt x="84" y="129"/>
                    <a:pt x="88" y="133"/>
                  </a:cubicBezTo>
                  <a:cubicBezTo>
                    <a:pt x="78" y="142"/>
                    <a:pt x="70" y="150"/>
                    <a:pt x="60" y="160"/>
                  </a:cubicBezTo>
                  <a:cubicBezTo>
                    <a:pt x="63" y="141"/>
                    <a:pt x="65" y="128"/>
                    <a:pt x="68" y="117"/>
                  </a:cubicBezTo>
                  <a:close/>
                  <a:moveTo>
                    <a:pt x="157" y="76"/>
                  </a:moveTo>
                  <a:cubicBezTo>
                    <a:pt x="149" y="91"/>
                    <a:pt x="141" y="106"/>
                    <a:pt x="134" y="119"/>
                  </a:cubicBezTo>
                  <a:cubicBezTo>
                    <a:pt x="128" y="131"/>
                    <a:pt x="122" y="140"/>
                    <a:pt x="118" y="146"/>
                  </a:cubicBezTo>
                  <a:cubicBezTo>
                    <a:pt x="114" y="145"/>
                    <a:pt x="111" y="144"/>
                    <a:pt x="107" y="141"/>
                  </a:cubicBezTo>
                  <a:cubicBezTo>
                    <a:pt x="101" y="137"/>
                    <a:pt x="95" y="129"/>
                    <a:pt x="88" y="123"/>
                  </a:cubicBezTo>
                  <a:cubicBezTo>
                    <a:pt x="83" y="118"/>
                    <a:pt x="78" y="113"/>
                    <a:pt x="71" y="111"/>
                  </a:cubicBezTo>
                  <a:cubicBezTo>
                    <a:pt x="115" y="73"/>
                    <a:pt x="142" y="46"/>
                    <a:pt x="188" y="13"/>
                  </a:cubicBezTo>
                  <a:cubicBezTo>
                    <a:pt x="182" y="26"/>
                    <a:pt x="170" y="51"/>
                    <a:pt x="157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等线" panose="020F0502020204030204"/>
              </a:endParaRPr>
            </a:p>
          </p:txBody>
        </p:sp>
        <p:grpSp>
          <p:nvGrpSpPr>
            <p:cNvPr id="19" name="组合 43"/>
            <p:cNvGrpSpPr>
              <a:grpSpLocks/>
            </p:cNvGrpSpPr>
            <p:nvPr/>
          </p:nvGrpSpPr>
          <p:grpSpPr bwMode="auto">
            <a:xfrm>
              <a:off x="153927" y="3005273"/>
              <a:ext cx="2401850" cy="1169135"/>
              <a:chOff x="344487" y="1261515"/>
              <a:chExt cx="2085845" cy="875073"/>
            </a:xfrm>
          </p:grpSpPr>
          <p:sp>
            <p:nvSpPr>
              <p:cNvPr id="20" name="TextBox 19"/>
              <p:cNvSpPr>
                <a:spLocks noChangeArrowheads="1"/>
              </p:cNvSpPr>
              <p:nvPr/>
            </p:nvSpPr>
            <p:spPr bwMode="auto">
              <a:xfrm>
                <a:off x="344487" y="1514604"/>
                <a:ext cx="2085845" cy="62198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</a:rPr>
                  <a:t>主題</a:t>
                </a:r>
                <a:r>
                  <a:rPr lang="zh-TW" altLang="en-US" sz="1600" b="1" dirty="0" smtClean="0">
                    <a:latin typeface="+mj-ea"/>
                    <a:ea typeface="+mj-ea"/>
                    <a:cs typeface="+mn-ea"/>
                  </a:rPr>
                  <a:t>：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</a:rPr>
                  <a:t>多功能睡眠鐘</a:t>
                </a:r>
                <a:endPara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</a:endParaRPr>
              </a:p>
              <a:p>
                <a:pPr marL="606425" indent="-6064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</a:rPr>
                  <a:t>計畫</a:t>
                </a:r>
                <a:r>
                  <a:rPr lang="zh-TW" altLang="en-US" sz="1600" b="1" dirty="0" smtClean="0">
                    <a:latin typeface="+mj-ea"/>
                    <a:ea typeface="+mj-ea"/>
                    <a:cs typeface="+mn-ea"/>
                  </a:rPr>
                  <a:t>：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</a:rPr>
                  <a:t>異質分組，根據導引問題發想</a:t>
                </a:r>
                <a:endParaRPr lang="zh-CN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</a:endParaRPr>
              </a:p>
            </p:txBody>
          </p:sp>
          <p:sp>
            <p:nvSpPr>
              <p:cNvPr id="21" name="矩形 42"/>
              <p:cNvSpPr>
                <a:spLocks noChangeArrowheads="1"/>
              </p:cNvSpPr>
              <p:nvPr/>
            </p:nvSpPr>
            <p:spPr bwMode="auto">
              <a:xfrm>
                <a:off x="344487" y="1261515"/>
                <a:ext cx="1908848" cy="299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1.</a:t>
                </a:r>
                <a:r>
                  <a:rPr lang="zh-TW" altLang="en-US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主題與計畫擬定</a:t>
                </a:r>
                <a:endParaRPr lang="zh-CN" altLang="en-US" sz="20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43"/>
            <p:cNvGrpSpPr>
              <a:grpSpLocks/>
            </p:cNvGrpSpPr>
            <p:nvPr/>
          </p:nvGrpSpPr>
          <p:grpSpPr bwMode="auto">
            <a:xfrm>
              <a:off x="2759049" y="2557053"/>
              <a:ext cx="2387386" cy="1316866"/>
              <a:chOff x="344487" y="1261515"/>
              <a:chExt cx="2073282" cy="985649"/>
            </a:xfrm>
          </p:grpSpPr>
          <p:sp>
            <p:nvSpPr>
              <p:cNvPr id="23" name="TextBox 19"/>
              <p:cNvSpPr>
                <a:spLocks noChangeArrowheads="1"/>
              </p:cNvSpPr>
              <p:nvPr/>
            </p:nvSpPr>
            <p:spPr bwMode="auto">
              <a:xfrm>
                <a:off x="344487" y="1514604"/>
                <a:ext cx="2073282" cy="7325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  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(1)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語音電子鐘</a:t>
                </a:r>
                <a:endPara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  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(2)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光纖呼吸燈</a:t>
                </a:r>
                <a:endPara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  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(3)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百搭智能開關</a:t>
                </a:r>
                <a:endParaRPr lang="en-US" altLang="zh-CN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矩形 42"/>
              <p:cNvSpPr>
                <a:spLocks noChangeArrowheads="1"/>
              </p:cNvSpPr>
              <p:nvPr/>
            </p:nvSpPr>
            <p:spPr bwMode="auto">
              <a:xfrm>
                <a:off x="344487" y="1261515"/>
                <a:ext cx="1908847" cy="29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2.</a:t>
                </a:r>
                <a:r>
                  <a:rPr lang="zh-TW" altLang="en-US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微課程實作探究</a:t>
                </a:r>
                <a:endParaRPr lang="zh-CN" altLang="en-US" sz="20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43"/>
            <p:cNvGrpSpPr>
              <a:grpSpLocks/>
            </p:cNvGrpSpPr>
            <p:nvPr/>
          </p:nvGrpSpPr>
          <p:grpSpPr bwMode="auto">
            <a:xfrm>
              <a:off x="4716016" y="4221088"/>
              <a:ext cx="2131267" cy="676692"/>
              <a:chOff x="344487" y="1261515"/>
              <a:chExt cx="1850862" cy="506490"/>
            </a:xfrm>
          </p:grpSpPr>
          <p:sp>
            <p:nvSpPr>
              <p:cNvPr id="26" name="TextBox 19"/>
              <p:cNvSpPr>
                <a:spLocks noChangeArrowheads="1"/>
              </p:cNvSpPr>
              <p:nvPr/>
            </p:nvSpPr>
            <p:spPr bwMode="auto">
              <a:xfrm>
                <a:off x="344487" y="1514604"/>
                <a:ext cx="1850862" cy="2534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600" b="1" dirty="0">
                    <a:latin typeface="等线" panose="020F0502020204030204"/>
                    <a:ea typeface="方正静蕾简体"/>
                    <a:cs typeface="+mn-ea"/>
                  </a:rPr>
                  <a:t>自創</a:t>
                </a:r>
                <a:r>
                  <a:rPr lang="en-US" altLang="zh-TW" sz="1600" b="1" dirty="0">
                    <a:latin typeface="等线" panose="020F0502020204030204"/>
                    <a:ea typeface="方正静蕾简体"/>
                    <a:cs typeface="+mn-ea"/>
                  </a:rPr>
                  <a:t>/</a:t>
                </a:r>
                <a:r>
                  <a:rPr lang="zh-TW" altLang="en-US" sz="1600" b="1" dirty="0" smtClean="0">
                    <a:latin typeface="等线" panose="020F0502020204030204"/>
                    <a:ea typeface="方正静蕾简体"/>
                    <a:cs typeface="+mn-ea"/>
                  </a:rPr>
                  <a:t>改良睡眠鐘功能</a:t>
                </a:r>
                <a:endParaRPr lang="zh-CN" altLang="en-US" sz="1600" b="1" dirty="0">
                  <a:latin typeface="等线" panose="020F0502020204030204"/>
                  <a:ea typeface="方正静蕾简体"/>
                  <a:cs typeface="+mn-ea"/>
                </a:endParaRPr>
              </a:p>
            </p:txBody>
          </p:sp>
          <p:sp>
            <p:nvSpPr>
              <p:cNvPr id="27" name="矩形 42"/>
              <p:cNvSpPr>
                <a:spLocks noChangeArrowheads="1"/>
              </p:cNvSpPr>
              <p:nvPr/>
            </p:nvSpPr>
            <p:spPr bwMode="auto">
              <a:xfrm>
                <a:off x="344487" y="1261515"/>
                <a:ext cx="1686112" cy="299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3.</a:t>
                </a:r>
                <a:r>
                  <a:rPr lang="zh-TW" altLang="en-US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自主創意實作</a:t>
                </a:r>
                <a:endParaRPr lang="zh-CN" altLang="en-US" sz="20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43"/>
            <p:cNvGrpSpPr>
              <a:grpSpLocks/>
            </p:cNvGrpSpPr>
            <p:nvPr/>
          </p:nvGrpSpPr>
          <p:grpSpPr bwMode="auto">
            <a:xfrm>
              <a:off x="6980556" y="3357682"/>
              <a:ext cx="2198038" cy="1612332"/>
              <a:chOff x="344487" y="1261515"/>
              <a:chExt cx="1908850" cy="1206798"/>
            </a:xfrm>
          </p:grpSpPr>
          <p:sp>
            <p:nvSpPr>
              <p:cNvPr id="29" name="TextBox 19"/>
              <p:cNvSpPr>
                <a:spLocks noChangeArrowheads="1"/>
              </p:cNvSpPr>
              <p:nvPr/>
            </p:nvSpPr>
            <p:spPr bwMode="auto">
              <a:xfrm>
                <a:off x="344487" y="1514604"/>
                <a:ext cx="1908850" cy="9537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 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(1)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小組口述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演示</a:t>
                </a:r>
                <a:endPara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(2)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教師評量</a:t>
                </a:r>
                <a:endPara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(3)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同儕回饋</a:t>
                </a:r>
                <a:endParaRPr lang="en-US" altLang="zh-TW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en-US" altLang="zh-TW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(4)</a:t>
                </a:r>
                <a:r>
                  <a:rPr lang="zh-TW" altLang="en-US" sz="16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組內互評</a:t>
                </a:r>
                <a:endParaRPr lang="en-US" altLang="zh-CN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矩形 42"/>
              <p:cNvSpPr>
                <a:spLocks noChangeArrowheads="1"/>
              </p:cNvSpPr>
              <p:nvPr/>
            </p:nvSpPr>
            <p:spPr bwMode="auto">
              <a:xfrm>
                <a:off x="344487" y="1261515"/>
                <a:ext cx="1908850" cy="299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4.</a:t>
                </a:r>
                <a:r>
                  <a:rPr lang="zh-TW" altLang="en-US" sz="20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+mn-lt"/>
                  </a:rPr>
                  <a:t>專案分享與評量</a:t>
                </a:r>
                <a:endParaRPr lang="zh-CN" altLang="en-US" sz="20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971600" y="2348880"/>
              <a:ext cx="1824654" cy="1968670"/>
              <a:chOff x="971600" y="2348880"/>
              <a:chExt cx="1824654" cy="1968670"/>
            </a:xfrm>
          </p:grpSpPr>
          <p:sp>
            <p:nvSpPr>
              <p:cNvPr id="4" name="直線圖說文字 2 3"/>
              <p:cNvSpPr/>
              <p:nvPr/>
            </p:nvSpPr>
            <p:spPr>
              <a:xfrm flipH="1">
                <a:off x="971600" y="2348880"/>
                <a:ext cx="1013458" cy="546312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329593"/>
                  <a:gd name="adj6" fmla="val -69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揭示</a:t>
                </a:r>
                <a:endParaRPr lang="en-US" altLang="zh-TW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評量表</a:t>
                </a:r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2627784" y="4149080"/>
                <a:ext cx="168470" cy="16847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8" name="Freeform 49"/>
            <p:cNvSpPr>
              <a:spLocks noEditPoints="1"/>
            </p:cNvSpPr>
            <p:nvPr/>
          </p:nvSpPr>
          <p:spPr bwMode="auto">
            <a:xfrm rot="1487382">
              <a:off x="3016218" y="3780732"/>
              <a:ext cx="627356" cy="542132"/>
            </a:xfrm>
            <a:custGeom>
              <a:avLst/>
              <a:gdLst>
                <a:gd name="T0" fmla="*/ 197 w 198"/>
                <a:gd name="T1" fmla="*/ 3 h 172"/>
                <a:gd name="T2" fmla="*/ 195 w 198"/>
                <a:gd name="T3" fmla="*/ 3 h 172"/>
                <a:gd name="T4" fmla="*/ 191 w 198"/>
                <a:gd name="T5" fmla="*/ 0 h 172"/>
                <a:gd name="T6" fmla="*/ 160 w 198"/>
                <a:gd name="T7" fmla="*/ 9 h 172"/>
                <a:gd name="T8" fmla="*/ 131 w 198"/>
                <a:gd name="T9" fmla="*/ 20 h 172"/>
                <a:gd name="T10" fmla="*/ 2 w 198"/>
                <a:gd name="T11" fmla="*/ 74 h 172"/>
                <a:gd name="T12" fmla="*/ 0 w 198"/>
                <a:gd name="T13" fmla="*/ 77 h 172"/>
                <a:gd name="T14" fmla="*/ 2 w 198"/>
                <a:gd name="T15" fmla="*/ 81 h 172"/>
                <a:gd name="T16" fmla="*/ 42 w 198"/>
                <a:gd name="T17" fmla="*/ 103 h 172"/>
                <a:gd name="T18" fmla="*/ 52 w 198"/>
                <a:gd name="T19" fmla="*/ 169 h 172"/>
                <a:gd name="T20" fmla="*/ 56 w 198"/>
                <a:gd name="T21" fmla="*/ 172 h 172"/>
                <a:gd name="T22" fmla="*/ 57 w 198"/>
                <a:gd name="T23" fmla="*/ 171 h 172"/>
                <a:gd name="T24" fmla="*/ 59 w 198"/>
                <a:gd name="T25" fmla="*/ 170 h 172"/>
                <a:gd name="T26" fmla="*/ 93 w 198"/>
                <a:gd name="T27" fmla="*/ 137 h 172"/>
                <a:gd name="T28" fmla="*/ 96 w 198"/>
                <a:gd name="T29" fmla="*/ 141 h 172"/>
                <a:gd name="T30" fmla="*/ 120 w 198"/>
                <a:gd name="T31" fmla="*/ 153 h 172"/>
                <a:gd name="T32" fmla="*/ 123 w 198"/>
                <a:gd name="T33" fmla="*/ 152 h 172"/>
                <a:gd name="T34" fmla="*/ 142 w 198"/>
                <a:gd name="T35" fmla="*/ 119 h 172"/>
                <a:gd name="T36" fmla="*/ 179 w 198"/>
                <a:gd name="T37" fmla="*/ 48 h 172"/>
                <a:gd name="T38" fmla="*/ 192 w 198"/>
                <a:gd name="T39" fmla="*/ 20 h 172"/>
                <a:gd name="T40" fmla="*/ 196 w 198"/>
                <a:gd name="T41" fmla="*/ 11 h 172"/>
                <a:gd name="T42" fmla="*/ 197 w 198"/>
                <a:gd name="T43" fmla="*/ 8 h 172"/>
                <a:gd name="T44" fmla="*/ 198 w 198"/>
                <a:gd name="T45" fmla="*/ 7 h 172"/>
                <a:gd name="T46" fmla="*/ 198 w 198"/>
                <a:gd name="T47" fmla="*/ 7 h 172"/>
                <a:gd name="T48" fmla="*/ 198 w 198"/>
                <a:gd name="T49" fmla="*/ 6 h 172"/>
                <a:gd name="T50" fmla="*/ 198 w 198"/>
                <a:gd name="T51" fmla="*/ 5 h 172"/>
                <a:gd name="T52" fmla="*/ 197 w 198"/>
                <a:gd name="T53" fmla="*/ 3 h 172"/>
                <a:gd name="T54" fmla="*/ 134 w 198"/>
                <a:gd name="T55" fmla="*/ 27 h 172"/>
                <a:gd name="T56" fmla="*/ 162 w 198"/>
                <a:gd name="T57" fmla="*/ 15 h 172"/>
                <a:gd name="T58" fmla="*/ 171 w 198"/>
                <a:gd name="T59" fmla="*/ 12 h 172"/>
                <a:gd name="T60" fmla="*/ 144 w 198"/>
                <a:gd name="T61" fmla="*/ 31 h 172"/>
                <a:gd name="T62" fmla="*/ 95 w 198"/>
                <a:gd name="T63" fmla="*/ 63 h 172"/>
                <a:gd name="T64" fmla="*/ 45 w 198"/>
                <a:gd name="T65" fmla="*/ 97 h 172"/>
                <a:gd name="T66" fmla="*/ 11 w 198"/>
                <a:gd name="T67" fmla="*/ 78 h 172"/>
                <a:gd name="T68" fmla="*/ 134 w 198"/>
                <a:gd name="T69" fmla="*/ 27 h 172"/>
                <a:gd name="T70" fmla="*/ 48 w 198"/>
                <a:gd name="T71" fmla="*/ 102 h 172"/>
                <a:gd name="T72" fmla="*/ 98 w 198"/>
                <a:gd name="T73" fmla="*/ 69 h 172"/>
                <a:gd name="T74" fmla="*/ 139 w 198"/>
                <a:gd name="T75" fmla="*/ 43 h 172"/>
                <a:gd name="T76" fmla="*/ 62 w 198"/>
                <a:gd name="T77" fmla="*/ 110 h 172"/>
                <a:gd name="T78" fmla="*/ 61 w 198"/>
                <a:gd name="T79" fmla="*/ 113 h 172"/>
                <a:gd name="T80" fmla="*/ 62 w 198"/>
                <a:gd name="T81" fmla="*/ 115 h 172"/>
                <a:gd name="T82" fmla="*/ 55 w 198"/>
                <a:gd name="T83" fmla="*/ 147 h 172"/>
                <a:gd name="T84" fmla="*/ 48 w 198"/>
                <a:gd name="T85" fmla="*/ 102 h 172"/>
                <a:gd name="T86" fmla="*/ 68 w 198"/>
                <a:gd name="T87" fmla="*/ 117 h 172"/>
                <a:gd name="T88" fmla="*/ 77 w 198"/>
                <a:gd name="T89" fmla="*/ 122 h 172"/>
                <a:gd name="T90" fmla="*/ 88 w 198"/>
                <a:gd name="T91" fmla="*/ 133 h 172"/>
                <a:gd name="T92" fmla="*/ 60 w 198"/>
                <a:gd name="T93" fmla="*/ 160 h 172"/>
                <a:gd name="T94" fmla="*/ 68 w 198"/>
                <a:gd name="T95" fmla="*/ 117 h 172"/>
                <a:gd name="T96" fmla="*/ 157 w 198"/>
                <a:gd name="T97" fmla="*/ 76 h 172"/>
                <a:gd name="T98" fmla="*/ 134 w 198"/>
                <a:gd name="T99" fmla="*/ 119 h 172"/>
                <a:gd name="T100" fmla="*/ 118 w 198"/>
                <a:gd name="T101" fmla="*/ 146 h 172"/>
                <a:gd name="T102" fmla="*/ 107 w 198"/>
                <a:gd name="T103" fmla="*/ 141 h 172"/>
                <a:gd name="T104" fmla="*/ 88 w 198"/>
                <a:gd name="T105" fmla="*/ 123 h 172"/>
                <a:gd name="T106" fmla="*/ 71 w 198"/>
                <a:gd name="T107" fmla="*/ 111 h 172"/>
                <a:gd name="T108" fmla="*/ 188 w 198"/>
                <a:gd name="T109" fmla="*/ 13 h 172"/>
                <a:gd name="T110" fmla="*/ 157 w 198"/>
                <a:gd name="T111" fmla="*/ 7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" h="172">
                  <a:moveTo>
                    <a:pt x="197" y="3"/>
                  </a:moveTo>
                  <a:cubicBezTo>
                    <a:pt x="196" y="3"/>
                    <a:pt x="196" y="3"/>
                    <a:pt x="195" y="3"/>
                  </a:cubicBezTo>
                  <a:cubicBezTo>
                    <a:pt x="195" y="1"/>
                    <a:pt x="193" y="0"/>
                    <a:pt x="191" y="0"/>
                  </a:cubicBezTo>
                  <a:cubicBezTo>
                    <a:pt x="176" y="4"/>
                    <a:pt x="168" y="6"/>
                    <a:pt x="160" y="9"/>
                  </a:cubicBezTo>
                  <a:cubicBezTo>
                    <a:pt x="152" y="12"/>
                    <a:pt x="145" y="15"/>
                    <a:pt x="131" y="20"/>
                  </a:cubicBezTo>
                  <a:cubicBezTo>
                    <a:pt x="87" y="38"/>
                    <a:pt x="39" y="58"/>
                    <a:pt x="2" y="74"/>
                  </a:cubicBezTo>
                  <a:cubicBezTo>
                    <a:pt x="0" y="75"/>
                    <a:pt x="0" y="76"/>
                    <a:pt x="0" y="77"/>
                  </a:cubicBezTo>
                  <a:cubicBezTo>
                    <a:pt x="0" y="79"/>
                    <a:pt x="0" y="80"/>
                    <a:pt x="2" y="81"/>
                  </a:cubicBezTo>
                  <a:cubicBezTo>
                    <a:pt x="17" y="88"/>
                    <a:pt x="28" y="93"/>
                    <a:pt x="42" y="103"/>
                  </a:cubicBezTo>
                  <a:cubicBezTo>
                    <a:pt x="45" y="125"/>
                    <a:pt x="48" y="147"/>
                    <a:pt x="52" y="169"/>
                  </a:cubicBezTo>
                  <a:cubicBezTo>
                    <a:pt x="52" y="171"/>
                    <a:pt x="54" y="172"/>
                    <a:pt x="56" y="172"/>
                  </a:cubicBezTo>
                  <a:cubicBezTo>
                    <a:pt x="56" y="172"/>
                    <a:pt x="57" y="171"/>
                    <a:pt x="57" y="171"/>
                  </a:cubicBezTo>
                  <a:cubicBezTo>
                    <a:pt x="58" y="171"/>
                    <a:pt x="59" y="171"/>
                    <a:pt x="59" y="170"/>
                  </a:cubicBezTo>
                  <a:cubicBezTo>
                    <a:pt x="72" y="157"/>
                    <a:pt x="81" y="148"/>
                    <a:pt x="93" y="137"/>
                  </a:cubicBezTo>
                  <a:cubicBezTo>
                    <a:pt x="94" y="139"/>
                    <a:pt x="95" y="140"/>
                    <a:pt x="96" y="141"/>
                  </a:cubicBezTo>
                  <a:cubicBezTo>
                    <a:pt x="103" y="147"/>
                    <a:pt x="110" y="152"/>
                    <a:pt x="120" y="153"/>
                  </a:cubicBezTo>
                  <a:cubicBezTo>
                    <a:pt x="121" y="153"/>
                    <a:pt x="122" y="152"/>
                    <a:pt x="123" y="152"/>
                  </a:cubicBezTo>
                  <a:cubicBezTo>
                    <a:pt x="127" y="145"/>
                    <a:pt x="134" y="133"/>
                    <a:pt x="142" y="119"/>
                  </a:cubicBezTo>
                  <a:cubicBezTo>
                    <a:pt x="154" y="97"/>
                    <a:pt x="168" y="70"/>
                    <a:pt x="179" y="48"/>
                  </a:cubicBezTo>
                  <a:cubicBezTo>
                    <a:pt x="184" y="37"/>
                    <a:pt x="189" y="27"/>
                    <a:pt x="192" y="20"/>
                  </a:cubicBezTo>
                  <a:cubicBezTo>
                    <a:pt x="194" y="16"/>
                    <a:pt x="195" y="13"/>
                    <a:pt x="196" y="11"/>
                  </a:cubicBezTo>
                  <a:cubicBezTo>
                    <a:pt x="197" y="10"/>
                    <a:pt x="197" y="9"/>
                    <a:pt x="197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8" y="5"/>
                    <a:pt x="197" y="4"/>
                    <a:pt x="197" y="3"/>
                  </a:cubicBezTo>
                  <a:close/>
                  <a:moveTo>
                    <a:pt x="134" y="27"/>
                  </a:moveTo>
                  <a:cubicBezTo>
                    <a:pt x="147" y="21"/>
                    <a:pt x="155" y="18"/>
                    <a:pt x="162" y="15"/>
                  </a:cubicBezTo>
                  <a:cubicBezTo>
                    <a:pt x="165" y="14"/>
                    <a:pt x="168" y="13"/>
                    <a:pt x="171" y="12"/>
                  </a:cubicBezTo>
                  <a:cubicBezTo>
                    <a:pt x="161" y="19"/>
                    <a:pt x="153" y="25"/>
                    <a:pt x="144" y="31"/>
                  </a:cubicBezTo>
                  <a:cubicBezTo>
                    <a:pt x="130" y="41"/>
                    <a:pt x="116" y="51"/>
                    <a:pt x="95" y="63"/>
                  </a:cubicBezTo>
                  <a:cubicBezTo>
                    <a:pt x="78" y="73"/>
                    <a:pt x="60" y="85"/>
                    <a:pt x="45" y="97"/>
                  </a:cubicBezTo>
                  <a:cubicBezTo>
                    <a:pt x="33" y="88"/>
                    <a:pt x="23" y="83"/>
                    <a:pt x="11" y="78"/>
                  </a:cubicBezTo>
                  <a:cubicBezTo>
                    <a:pt x="48" y="62"/>
                    <a:pt x="92" y="43"/>
                    <a:pt x="134" y="27"/>
                  </a:cubicBezTo>
                  <a:close/>
                  <a:moveTo>
                    <a:pt x="48" y="102"/>
                  </a:moveTo>
                  <a:cubicBezTo>
                    <a:pt x="63" y="91"/>
                    <a:pt x="82" y="79"/>
                    <a:pt x="98" y="69"/>
                  </a:cubicBezTo>
                  <a:cubicBezTo>
                    <a:pt x="115" y="59"/>
                    <a:pt x="128" y="51"/>
                    <a:pt x="139" y="43"/>
                  </a:cubicBezTo>
                  <a:cubicBezTo>
                    <a:pt x="114" y="64"/>
                    <a:pt x="92" y="84"/>
                    <a:pt x="62" y="110"/>
                  </a:cubicBezTo>
                  <a:cubicBezTo>
                    <a:pt x="61" y="111"/>
                    <a:pt x="61" y="112"/>
                    <a:pt x="61" y="113"/>
                  </a:cubicBezTo>
                  <a:cubicBezTo>
                    <a:pt x="61" y="114"/>
                    <a:pt x="61" y="114"/>
                    <a:pt x="62" y="115"/>
                  </a:cubicBezTo>
                  <a:cubicBezTo>
                    <a:pt x="59" y="123"/>
                    <a:pt x="57" y="134"/>
                    <a:pt x="55" y="147"/>
                  </a:cubicBezTo>
                  <a:cubicBezTo>
                    <a:pt x="53" y="132"/>
                    <a:pt x="51" y="117"/>
                    <a:pt x="48" y="102"/>
                  </a:cubicBezTo>
                  <a:close/>
                  <a:moveTo>
                    <a:pt x="68" y="117"/>
                  </a:moveTo>
                  <a:cubicBezTo>
                    <a:pt x="71" y="118"/>
                    <a:pt x="74" y="120"/>
                    <a:pt x="77" y="122"/>
                  </a:cubicBezTo>
                  <a:cubicBezTo>
                    <a:pt x="81" y="125"/>
                    <a:pt x="84" y="129"/>
                    <a:pt x="88" y="133"/>
                  </a:cubicBezTo>
                  <a:cubicBezTo>
                    <a:pt x="78" y="142"/>
                    <a:pt x="70" y="150"/>
                    <a:pt x="60" y="160"/>
                  </a:cubicBezTo>
                  <a:cubicBezTo>
                    <a:pt x="63" y="141"/>
                    <a:pt x="65" y="128"/>
                    <a:pt x="68" y="117"/>
                  </a:cubicBezTo>
                  <a:close/>
                  <a:moveTo>
                    <a:pt x="157" y="76"/>
                  </a:moveTo>
                  <a:cubicBezTo>
                    <a:pt x="149" y="91"/>
                    <a:pt x="141" y="106"/>
                    <a:pt x="134" y="119"/>
                  </a:cubicBezTo>
                  <a:cubicBezTo>
                    <a:pt x="128" y="131"/>
                    <a:pt x="122" y="140"/>
                    <a:pt x="118" y="146"/>
                  </a:cubicBezTo>
                  <a:cubicBezTo>
                    <a:pt x="114" y="145"/>
                    <a:pt x="111" y="144"/>
                    <a:pt x="107" y="141"/>
                  </a:cubicBezTo>
                  <a:cubicBezTo>
                    <a:pt x="101" y="137"/>
                    <a:pt x="95" y="129"/>
                    <a:pt x="88" y="123"/>
                  </a:cubicBezTo>
                  <a:cubicBezTo>
                    <a:pt x="83" y="118"/>
                    <a:pt x="78" y="113"/>
                    <a:pt x="71" y="111"/>
                  </a:cubicBezTo>
                  <a:cubicBezTo>
                    <a:pt x="115" y="73"/>
                    <a:pt x="142" y="46"/>
                    <a:pt x="188" y="13"/>
                  </a:cubicBezTo>
                  <a:cubicBezTo>
                    <a:pt x="182" y="26"/>
                    <a:pt x="170" y="51"/>
                    <a:pt x="157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等线" panose="020F0502020204030204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191416" y="2193117"/>
            <a:ext cx="7074958" cy="1091867"/>
            <a:chOff x="835947" y="2132856"/>
            <a:chExt cx="7074958" cy="1091867"/>
          </a:xfrm>
        </p:grpSpPr>
        <p:sp>
          <p:nvSpPr>
            <p:cNvPr id="32" name="文字方塊 31"/>
            <p:cNvSpPr txBox="1"/>
            <p:nvPr/>
          </p:nvSpPr>
          <p:spPr>
            <a:xfrm>
              <a:off x="5004048" y="2132856"/>
              <a:ext cx="2906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來源：教育部國民中小學課程與教學資源整合平</a:t>
              </a:r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臺，</a:t>
              </a:r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2020</a:t>
              </a:r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。十二年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國民基本教育課程綱要 總綱宣講</a:t>
              </a: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第七版</a:t>
              </a: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47" y="2162306"/>
              <a:ext cx="4210857" cy="1062417"/>
            </a:xfrm>
            <a:prstGeom prst="rect">
              <a:avLst/>
            </a:prstGeom>
          </p:spPr>
        </p:pic>
      </p:grpSp>
      <p:grpSp>
        <p:nvGrpSpPr>
          <p:cNvPr id="36" name="群組 35"/>
          <p:cNvGrpSpPr/>
          <p:nvPr/>
        </p:nvGrpSpPr>
        <p:grpSpPr>
          <a:xfrm>
            <a:off x="1547664" y="337440"/>
            <a:ext cx="539719" cy="508477"/>
            <a:chOff x="782867" y="777971"/>
            <a:chExt cx="539719" cy="508477"/>
          </a:xfrm>
        </p:grpSpPr>
        <p:sp>
          <p:nvSpPr>
            <p:cNvPr id="37" name="橢圓 36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347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5" y="339743"/>
            <a:ext cx="539999" cy="530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890" y="301326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自主創意實作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/>
              <a:t>學生成果樣</a:t>
            </a:r>
            <a:r>
              <a:rPr lang="zh-TW" altLang="en-US" dirty="0" smtClean="0"/>
              <a:t>例分析</a:t>
            </a:r>
            <a:endParaRPr lang="en-US" altLang="zh-TW" dirty="0"/>
          </a:p>
        </p:txBody>
      </p:sp>
      <p:sp>
        <p:nvSpPr>
          <p:cNvPr id="14" name="圓角矩形 13"/>
          <p:cNvSpPr/>
          <p:nvPr/>
        </p:nvSpPr>
        <p:spPr>
          <a:xfrm>
            <a:off x="845149" y="1251068"/>
            <a:ext cx="8119337" cy="1214096"/>
          </a:xfrm>
          <a:prstGeom prst="roundRect">
            <a:avLst>
              <a:gd name="adj" fmla="val 113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本課程研發過程，徵詢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組學生實際依照課程內容與進度，進行實驗教學。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組學生依據前階段微課程所學之知能，以及參閱教師提供的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教材簡報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NKNUBLOCK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編輯器的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積木使用說明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，進行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自主學習和創意實作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下表為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自主創意實作使用的程式積木與電控元件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，不包括前階段微課程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 rot="20979789">
            <a:off x="488563" y="995126"/>
            <a:ext cx="1084647" cy="332392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分析說明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3337745"/>
              </p:ext>
            </p:extLst>
          </p:nvPr>
        </p:nvGraphicFramePr>
        <p:xfrm>
          <a:off x="445815" y="2564904"/>
          <a:ext cx="8518671" cy="2047240"/>
        </p:xfrm>
        <a:graphic>
          <a:graphicData uri="http://schemas.openxmlformats.org/drawingml/2006/table">
            <a:tbl>
              <a:tblPr firstRow="1" bandRow="1"/>
              <a:tblGrid>
                <a:gridCol w="869252"/>
                <a:gridCol w="1130027"/>
                <a:gridCol w="1564653"/>
                <a:gridCol w="782327"/>
                <a:gridCol w="1724141"/>
                <a:gridCol w="720080"/>
                <a:gridCol w="720080"/>
                <a:gridCol w="1008111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控制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偵測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運算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變數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擴增</a:t>
                      </a:r>
                      <a:endParaRPr lang="zh-TW" altLang="en-US" sz="1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音效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indent="-180975" algn="ctr"/>
                      <a:r>
                        <a:rPr lang="zh-TW" altLang="en-US" sz="14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第一組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廣播訊息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重複結構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選擇結構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停止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比較運算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邏輯運算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變數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─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播放音效</a:t>
                      </a:r>
                      <a:endParaRPr lang="zh-TW" altLang="en-US" sz="1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indent="-180975" algn="ctr"/>
                      <a:r>
                        <a:rPr lang="zh-TW" altLang="en-US" sz="14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第二組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廣播訊息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等待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重複結構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選擇結構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停止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比較運算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邏輯運算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變數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轉語音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播放音效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0509994"/>
              </p:ext>
            </p:extLst>
          </p:nvPr>
        </p:nvGraphicFramePr>
        <p:xfrm>
          <a:off x="445815" y="4653136"/>
          <a:ext cx="6430441" cy="1620520"/>
        </p:xfrm>
        <a:graphic>
          <a:graphicData uri="http://schemas.openxmlformats.org/drawingml/2006/table">
            <a:tbl>
              <a:tblPr firstRow="1" bandRow="1"/>
              <a:tblGrid>
                <a:gridCol w="1574120"/>
                <a:gridCol w="2696081"/>
                <a:gridCol w="2160240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觸發機制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功能元件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indent="-180975" algn="ctr"/>
                      <a:r>
                        <a:rPr lang="zh-TW" altLang="en-US" sz="14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第一組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定時、超音波偵測、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溫度偵測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搖桿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按壓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風扇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音效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80975" indent="-180975" algn="ctr"/>
                      <a:r>
                        <a:rPr lang="zh-TW" altLang="en-US" sz="14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第二組</a:t>
                      </a:r>
                      <a:endParaRPr lang="zh-TW" altLang="en-US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定時、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光照度偵測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溫濕度偵測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搖桿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按壓、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軸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燈條、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OLED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風扇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 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蜂鳴器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8LED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矩陣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音效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21" name="圓角矩形 20"/>
          <p:cNvSpPr/>
          <p:nvPr/>
        </p:nvSpPr>
        <p:spPr>
          <a:xfrm>
            <a:off x="7020271" y="4882923"/>
            <a:ext cx="1944216" cy="11383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紅字表示學生運用非前階段微課程使用過的程式積木或電控元件。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5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09" y="947701"/>
            <a:ext cx="1529527" cy="1440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39889" y="200055"/>
            <a:ext cx="8229600" cy="60739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自主創意實作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實作成果樣</a:t>
            </a:r>
            <a:r>
              <a:rPr lang="zh-TW" altLang="en-US" dirty="0"/>
              <a:t>例第</a:t>
            </a:r>
            <a:r>
              <a:rPr lang="en-US" altLang="zh-TW" dirty="0"/>
              <a:t>1</a:t>
            </a:r>
            <a:r>
              <a:rPr lang="zh-TW" altLang="en-US" dirty="0"/>
              <a:t>組</a:t>
            </a:r>
            <a:r>
              <a:rPr lang="en-US" altLang="zh-TW" dirty="0" smtClean="0"/>
              <a:t>-1</a:t>
            </a:r>
            <a:endParaRPr lang="en-US" altLang="zh-TW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" y="238472"/>
            <a:ext cx="539999" cy="530559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274245" y="1772816"/>
            <a:ext cx="702155" cy="702155"/>
            <a:chOff x="5022637" y="974047"/>
            <a:chExt cx="702155" cy="702155"/>
          </a:xfrm>
        </p:grpSpPr>
        <p:sp>
          <p:nvSpPr>
            <p:cNvPr id="12" name="橢圓 11"/>
            <p:cNvSpPr/>
            <p:nvPr/>
          </p:nvSpPr>
          <p:spPr>
            <a:xfrm>
              <a:off x="5022637" y="974047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5087224" y="1146827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電子鐘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2647339" y="2529222"/>
            <a:ext cx="1329061" cy="703424"/>
            <a:chOff x="2519521" y="1876881"/>
            <a:chExt cx="1329061" cy="703424"/>
          </a:xfrm>
        </p:grpSpPr>
        <p:grpSp>
          <p:nvGrpSpPr>
            <p:cNvPr id="9" name="群組 8"/>
            <p:cNvGrpSpPr/>
            <p:nvPr/>
          </p:nvGrpSpPr>
          <p:grpSpPr>
            <a:xfrm>
              <a:off x="3146427" y="1876881"/>
              <a:ext cx="702155" cy="702155"/>
              <a:chOff x="5360584" y="1826848"/>
              <a:chExt cx="702155" cy="702155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5360584" y="1826848"/>
                <a:ext cx="702155" cy="70215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橢圓 4"/>
              <p:cNvSpPr/>
              <p:nvPr/>
            </p:nvSpPr>
            <p:spPr>
              <a:xfrm>
                <a:off x="5425953" y="1997987"/>
                <a:ext cx="579600" cy="35137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光纖 呼吸燈</a:t>
                </a: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2519521" y="1878150"/>
              <a:ext cx="702155" cy="702155"/>
              <a:chOff x="4928633" y="2631867"/>
              <a:chExt cx="702155" cy="702155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4928633" y="2631867"/>
                <a:ext cx="702155" cy="70215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橢圓 4"/>
              <p:cNvSpPr/>
              <p:nvPr/>
            </p:nvSpPr>
            <p:spPr>
              <a:xfrm>
                <a:off x="4989780" y="2812856"/>
                <a:ext cx="579860" cy="35137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智能 開關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169556" y="1634720"/>
            <a:ext cx="702155" cy="702155"/>
            <a:chOff x="1171186" y="3024866"/>
            <a:chExt cx="702155" cy="702155"/>
          </a:xfrm>
        </p:grpSpPr>
        <p:sp>
          <p:nvSpPr>
            <p:cNvPr id="27" name="橢圓 26"/>
            <p:cNvSpPr/>
            <p:nvPr/>
          </p:nvSpPr>
          <p:spPr>
            <a:xfrm>
              <a:off x="1171186" y="3024866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橢圓 4"/>
            <p:cNvSpPr/>
            <p:nvPr/>
          </p:nvSpPr>
          <p:spPr>
            <a:xfrm>
              <a:off x="1232333" y="3205855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搖籃曲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69556" y="3440000"/>
            <a:ext cx="7168681" cy="2809628"/>
            <a:chOff x="169556" y="3440000"/>
            <a:chExt cx="7168681" cy="2809628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96" y="5387210"/>
              <a:ext cx="6433641" cy="862418"/>
            </a:xfrm>
            <a:prstGeom prst="rect">
              <a:avLst/>
            </a:prstGeom>
          </p:spPr>
        </p:pic>
        <p:grpSp>
          <p:nvGrpSpPr>
            <p:cNvPr id="43" name="群組 42"/>
            <p:cNvGrpSpPr/>
            <p:nvPr/>
          </p:nvGrpSpPr>
          <p:grpSpPr>
            <a:xfrm>
              <a:off x="169556" y="3440000"/>
              <a:ext cx="702155" cy="702155"/>
              <a:chOff x="1171186" y="3024866"/>
              <a:chExt cx="702155" cy="702155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1171186" y="3024866"/>
                <a:ext cx="702155" cy="70215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橢圓 4"/>
              <p:cNvSpPr/>
              <p:nvPr/>
            </p:nvSpPr>
            <p:spPr>
              <a:xfrm>
                <a:off x="1232333" y="3205855"/>
                <a:ext cx="579860" cy="35137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鬧鈴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596" y="3440000"/>
              <a:ext cx="3836005" cy="1905006"/>
            </a:xfrm>
            <a:prstGeom prst="rect">
              <a:avLst/>
            </a:prstGeom>
          </p:spPr>
        </p:pic>
      </p:grpSp>
      <p:grpSp>
        <p:nvGrpSpPr>
          <p:cNvPr id="51" name="群組 50"/>
          <p:cNvGrpSpPr/>
          <p:nvPr/>
        </p:nvGrpSpPr>
        <p:grpSpPr>
          <a:xfrm>
            <a:off x="4788023" y="1193774"/>
            <a:ext cx="4309075" cy="3349480"/>
            <a:chOff x="4788023" y="1193774"/>
            <a:chExt cx="4309075" cy="33494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3" y="3565848"/>
              <a:ext cx="4309075" cy="977406"/>
            </a:xfrm>
            <a:prstGeom prst="rect">
              <a:avLst/>
            </a:prstGeom>
          </p:spPr>
        </p:pic>
        <p:grpSp>
          <p:nvGrpSpPr>
            <p:cNvPr id="46" name="群組 45"/>
            <p:cNvGrpSpPr/>
            <p:nvPr/>
          </p:nvGrpSpPr>
          <p:grpSpPr>
            <a:xfrm>
              <a:off x="5712207" y="1214867"/>
              <a:ext cx="702155" cy="702155"/>
              <a:chOff x="1171186" y="3024866"/>
              <a:chExt cx="702155" cy="702155"/>
            </a:xfrm>
          </p:grpSpPr>
          <p:sp>
            <p:nvSpPr>
              <p:cNvPr id="47" name="橢圓 46"/>
              <p:cNvSpPr/>
              <p:nvPr/>
            </p:nvSpPr>
            <p:spPr>
              <a:xfrm>
                <a:off x="1171186" y="3024866"/>
                <a:ext cx="702155" cy="70215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橢圓 4"/>
              <p:cNvSpPr/>
              <p:nvPr/>
            </p:nvSpPr>
            <p:spPr>
              <a:xfrm>
                <a:off x="1232333" y="3205855"/>
                <a:ext cx="579860" cy="35137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涼風扇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247" y="1193774"/>
              <a:ext cx="2556097" cy="2394039"/>
            </a:xfrm>
            <a:prstGeom prst="rect">
              <a:avLst/>
            </a:prstGeom>
          </p:spPr>
        </p:pic>
      </p:grpSp>
      <p:cxnSp>
        <p:nvCxnSpPr>
          <p:cNvPr id="65" name="弧形接點 64"/>
          <p:cNvCxnSpPr>
            <a:stCxn id="50" idx="1"/>
            <a:endCxn id="27" idx="6"/>
          </p:cNvCxnSpPr>
          <p:nvPr/>
        </p:nvCxnSpPr>
        <p:spPr>
          <a:xfrm rot="10800000" flipV="1">
            <a:off x="871711" y="1667700"/>
            <a:ext cx="550798" cy="318097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弧形接點 80"/>
          <p:cNvCxnSpPr>
            <a:stCxn id="50" idx="2"/>
            <a:endCxn id="44" idx="0"/>
          </p:cNvCxnSpPr>
          <p:nvPr/>
        </p:nvCxnSpPr>
        <p:spPr>
          <a:xfrm rot="5400000">
            <a:off x="827805" y="2080531"/>
            <a:ext cx="1052299" cy="1666639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4442664" y="1193774"/>
            <a:ext cx="1236658" cy="1587154"/>
            <a:chOff x="4442664" y="1193774"/>
            <a:chExt cx="1236658" cy="158715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664" y="1193774"/>
              <a:ext cx="1236658" cy="1587154"/>
            </a:xfrm>
            <a:prstGeom prst="rect">
              <a:avLst/>
            </a:prstGeom>
          </p:spPr>
        </p:pic>
        <p:sp>
          <p:nvSpPr>
            <p:cNvPr id="36" name="圓角矩形 35"/>
            <p:cNvSpPr/>
            <p:nvPr/>
          </p:nvSpPr>
          <p:spPr>
            <a:xfrm>
              <a:off x="4474611" y="1597488"/>
              <a:ext cx="1031239" cy="5613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4474611" y="2158803"/>
              <a:ext cx="1132702" cy="2806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4485471" y="2439142"/>
              <a:ext cx="1132702" cy="2806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1" name="弧形接點 60"/>
          <p:cNvCxnSpPr>
            <a:stCxn id="50" idx="3"/>
          </p:cNvCxnSpPr>
          <p:nvPr/>
        </p:nvCxnSpPr>
        <p:spPr>
          <a:xfrm flipV="1">
            <a:off x="2952036" y="1475715"/>
            <a:ext cx="1547536" cy="191986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弧形接點 31"/>
          <p:cNvCxnSpPr>
            <a:stCxn id="40" idx="1"/>
            <a:endCxn id="14" idx="6"/>
          </p:cNvCxnSpPr>
          <p:nvPr/>
        </p:nvCxnSpPr>
        <p:spPr>
          <a:xfrm rot="10800000" flipV="1">
            <a:off x="3976401" y="2299132"/>
            <a:ext cx="498211" cy="58116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弧形接點 20"/>
          <p:cNvCxnSpPr>
            <a:stCxn id="36" idx="1"/>
            <a:endCxn id="12" idx="6"/>
          </p:cNvCxnSpPr>
          <p:nvPr/>
        </p:nvCxnSpPr>
        <p:spPr>
          <a:xfrm rot="10800000" flipV="1">
            <a:off x="3976401" y="1878146"/>
            <a:ext cx="498211" cy="24574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弧形接點 38"/>
          <p:cNvCxnSpPr>
            <a:stCxn id="41" idx="3"/>
            <a:endCxn id="47" idx="4"/>
          </p:cNvCxnSpPr>
          <p:nvPr/>
        </p:nvCxnSpPr>
        <p:spPr>
          <a:xfrm flipV="1">
            <a:off x="5618173" y="1917022"/>
            <a:ext cx="445112" cy="66244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59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05" y="980728"/>
            <a:ext cx="1529527" cy="1440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39889" y="200055"/>
            <a:ext cx="8229600" cy="60739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自主創意實作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實作成果樣</a:t>
            </a:r>
            <a:r>
              <a:rPr lang="zh-TW" altLang="en-US" dirty="0"/>
              <a:t>例第</a:t>
            </a:r>
            <a:r>
              <a:rPr lang="en-US" altLang="zh-TW" dirty="0"/>
              <a:t>1</a:t>
            </a:r>
            <a:r>
              <a:rPr lang="zh-TW" altLang="en-US" dirty="0"/>
              <a:t>組</a:t>
            </a:r>
            <a:r>
              <a:rPr lang="en-US" altLang="zh-TW" dirty="0" smtClean="0"/>
              <a:t>-2</a:t>
            </a:r>
            <a:endParaRPr lang="en-US" altLang="zh-TW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" y="238472"/>
            <a:ext cx="539999" cy="530559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859311" y="1523251"/>
            <a:ext cx="702155" cy="702155"/>
            <a:chOff x="5022637" y="974047"/>
            <a:chExt cx="702155" cy="702155"/>
          </a:xfrm>
        </p:grpSpPr>
        <p:sp>
          <p:nvSpPr>
            <p:cNvPr id="12" name="橢圓 11"/>
            <p:cNvSpPr/>
            <p:nvPr/>
          </p:nvSpPr>
          <p:spPr>
            <a:xfrm>
              <a:off x="5022637" y="974047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橢圓 4"/>
            <p:cNvSpPr/>
            <p:nvPr/>
          </p:nvSpPr>
          <p:spPr>
            <a:xfrm>
              <a:off x="5087224" y="1146827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電子鐘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232405" y="2279657"/>
            <a:ext cx="1329061" cy="703424"/>
            <a:chOff x="2519521" y="1876881"/>
            <a:chExt cx="1329061" cy="703424"/>
          </a:xfrm>
        </p:grpSpPr>
        <p:grpSp>
          <p:nvGrpSpPr>
            <p:cNvPr id="9" name="群組 8"/>
            <p:cNvGrpSpPr/>
            <p:nvPr/>
          </p:nvGrpSpPr>
          <p:grpSpPr>
            <a:xfrm>
              <a:off x="3146427" y="1876881"/>
              <a:ext cx="702155" cy="702155"/>
              <a:chOff x="5360584" y="1826848"/>
              <a:chExt cx="702155" cy="702155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5360584" y="1826848"/>
                <a:ext cx="702155" cy="70215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橢圓 4"/>
              <p:cNvSpPr/>
              <p:nvPr/>
            </p:nvSpPr>
            <p:spPr>
              <a:xfrm>
                <a:off x="5425953" y="1997987"/>
                <a:ext cx="579600" cy="35137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光纖 呼吸燈</a:t>
                </a: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2519521" y="1878150"/>
              <a:ext cx="702155" cy="702155"/>
              <a:chOff x="4928633" y="2631867"/>
              <a:chExt cx="702155" cy="702155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4928633" y="2631867"/>
                <a:ext cx="702155" cy="702155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橢圓 4"/>
              <p:cNvSpPr/>
              <p:nvPr/>
            </p:nvSpPr>
            <p:spPr>
              <a:xfrm>
                <a:off x="4989780" y="2812856"/>
                <a:ext cx="579860" cy="35137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智能 開關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2591397" y="3026154"/>
            <a:ext cx="702155" cy="702155"/>
            <a:chOff x="1171186" y="3024866"/>
            <a:chExt cx="702155" cy="702155"/>
          </a:xfrm>
        </p:grpSpPr>
        <p:sp>
          <p:nvSpPr>
            <p:cNvPr id="27" name="橢圓 26"/>
            <p:cNvSpPr/>
            <p:nvPr/>
          </p:nvSpPr>
          <p:spPr>
            <a:xfrm>
              <a:off x="1171186" y="3024866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橢圓 4"/>
            <p:cNvSpPr/>
            <p:nvPr/>
          </p:nvSpPr>
          <p:spPr>
            <a:xfrm>
              <a:off x="1232333" y="3205855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搖籃曲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467544" y="3026154"/>
            <a:ext cx="702155" cy="702155"/>
            <a:chOff x="1171186" y="3024866"/>
            <a:chExt cx="702155" cy="702155"/>
          </a:xfrm>
        </p:grpSpPr>
        <p:sp>
          <p:nvSpPr>
            <p:cNvPr id="44" name="橢圓 43"/>
            <p:cNvSpPr/>
            <p:nvPr/>
          </p:nvSpPr>
          <p:spPr>
            <a:xfrm>
              <a:off x="1171186" y="3024866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橢圓 4"/>
            <p:cNvSpPr/>
            <p:nvPr/>
          </p:nvSpPr>
          <p:spPr>
            <a:xfrm>
              <a:off x="1232333" y="3205855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鬧鈴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6297273" y="965302"/>
            <a:ext cx="702155" cy="702155"/>
            <a:chOff x="1171186" y="3024866"/>
            <a:chExt cx="702155" cy="702155"/>
          </a:xfrm>
        </p:grpSpPr>
        <p:sp>
          <p:nvSpPr>
            <p:cNvPr id="47" name="橢圓 46"/>
            <p:cNvSpPr/>
            <p:nvPr/>
          </p:nvSpPr>
          <p:spPr>
            <a:xfrm>
              <a:off x="1171186" y="3024866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橢圓 4"/>
            <p:cNvSpPr/>
            <p:nvPr/>
          </p:nvSpPr>
          <p:spPr>
            <a:xfrm>
              <a:off x="1232333" y="3205855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涼風扇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81" name="弧形接點 80"/>
          <p:cNvCxnSpPr>
            <a:stCxn id="50" idx="1"/>
            <a:endCxn id="44" idx="0"/>
          </p:cNvCxnSpPr>
          <p:nvPr/>
        </p:nvCxnSpPr>
        <p:spPr>
          <a:xfrm rot="10800000" flipV="1">
            <a:off x="818623" y="1700728"/>
            <a:ext cx="460983" cy="1325426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5027730" y="944209"/>
            <a:ext cx="1236658" cy="1587154"/>
            <a:chOff x="4442664" y="1193774"/>
            <a:chExt cx="1236658" cy="158715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664" y="1193774"/>
              <a:ext cx="1236658" cy="1587154"/>
            </a:xfrm>
            <a:prstGeom prst="rect">
              <a:avLst/>
            </a:prstGeom>
          </p:spPr>
        </p:pic>
        <p:sp>
          <p:nvSpPr>
            <p:cNvPr id="36" name="圓角矩形 35"/>
            <p:cNvSpPr/>
            <p:nvPr/>
          </p:nvSpPr>
          <p:spPr>
            <a:xfrm>
              <a:off x="4474611" y="1597488"/>
              <a:ext cx="1031239" cy="5613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4474611" y="2158803"/>
              <a:ext cx="1132702" cy="2806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4485471" y="2439142"/>
              <a:ext cx="1132702" cy="28065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61" name="弧形接點 60"/>
          <p:cNvCxnSpPr>
            <a:stCxn id="50" idx="3"/>
          </p:cNvCxnSpPr>
          <p:nvPr/>
        </p:nvCxnSpPr>
        <p:spPr>
          <a:xfrm flipV="1">
            <a:off x="2809132" y="1222857"/>
            <a:ext cx="2261405" cy="477871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弧形接點 31"/>
          <p:cNvCxnSpPr>
            <a:stCxn id="40" idx="1"/>
            <a:endCxn id="14" idx="6"/>
          </p:cNvCxnSpPr>
          <p:nvPr/>
        </p:nvCxnSpPr>
        <p:spPr>
          <a:xfrm rot="10800000" flipV="1">
            <a:off x="4561467" y="2049567"/>
            <a:ext cx="498211" cy="58116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弧形接點 20"/>
          <p:cNvCxnSpPr>
            <a:stCxn id="36" idx="1"/>
            <a:endCxn id="12" idx="6"/>
          </p:cNvCxnSpPr>
          <p:nvPr/>
        </p:nvCxnSpPr>
        <p:spPr>
          <a:xfrm rot="10800000" flipV="1">
            <a:off x="4561467" y="1628581"/>
            <a:ext cx="498211" cy="24574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弧形接點 38"/>
          <p:cNvCxnSpPr>
            <a:stCxn id="41" idx="3"/>
            <a:endCxn id="47" idx="4"/>
          </p:cNvCxnSpPr>
          <p:nvPr/>
        </p:nvCxnSpPr>
        <p:spPr>
          <a:xfrm flipV="1">
            <a:off x="6203239" y="1667457"/>
            <a:ext cx="445112" cy="662449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52" y="3972360"/>
            <a:ext cx="3452427" cy="2625789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52" y="3019913"/>
            <a:ext cx="5214217" cy="987356"/>
          </a:xfrm>
          <a:prstGeom prst="rect">
            <a:avLst/>
          </a:prstGeom>
        </p:spPr>
      </p:pic>
      <p:cxnSp>
        <p:nvCxnSpPr>
          <p:cNvPr id="65" name="弧形接點 64"/>
          <p:cNvCxnSpPr>
            <a:stCxn id="50" idx="2"/>
            <a:endCxn id="27" idx="2"/>
          </p:cNvCxnSpPr>
          <p:nvPr/>
        </p:nvCxnSpPr>
        <p:spPr>
          <a:xfrm rot="16200000" flipH="1">
            <a:off x="1839631" y="2625466"/>
            <a:ext cx="956504" cy="547028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38" y="2077010"/>
            <a:ext cx="1287272" cy="1440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39889" y="116632"/>
            <a:ext cx="8229600" cy="7469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自主創意實作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實作成果樣</a:t>
            </a:r>
            <a:r>
              <a:rPr lang="zh-TW" altLang="en-US" dirty="0"/>
              <a:t>例第</a:t>
            </a:r>
            <a:r>
              <a:rPr lang="en-US" altLang="zh-TW" dirty="0"/>
              <a:t>2</a:t>
            </a:r>
            <a:r>
              <a:rPr lang="zh-TW" altLang="en-US" dirty="0"/>
              <a:t>組</a:t>
            </a:r>
            <a:r>
              <a:rPr lang="en-US" altLang="zh-TW" dirty="0" smtClean="0"/>
              <a:t>-1</a:t>
            </a:r>
            <a:endParaRPr lang="en-US" altLang="zh-TW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" y="238472"/>
            <a:ext cx="539999" cy="530559"/>
          </a:xfrm>
          <a:prstGeom prst="rect">
            <a:avLst/>
          </a:prstGeom>
        </p:spPr>
      </p:pic>
      <p:grpSp>
        <p:nvGrpSpPr>
          <p:cNvPr id="88" name="群組 87"/>
          <p:cNvGrpSpPr/>
          <p:nvPr/>
        </p:nvGrpSpPr>
        <p:grpSpPr>
          <a:xfrm>
            <a:off x="1968847" y="4302927"/>
            <a:ext cx="702155" cy="702155"/>
            <a:chOff x="179512" y="2510821"/>
            <a:chExt cx="702155" cy="702155"/>
          </a:xfrm>
        </p:grpSpPr>
        <p:sp>
          <p:nvSpPr>
            <p:cNvPr id="24" name="橢圓 23"/>
            <p:cNvSpPr/>
            <p:nvPr/>
          </p:nvSpPr>
          <p:spPr>
            <a:xfrm>
              <a:off x="179512" y="2510821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橢圓 4"/>
            <p:cNvSpPr/>
            <p:nvPr/>
          </p:nvSpPr>
          <p:spPr>
            <a:xfrm>
              <a:off x="240659" y="2691810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小夜燈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005805" y="4302927"/>
            <a:ext cx="702155" cy="702155"/>
            <a:chOff x="683954" y="877865"/>
            <a:chExt cx="702155" cy="702155"/>
          </a:xfrm>
        </p:grpSpPr>
        <p:sp>
          <p:nvSpPr>
            <p:cNvPr id="26" name="橢圓 25"/>
            <p:cNvSpPr/>
            <p:nvPr/>
          </p:nvSpPr>
          <p:spPr>
            <a:xfrm>
              <a:off x="683954" y="877865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橢圓 4"/>
            <p:cNvSpPr/>
            <p:nvPr/>
          </p:nvSpPr>
          <p:spPr>
            <a:xfrm>
              <a:off x="777802" y="1058854"/>
              <a:ext cx="508571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鬧鐘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30" name="弧形接點 29"/>
          <p:cNvCxnSpPr>
            <a:stCxn id="28" idx="2"/>
            <a:endCxn id="24" idx="0"/>
          </p:cNvCxnSpPr>
          <p:nvPr/>
        </p:nvCxnSpPr>
        <p:spPr>
          <a:xfrm rot="16200000" flipH="1">
            <a:off x="1681341" y="3664342"/>
            <a:ext cx="785917" cy="491251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弧形接點 30"/>
          <p:cNvCxnSpPr>
            <a:stCxn id="28" idx="2"/>
            <a:endCxn id="26" idx="0"/>
          </p:cNvCxnSpPr>
          <p:nvPr/>
        </p:nvCxnSpPr>
        <p:spPr>
          <a:xfrm rot="5400000">
            <a:off x="1199821" y="3674073"/>
            <a:ext cx="785917" cy="471791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群組 50"/>
          <p:cNvGrpSpPr/>
          <p:nvPr/>
        </p:nvGrpSpPr>
        <p:grpSpPr>
          <a:xfrm>
            <a:off x="3347864" y="1164550"/>
            <a:ext cx="5542138" cy="5352674"/>
            <a:chOff x="3347864" y="1164550"/>
            <a:chExt cx="5542138" cy="535267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7864" y="5465984"/>
              <a:ext cx="5542138" cy="1051240"/>
            </a:xfrm>
            <a:prstGeom prst="rect">
              <a:avLst/>
            </a:prstGeom>
          </p:spPr>
        </p:pic>
        <p:grpSp>
          <p:nvGrpSpPr>
            <p:cNvPr id="49" name="群組 48"/>
            <p:cNvGrpSpPr/>
            <p:nvPr/>
          </p:nvGrpSpPr>
          <p:grpSpPr>
            <a:xfrm>
              <a:off x="5232849" y="1164550"/>
              <a:ext cx="3657153" cy="2739173"/>
              <a:chOff x="5232849" y="908720"/>
              <a:chExt cx="3657153" cy="2739173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933308"/>
                <a:ext cx="2949850" cy="2714585"/>
              </a:xfrm>
              <a:prstGeom prst="rect">
                <a:avLst/>
              </a:prstGeom>
            </p:spPr>
          </p:pic>
          <p:grpSp>
            <p:nvGrpSpPr>
              <p:cNvPr id="3" name="群組 2"/>
              <p:cNvGrpSpPr/>
              <p:nvPr/>
            </p:nvGrpSpPr>
            <p:grpSpPr>
              <a:xfrm>
                <a:off x="5232849" y="908720"/>
                <a:ext cx="702155" cy="702155"/>
                <a:chOff x="4585132" y="1081821"/>
                <a:chExt cx="702155" cy="702155"/>
              </a:xfrm>
            </p:grpSpPr>
            <p:sp>
              <p:nvSpPr>
                <p:cNvPr id="21" name="橢圓 20"/>
                <p:cNvSpPr/>
                <p:nvPr/>
              </p:nvSpPr>
              <p:spPr>
                <a:xfrm>
                  <a:off x="4585132" y="1081821"/>
                  <a:ext cx="702155" cy="702155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橢圓 4"/>
                <p:cNvSpPr/>
                <p:nvPr/>
              </p:nvSpPr>
              <p:spPr>
                <a:xfrm>
                  <a:off x="4646279" y="1262810"/>
                  <a:ext cx="579860" cy="351371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溫濕度</a:t>
                  </a:r>
                  <a:endParaRPr lang="en-US" altLang="zh-TW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grpSp>
          <p:nvGrpSpPr>
            <p:cNvPr id="50" name="群組 49"/>
            <p:cNvGrpSpPr/>
            <p:nvPr/>
          </p:nvGrpSpPr>
          <p:grpSpPr>
            <a:xfrm>
              <a:off x="5237997" y="3972613"/>
              <a:ext cx="3300193" cy="1544619"/>
              <a:chOff x="5237997" y="3716783"/>
              <a:chExt cx="3300193" cy="1544619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3716783"/>
                <a:ext cx="2598038" cy="1544619"/>
              </a:xfrm>
              <a:prstGeom prst="rect">
                <a:avLst/>
              </a:prstGeom>
            </p:spPr>
          </p:pic>
          <p:grpSp>
            <p:nvGrpSpPr>
              <p:cNvPr id="2" name="群組 1"/>
              <p:cNvGrpSpPr/>
              <p:nvPr/>
            </p:nvGrpSpPr>
            <p:grpSpPr>
              <a:xfrm>
                <a:off x="5237997" y="3740384"/>
                <a:ext cx="702155" cy="702155"/>
                <a:chOff x="5237997" y="3740384"/>
                <a:chExt cx="702155" cy="702155"/>
              </a:xfrm>
            </p:grpSpPr>
            <p:sp>
              <p:nvSpPr>
                <p:cNvPr id="32" name="橢圓 31"/>
                <p:cNvSpPr/>
                <p:nvPr/>
              </p:nvSpPr>
              <p:spPr>
                <a:xfrm>
                  <a:off x="5237997" y="3740384"/>
                  <a:ext cx="702155" cy="702155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橢圓 4"/>
                <p:cNvSpPr/>
                <p:nvPr/>
              </p:nvSpPr>
              <p:spPr>
                <a:xfrm>
                  <a:off x="5321631" y="3921373"/>
                  <a:ext cx="535961" cy="351371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9050" tIns="19050" rIns="19050" bIns="19050" numCol="1" spcCol="1270" anchor="ctr" anchorCtr="0">
                  <a:noAutofit/>
                </a:bodyPr>
                <a:lstStyle/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智慧</a:t>
                  </a:r>
                  <a:endParaRPr lang="en-US" altLang="zh-TW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400" b="1" dirty="0" smtClean="0">
                      <a:solidFill>
                        <a:prstClr val="white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風扇</a:t>
                  </a:r>
                  <a:endParaRPr lang="en-US" altLang="zh-TW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39" name="群組 38"/>
          <p:cNvGrpSpPr/>
          <p:nvPr/>
        </p:nvGrpSpPr>
        <p:grpSpPr>
          <a:xfrm>
            <a:off x="2378843" y="884449"/>
            <a:ext cx="1329061" cy="703424"/>
            <a:chOff x="6284647" y="1835943"/>
            <a:chExt cx="1329061" cy="703424"/>
          </a:xfrm>
        </p:grpSpPr>
        <p:sp>
          <p:nvSpPr>
            <p:cNvPr id="35" name="橢圓 34"/>
            <p:cNvSpPr/>
            <p:nvPr/>
          </p:nvSpPr>
          <p:spPr>
            <a:xfrm>
              <a:off x="6911553" y="1835943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橢圓 4"/>
            <p:cNvSpPr/>
            <p:nvPr/>
          </p:nvSpPr>
          <p:spPr>
            <a:xfrm>
              <a:off x="6976922" y="2007082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 呼吸燈</a:t>
              </a:r>
            </a:p>
          </p:txBody>
        </p:sp>
        <p:sp>
          <p:nvSpPr>
            <p:cNvPr id="37" name="橢圓 36"/>
            <p:cNvSpPr/>
            <p:nvPr/>
          </p:nvSpPr>
          <p:spPr>
            <a:xfrm>
              <a:off x="6284647" y="1837212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橢圓 4"/>
            <p:cNvSpPr/>
            <p:nvPr/>
          </p:nvSpPr>
          <p:spPr>
            <a:xfrm>
              <a:off x="6345794" y="2018201"/>
              <a:ext cx="57986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 開關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085148" y="892885"/>
            <a:ext cx="702155" cy="702155"/>
            <a:chOff x="6283813" y="908720"/>
            <a:chExt cx="702155" cy="702155"/>
          </a:xfrm>
        </p:grpSpPr>
        <p:sp>
          <p:nvSpPr>
            <p:cNvPr id="41" name="橢圓 40"/>
            <p:cNvSpPr/>
            <p:nvPr/>
          </p:nvSpPr>
          <p:spPr>
            <a:xfrm>
              <a:off x="6283813" y="908720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橢圓 4"/>
            <p:cNvSpPr/>
            <p:nvPr/>
          </p:nvSpPr>
          <p:spPr>
            <a:xfrm>
              <a:off x="6348400" y="1081500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電子鐘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218550" y="1806818"/>
            <a:ext cx="1591964" cy="2271106"/>
            <a:chOff x="3218550" y="1806818"/>
            <a:chExt cx="1591964" cy="22711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550" y="1806818"/>
              <a:ext cx="1591964" cy="2271106"/>
            </a:xfrm>
            <a:prstGeom prst="rect">
              <a:avLst/>
            </a:prstGeom>
          </p:spPr>
        </p:pic>
        <p:sp>
          <p:nvSpPr>
            <p:cNvPr id="9" name="圓角矩形 8"/>
            <p:cNvSpPr/>
            <p:nvPr/>
          </p:nvSpPr>
          <p:spPr>
            <a:xfrm>
              <a:off x="3218550" y="2780927"/>
              <a:ext cx="1552626" cy="94176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232087" y="2218099"/>
              <a:ext cx="1285592" cy="5613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3232086" y="3732234"/>
              <a:ext cx="1104523" cy="3087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2" name="弧形接點 51"/>
          <p:cNvCxnSpPr>
            <a:stCxn id="55" idx="3"/>
            <a:endCxn id="32" idx="2"/>
          </p:cNvCxnSpPr>
          <p:nvPr/>
        </p:nvCxnSpPr>
        <p:spPr>
          <a:xfrm>
            <a:off x="4336609" y="3886585"/>
            <a:ext cx="901388" cy="46070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弧形接點 28"/>
          <p:cNvCxnSpPr>
            <a:stCxn id="9" idx="3"/>
            <a:endCxn id="21" idx="4"/>
          </p:cNvCxnSpPr>
          <p:nvPr/>
        </p:nvCxnSpPr>
        <p:spPr>
          <a:xfrm flipV="1">
            <a:off x="4771176" y="1866705"/>
            <a:ext cx="812751" cy="1385105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弧形接點 61"/>
          <p:cNvCxnSpPr>
            <a:stCxn id="34" idx="3"/>
            <a:endCxn id="41" idx="6"/>
          </p:cNvCxnSpPr>
          <p:nvPr/>
        </p:nvCxnSpPr>
        <p:spPr>
          <a:xfrm flipV="1">
            <a:off x="4517679" y="1243963"/>
            <a:ext cx="269624" cy="1254794"/>
          </a:xfrm>
          <a:prstGeom prst="curvedConnector3">
            <a:avLst>
              <a:gd name="adj1" fmla="val 18478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弧形接點 75"/>
          <p:cNvCxnSpPr>
            <a:stCxn id="28" idx="3"/>
          </p:cNvCxnSpPr>
          <p:nvPr/>
        </p:nvCxnSpPr>
        <p:spPr>
          <a:xfrm flipV="1">
            <a:off x="2472310" y="2075741"/>
            <a:ext cx="799552" cy="721269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群組 79"/>
          <p:cNvGrpSpPr/>
          <p:nvPr/>
        </p:nvGrpSpPr>
        <p:grpSpPr>
          <a:xfrm>
            <a:off x="489495" y="884449"/>
            <a:ext cx="702155" cy="702155"/>
            <a:chOff x="683954" y="877865"/>
            <a:chExt cx="702155" cy="702155"/>
          </a:xfrm>
        </p:grpSpPr>
        <p:sp>
          <p:nvSpPr>
            <p:cNvPr id="81" name="橢圓 80"/>
            <p:cNvSpPr/>
            <p:nvPr/>
          </p:nvSpPr>
          <p:spPr>
            <a:xfrm>
              <a:off x="683954" y="877865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橢圓 4"/>
            <p:cNvSpPr/>
            <p:nvPr/>
          </p:nvSpPr>
          <p:spPr>
            <a:xfrm>
              <a:off x="777802" y="1058854"/>
              <a:ext cx="508571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催眠</a:t>
              </a:r>
            </a:p>
          </p:txBody>
        </p:sp>
      </p:grpSp>
      <p:cxnSp>
        <p:nvCxnSpPr>
          <p:cNvPr id="84" name="弧形接點 83"/>
          <p:cNvCxnSpPr>
            <a:stCxn id="28" idx="1"/>
            <a:endCxn id="81" idx="4"/>
          </p:cNvCxnSpPr>
          <p:nvPr/>
        </p:nvCxnSpPr>
        <p:spPr>
          <a:xfrm rot="10800000">
            <a:off x="840574" y="1586604"/>
            <a:ext cx="344465" cy="1210406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弧形接點 88"/>
          <p:cNvCxnSpPr>
            <a:stCxn id="28" idx="0"/>
            <a:endCxn id="37" idx="2"/>
          </p:cNvCxnSpPr>
          <p:nvPr/>
        </p:nvCxnSpPr>
        <p:spPr>
          <a:xfrm rot="5400000" flipH="1" flipV="1">
            <a:off x="1683651" y="1381819"/>
            <a:ext cx="840214" cy="550169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08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34" y="1610184"/>
            <a:ext cx="1287272" cy="1440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39889" y="116632"/>
            <a:ext cx="8229600" cy="7469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自主創意實作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實作成果樣</a:t>
            </a:r>
            <a:r>
              <a:rPr lang="zh-TW" altLang="en-US" dirty="0"/>
              <a:t>例第</a:t>
            </a:r>
            <a:r>
              <a:rPr lang="en-US" altLang="zh-TW" dirty="0"/>
              <a:t>2</a:t>
            </a:r>
            <a:r>
              <a:rPr lang="zh-TW" altLang="en-US" dirty="0"/>
              <a:t>組</a:t>
            </a:r>
            <a:r>
              <a:rPr lang="en-US" altLang="zh-TW" dirty="0" smtClean="0"/>
              <a:t>-2</a:t>
            </a:r>
            <a:endParaRPr lang="en-US" altLang="zh-TW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" y="238472"/>
            <a:ext cx="539999" cy="530559"/>
          </a:xfrm>
          <a:prstGeom prst="rect">
            <a:avLst/>
          </a:prstGeom>
        </p:spPr>
      </p:pic>
      <p:cxnSp>
        <p:nvCxnSpPr>
          <p:cNvPr id="30" name="弧形接點 29"/>
          <p:cNvCxnSpPr>
            <a:stCxn id="28" idx="2"/>
            <a:endCxn id="24" idx="0"/>
          </p:cNvCxnSpPr>
          <p:nvPr/>
        </p:nvCxnSpPr>
        <p:spPr>
          <a:xfrm rot="16200000" flipH="1">
            <a:off x="3431708" y="1704945"/>
            <a:ext cx="450643" cy="3141119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弧形接點 30"/>
          <p:cNvCxnSpPr>
            <a:stCxn id="28" idx="2"/>
            <a:endCxn id="26" idx="0"/>
          </p:cNvCxnSpPr>
          <p:nvPr/>
        </p:nvCxnSpPr>
        <p:spPr>
          <a:xfrm rot="5400000">
            <a:off x="1324199" y="2658093"/>
            <a:ext cx="370180" cy="1154363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6679131" y="1909157"/>
            <a:ext cx="702155" cy="702155"/>
            <a:chOff x="4585132" y="1081821"/>
            <a:chExt cx="702155" cy="702155"/>
          </a:xfrm>
        </p:grpSpPr>
        <p:sp>
          <p:nvSpPr>
            <p:cNvPr id="21" name="橢圓 20"/>
            <p:cNvSpPr/>
            <p:nvPr/>
          </p:nvSpPr>
          <p:spPr>
            <a:xfrm>
              <a:off x="4585132" y="1081821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橢圓 4"/>
            <p:cNvSpPr/>
            <p:nvPr/>
          </p:nvSpPr>
          <p:spPr>
            <a:xfrm>
              <a:off x="4646279" y="1262810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溫濕度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690896" y="2648097"/>
            <a:ext cx="702155" cy="702155"/>
            <a:chOff x="5237997" y="3740384"/>
            <a:chExt cx="702155" cy="702155"/>
          </a:xfrm>
        </p:grpSpPr>
        <p:sp>
          <p:nvSpPr>
            <p:cNvPr id="32" name="橢圓 31"/>
            <p:cNvSpPr/>
            <p:nvPr/>
          </p:nvSpPr>
          <p:spPr>
            <a:xfrm>
              <a:off x="5237997" y="3740384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橢圓 4"/>
            <p:cNvSpPr/>
            <p:nvPr/>
          </p:nvSpPr>
          <p:spPr>
            <a:xfrm>
              <a:off x="5321631" y="3921373"/>
              <a:ext cx="535961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風扇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320871" y="821911"/>
            <a:ext cx="1329061" cy="703424"/>
            <a:chOff x="6284647" y="1835943"/>
            <a:chExt cx="1329061" cy="703424"/>
          </a:xfrm>
        </p:grpSpPr>
        <p:sp>
          <p:nvSpPr>
            <p:cNvPr id="35" name="橢圓 34"/>
            <p:cNvSpPr/>
            <p:nvPr/>
          </p:nvSpPr>
          <p:spPr>
            <a:xfrm>
              <a:off x="6911553" y="1835943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橢圓 4"/>
            <p:cNvSpPr/>
            <p:nvPr/>
          </p:nvSpPr>
          <p:spPr>
            <a:xfrm>
              <a:off x="6976922" y="2007082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 呼吸燈</a:t>
              </a:r>
            </a:p>
          </p:txBody>
        </p:sp>
        <p:sp>
          <p:nvSpPr>
            <p:cNvPr id="37" name="橢圓 36"/>
            <p:cNvSpPr/>
            <p:nvPr/>
          </p:nvSpPr>
          <p:spPr>
            <a:xfrm>
              <a:off x="6284647" y="1837212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橢圓 4"/>
            <p:cNvSpPr/>
            <p:nvPr/>
          </p:nvSpPr>
          <p:spPr>
            <a:xfrm>
              <a:off x="6345794" y="2018201"/>
              <a:ext cx="57986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 開關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681455" y="1172227"/>
            <a:ext cx="702155" cy="702155"/>
            <a:chOff x="6283813" y="908720"/>
            <a:chExt cx="702155" cy="702155"/>
          </a:xfrm>
        </p:grpSpPr>
        <p:sp>
          <p:nvSpPr>
            <p:cNvPr id="41" name="橢圓 40"/>
            <p:cNvSpPr/>
            <p:nvPr/>
          </p:nvSpPr>
          <p:spPr>
            <a:xfrm>
              <a:off x="6283813" y="908720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橢圓 4"/>
            <p:cNvSpPr/>
            <p:nvPr/>
          </p:nvSpPr>
          <p:spPr>
            <a:xfrm>
              <a:off x="6348400" y="1081500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電子鐘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4687923" y="842090"/>
            <a:ext cx="1591964" cy="2271106"/>
            <a:chOff x="3218550" y="1806818"/>
            <a:chExt cx="1591964" cy="22711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550" y="1806818"/>
              <a:ext cx="1591964" cy="2271106"/>
            </a:xfrm>
            <a:prstGeom prst="rect">
              <a:avLst/>
            </a:prstGeom>
          </p:spPr>
        </p:pic>
        <p:sp>
          <p:nvSpPr>
            <p:cNvPr id="9" name="圓角矩形 8"/>
            <p:cNvSpPr/>
            <p:nvPr/>
          </p:nvSpPr>
          <p:spPr>
            <a:xfrm>
              <a:off x="3218550" y="2780927"/>
              <a:ext cx="1552626" cy="94176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232087" y="2218099"/>
              <a:ext cx="1285592" cy="5613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3232086" y="3732234"/>
              <a:ext cx="1104523" cy="3087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2" name="弧形接點 51"/>
          <p:cNvCxnSpPr>
            <a:stCxn id="55" idx="3"/>
            <a:endCxn id="32" idx="2"/>
          </p:cNvCxnSpPr>
          <p:nvPr/>
        </p:nvCxnSpPr>
        <p:spPr>
          <a:xfrm>
            <a:off x="5805982" y="2921857"/>
            <a:ext cx="884914" cy="7731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弧形接點 28"/>
          <p:cNvCxnSpPr>
            <a:stCxn id="9" idx="3"/>
            <a:endCxn id="21" idx="2"/>
          </p:cNvCxnSpPr>
          <p:nvPr/>
        </p:nvCxnSpPr>
        <p:spPr>
          <a:xfrm flipV="1">
            <a:off x="6240549" y="2260235"/>
            <a:ext cx="438582" cy="2684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弧形接點 61"/>
          <p:cNvCxnSpPr>
            <a:stCxn id="34" idx="3"/>
            <a:endCxn id="41" idx="2"/>
          </p:cNvCxnSpPr>
          <p:nvPr/>
        </p:nvCxnSpPr>
        <p:spPr>
          <a:xfrm flipV="1">
            <a:off x="5987052" y="1523305"/>
            <a:ext cx="694403" cy="1072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弧形接點 75"/>
          <p:cNvCxnSpPr>
            <a:stCxn id="28" idx="3"/>
          </p:cNvCxnSpPr>
          <p:nvPr/>
        </p:nvCxnSpPr>
        <p:spPr>
          <a:xfrm flipV="1">
            <a:off x="2730106" y="1104523"/>
            <a:ext cx="2004856" cy="1225661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群組 79"/>
          <p:cNvGrpSpPr/>
          <p:nvPr/>
        </p:nvGrpSpPr>
        <p:grpSpPr>
          <a:xfrm>
            <a:off x="679532" y="828776"/>
            <a:ext cx="702155" cy="702155"/>
            <a:chOff x="683954" y="877865"/>
            <a:chExt cx="702155" cy="702155"/>
          </a:xfrm>
        </p:grpSpPr>
        <p:sp>
          <p:nvSpPr>
            <p:cNvPr id="81" name="橢圓 80"/>
            <p:cNvSpPr/>
            <p:nvPr/>
          </p:nvSpPr>
          <p:spPr>
            <a:xfrm>
              <a:off x="683954" y="877865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橢圓 4"/>
            <p:cNvSpPr/>
            <p:nvPr/>
          </p:nvSpPr>
          <p:spPr>
            <a:xfrm>
              <a:off x="777802" y="1058854"/>
              <a:ext cx="508571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催眠</a:t>
              </a:r>
            </a:p>
          </p:txBody>
        </p:sp>
      </p:grpSp>
      <p:cxnSp>
        <p:nvCxnSpPr>
          <p:cNvPr id="84" name="弧形接點 83"/>
          <p:cNvCxnSpPr>
            <a:stCxn id="28" idx="1"/>
            <a:endCxn id="81" idx="4"/>
          </p:cNvCxnSpPr>
          <p:nvPr/>
        </p:nvCxnSpPr>
        <p:spPr>
          <a:xfrm rot="10800000">
            <a:off x="1030610" y="1530932"/>
            <a:ext cx="412224" cy="799253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弧形接點 88"/>
          <p:cNvCxnSpPr>
            <a:stCxn id="28" idx="0"/>
            <a:endCxn id="37" idx="2"/>
          </p:cNvCxnSpPr>
          <p:nvPr/>
        </p:nvCxnSpPr>
        <p:spPr>
          <a:xfrm rot="5400000" flipH="1" flipV="1">
            <a:off x="1985707" y="1275021"/>
            <a:ext cx="435926" cy="234401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群組 58"/>
          <p:cNvGrpSpPr/>
          <p:nvPr/>
        </p:nvGrpSpPr>
        <p:grpSpPr>
          <a:xfrm>
            <a:off x="4876511" y="3408890"/>
            <a:ext cx="3605223" cy="2774011"/>
            <a:chOff x="4876511" y="3408890"/>
            <a:chExt cx="3605223" cy="2774011"/>
          </a:xfrm>
        </p:grpSpPr>
        <p:grpSp>
          <p:nvGrpSpPr>
            <p:cNvPr id="88" name="群組 87"/>
            <p:cNvGrpSpPr/>
            <p:nvPr/>
          </p:nvGrpSpPr>
          <p:grpSpPr>
            <a:xfrm>
              <a:off x="4876511" y="3500827"/>
              <a:ext cx="702155" cy="702155"/>
              <a:chOff x="179512" y="2510821"/>
              <a:chExt cx="702155" cy="702155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179512" y="2510821"/>
                <a:ext cx="702155" cy="70215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橢圓 4"/>
              <p:cNvSpPr/>
              <p:nvPr/>
            </p:nvSpPr>
            <p:spPr>
              <a:xfrm>
                <a:off x="240659" y="2691810"/>
                <a:ext cx="579860" cy="35137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小夜燈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333" y="4303970"/>
              <a:ext cx="2886401" cy="1878931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8813"/>
            <a:stretch/>
          </p:blipFill>
          <p:spPr>
            <a:xfrm>
              <a:off x="5601315" y="3408890"/>
              <a:ext cx="2702536" cy="895080"/>
            </a:xfrm>
            <a:prstGeom prst="rect">
              <a:avLst/>
            </a:prstGeom>
          </p:spPr>
        </p:pic>
      </p:grpSp>
      <p:grpSp>
        <p:nvGrpSpPr>
          <p:cNvPr id="48" name="群組 47"/>
          <p:cNvGrpSpPr/>
          <p:nvPr/>
        </p:nvGrpSpPr>
        <p:grpSpPr>
          <a:xfrm>
            <a:off x="581029" y="3380188"/>
            <a:ext cx="3964712" cy="2884313"/>
            <a:chOff x="72757" y="3380188"/>
            <a:chExt cx="3964712" cy="2884313"/>
          </a:xfrm>
        </p:grpSpPr>
        <p:grpSp>
          <p:nvGrpSpPr>
            <p:cNvPr id="40" name="群組 39"/>
            <p:cNvGrpSpPr/>
            <p:nvPr/>
          </p:nvGrpSpPr>
          <p:grpSpPr>
            <a:xfrm>
              <a:off x="72757" y="3420364"/>
              <a:ext cx="702155" cy="702155"/>
              <a:chOff x="725431" y="889339"/>
              <a:chExt cx="702155" cy="702155"/>
            </a:xfrm>
          </p:grpSpPr>
          <p:sp>
            <p:nvSpPr>
              <p:cNvPr id="26" name="橢圓 25"/>
              <p:cNvSpPr/>
              <p:nvPr/>
            </p:nvSpPr>
            <p:spPr>
              <a:xfrm>
                <a:off x="725431" y="889339"/>
                <a:ext cx="702155" cy="70215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橢圓 4"/>
              <p:cNvSpPr/>
              <p:nvPr/>
            </p:nvSpPr>
            <p:spPr>
              <a:xfrm>
                <a:off x="821457" y="1070671"/>
                <a:ext cx="508571" cy="35137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鬧鐘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80" y="4098289"/>
              <a:ext cx="3264089" cy="2166212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3350"/>
            <a:stretch/>
          </p:blipFill>
          <p:spPr>
            <a:xfrm>
              <a:off x="773380" y="3380188"/>
              <a:ext cx="3264089" cy="773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252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93" y="1661327"/>
            <a:ext cx="1287272" cy="1440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39889" y="116632"/>
            <a:ext cx="8229600" cy="74690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自主創意實作</a:t>
            </a:r>
            <a:r>
              <a:rPr lang="zh-TW" altLang="en-US" dirty="0" smtClean="0">
                <a:latin typeface="+mn-ea"/>
                <a:ea typeface="+mn-ea"/>
              </a:rPr>
              <a:t>：</a:t>
            </a:r>
            <a:r>
              <a:rPr lang="zh-TW" altLang="en-US" dirty="0" smtClean="0"/>
              <a:t>實作成果樣</a:t>
            </a:r>
            <a:r>
              <a:rPr lang="zh-TW" altLang="en-US" dirty="0"/>
              <a:t>例第</a:t>
            </a:r>
            <a:r>
              <a:rPr lang="en-US" altLang="zh-TW" dirty="0"/>
              <a:t>2</a:t>
            </a:r>
            <a:r>
              <a:rPr lang="zh-TW" altLang="en-US" dirty="0"/>
              <a:t>組</a:t>
            </a:r>
            <a:r>
              <a:rPr lang="en-US" altLang="zh-TW" dirty="0" smtClean="0"/>
              <a:t>-3</a:t>
            </a:r>
            <a:endParaRPr lang="en-US" altLang="zh-TW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3" y="238472"/>
            <a:ext cx="539999" cy="530559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6679131" y="1759763"/>
            <a:ext cx="702155" cy="702155"/>
            <a:chOff x="4585132" y="1081821"/>
            <a:chExt cx="702155" cy="702155"/>
          </a:xfrm>
        </p:grpSpPr>
        <p:sp>
          <p:nvSpPr>
            <p:cNvPr id="21" name="橢圓 20"/>
            <p:cNvSpPr/>
            <p:nvPr/>
          </p:nvSpPr>
          <p:spPr>
            <a:xfrm>
              <a:off x="4585132" y="1081821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橢圓 4"/>
            <p:cNvSpPr/>
            <p:nvPr/>
          </p:nvSpPr>
          <p:spPr>
            <a:xfrm>
              <a:off x="4646279" y="1262810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溫濕度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6690896" y="2498703"/>
            <a:ext cx="702155" cy="702155"/>
            <a:chOff x="5237997" y="3740384"/>
            <a:chExt cx="702155" cy="702155"/>
          </a:xfrm>
        </p:grpSpPr>
        <p:sp>
          <p:nvSpPr>
            <p:cNvPr id="32" name="橢圓 31"/>
            <p:cNvSpPr/>
            <p:nvPr/>
          </p:nvSpPr>
          <p:spPr>
            <a:xfrm>
              <a:off x="5237997" y="3740384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橢圓 4"/>
            <p:cNvSpPr/>
            <p:nvPr/>
          </p:nvSpPr>
          <p:spPr>
            <a:xfrm>
              <a:off x="5321631" y="3921373"/>
              <a:ext cx="535961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風扇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320871" y="821911"/>
            <a:ext cx="1329061" cy="703424"/>
            <a:chOff x="6284647" y="1835943"/>
            <a:chExt cx="1329061" cy="703424"/>
          </a:xfrm>
        </p:grpSpPr>
        <p:sp>
          <p:nvSpPr>
            <p:cNvPr id="35" name="橢圓 34"/>
            <p:cNvSpPr/>
            <p:nvPr/>
          </p:nvSpPr>
          <p:spPr>
            <a:xfrm>
              <a:off x="6911553" y="1835943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橢圓 4"/>
            <p:cNvSpPr/>
            <p:nvPr/>
          </p:nvSpPr>
          <p:spPr>
            <a:xfrm>
              <a:off x="6976922" y="2007082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光纖 呼吸燈</a:t>
              </a:r>
            </a:p>
          </p:txBody>
        </p:sp>
        <p:sp>
          <p:nvSpPr>
            <p:cNvPr id="37" name="橢圓 36"/>
            <p:cNvSpPr/>
            <p:nvPr/>
          </p:nvSpPr>
          <p:spPr>
            <a:xfrm>
              <a:off x="6284647" y="1837212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橢圓 4"/>
            <p:cNvSpPr/>
            <p:nvPr/>
          </p:nvSpPr>
          <p:spPr>
            <a:xfrm>
              <a:off x="6345794" y="2018201"/>
              <a:ext cx="57986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智能 開關</a:t>
              </a:r>
              <a:endParaRPr lang="en-US" altLang="zh-TW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681455" y="1022833"/>
            <a:ext cx="702155" cy="702155"/>
            <a:chOff x="6283813" y="908720"/>
            <a:chExt cx="702155" cy="702155"/>
          </a:xfrm>
        </p:grpSpPr>
        <p:sp>
          <p:nvSpPr>
            <p:cNvPr id="41" name="橢圓 40"/>
            <p:cNvSpPr/>
            <p:nvPr/>
          </p:nvSpPr>
          <p:spPr>
            <a:xfrm>
              <a:off x="6283813" y="908720"/>
              <a:ext cx="702155" cy="7021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橢圓 4"/>
            <p:cNvSpPr/>
            <p:nvPr/>
          </p:nvSpPr>
          <p:spPr>
            <a:xfrm>
              <a:off x="6348400" y="1081500"/>
              <a:ext cx="579600" cy="35137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語音</a:t>
              </a: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電子鐘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4687923" y="692696"/>
            <a:ext cx="1591964" cy="2271106"/>
            <a:chOff x="3218550" y="1806818"/>
            <a:chExt cx="1591964" cy="227110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550" y="1806818"/>
              <a:ext cx="1591964" cy="2271106"/>
            </a:xfrm>
            <a:prstGeom prst="rect">
              <a:avLst/>
            </a:prstGeom>
          </p:spPr>
        </p:pic>
        <p:sp>
          <p:nvSpPr>
            <p:cNvPr id="9" name="圓角矩形 8"/>
            <p:cNvSpPr/>
            <p:nvPr/>
          </p:nvSpPr>
          <p:spPr>
            <a:xfrm>
              <a:off x="3218550" y="2780927"/>
              <a:ext cx="1552626" cy="94176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3232087" y="2218099"/>
              <a:ext cx="1285592" cy="5613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3232086" y="3732234"/>
              <a:ext cx="1104523" cy="3087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2" name="弧形接點 51"/>
          <p:cNvCxnSpPr>
            <a:stCxn id="55" idx="3"/>
            <a:endCxn id="32" idx="2"/>
          </p:cNvCxnSpPr>
          <p:nvPr/>
        </p:nvCxnSpPr>
        <p:spPr>
          <a:xfrm>
            <a:off x="5805982" y="2772463"/>
            <a:ext cx="884914" cy="7731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弧形接點 28"/>
          <p:cNvCxnSpPr>
            <a:stCxn id="9" idx="3"/>
            <a:endCxn id="21" idx="2"/>
          </p:cNvCxnSpPr>
          <p:nvPr/>
        </p:nvCxnSpPr>
        <p:spPr>
          <a:xfrm flipV="1">
            <a:off x="6240549" y="2110841"/>
            <a:ext cx="438582" cy="2684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弧形接點 61"/>
          <p:cNvCxnSpPr>
            <a:stCxn id="34" idx="3"/>
            <a:endCxn id="41" idx="2"/>
          </p:cNvCxnSpPr>
          <p:nvPr/>
        </p:nvCxnSpPr>
        <p:spPr>
          <a:xfrm flipV="1">
            <a:off x="5987052" y="1373911"/>
            <a:ext cx="694403" cy="1072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弧形接點 75"/>
          <p:cNvCxnSpPr>
            <a:stCxn id="28" idx="3"/>
          </p:cNvCxnSpPr>
          <p:nvPr/>
        </p:nvCxnSpPr>
        <p:spPr>
          <a:xfrm flipV="1">
            <a:off x="2472965" y="977774"/>
            <a:ext cx="2243890" cy="1403553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弧形接點 83"/>
          <p:cNvCxnSpPr>
            <a:stCxn id="28" idx="2"/>
            <a:endCxn id="81" idx="1"/>
          </p:cNvCxnSpPr>
          <p:nvPr/>
        </p:nvCxnSpPr>
        <p:spPr>
          <a:xfrm rot="16200000" flipH="1">
            <a:off x="2261099" y="2669556"/>
            <a:ext cx="253766" cy="1117307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弧形接點 88"/>
          <p:cNvCxnSpPr>
            <a:stCxn id="28" idx="0"/>
            <a:endCxn id="37" idx="2"/>
          </p:cNvCxnSpPr>
          <p:nvPr/>
        </p:nvCxnSpPr>
        <p:spPr>
          <a:xfrm rot="5400000" flipH="1" flipV="1">
            <a:off x="1831566" y="1172022"/>
            <a:ext cx="487069" cy="491542"/>
          </a:xfrm>
          <a:prstGeom prst="curvedConnector2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群組 46"/>
          <p:cNvGrpSpPr/>
          <p:nvPr/>
        </p:nvGrpSpPr>
        <p:grpSpPr>
          <a:xfrm>
            <a:off x="1947243" y="3865587"/>
            <a:ext cx="702155" cy="702155"/>
            <a:chOff x="179512" y="2510821"/>
            <a:chExt cx="702155" cy="702155"/>
          </a:xfrm>
        </p:grpSpPr>
        <p:sp>
          <p:nvSpPr>
            <p:cNvPr id="49" name="橢圓 48"/>
            <p:cNvSpPr/>
            <p:nvPr/>
          </p:nvSpPr>
          <p:spPr>
            <a:xfrm>
              <a:off x="179512" y="2510821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橢圓 4"/>
            <p:cNvSpPr/>
            <p:nvPr/>
          </p:nvSpPr>
          <p:spPr>
            <a:xfrm>
              <a:off x="240659" y="2691810"/>
              <a:ext cx="579860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小夜燈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984201" y="3865587"/>
            <a:ext cx="702155" cy="702155"/>
            <a:chOff x="683954" y="877865"/>
            <a:chExt cx="702155" cy="702155"/>
          </a:xfrm>
        </p:grpSpPr>
        <p:sp>
          <p:nvSpPr>
            <p:cNvPr id="60" name="橢圓 59"/>
            <p:cNvSpPr/>
            <p:nvPr/>
          </p:nvSpPr>
          <p:spPr>
            <a:xfrm>
              <a:off x="683954" y="877865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橢圓 4"/>
            <p:cNvSpPr/>
            <p:nvPr/>
          </p:nvSpPr>
          <p:spPr>
            <a:xfrm>
              <a:off x="777802" y="1058854"/>
              <a:ext cx="508571" cy="351371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鬧鐘</a:t>
              </a:r>
              <a:endPara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3" name="弧形接點 62"/>
          <p:cNvCxnSpPr>
            <a:stCxn id="28" idx="2"/>
            <a:endCxn id="49" idx="0"/>
          </p:cNvCxnSpPr>
          <p:nvPr/>
        </p:nvCxnSpPr>
        <p:spPr>
          <a:xfrm rot="16200000" flipH="1">
            <a:off x="1681695" y="3248961"/>
            <a:ext cx="764260" cy="468992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弧形接點 63"/>
          <p:cNvCxnSpPr>
            <a:stCxn id="28" idx="2"/>
            <a:endCxn id="60" idx="0"/>
          </p:cNvCxnSpPr>
          <p:nvPr/>
        </p:nvCxnSpPr>
        <p:spPr>
          <a:xfrm rot="5400000">
            <a:off x="1200174" y="3236432"/>
            <a:ext cx="764260" cy="494050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2843808" y="3201623"/>
            <a:ext cx="5642128" cy="3394041"/>
            <a:chOff x="3322360" y="3201623"/>
            <a:chExt cx="5642128" cy="3394041"/>
          </a:xfrm>
        </p:grpSpPr>
        <p:grpSp>
          <p:nvGrpSpPr>
            <p:cNvPr id="80" name="群組 79"/>
            <p:cNvGrpSpPr/>
            <p:nvPr/>
          </p:nvGrpSpPr>
          <p:grpSpPr>
            <a:xfrm>
              <a:off x="3322360" y="3252265"/>
              <a:ext cx="702155" cy="702155"/>
              <a:chOff x="683954" y="877865"/>
              <a:chExt cx="702155" cy="702155"/>
            </a:xfrm>
          </p:grpSpPr>
          <p:sp>
            <p:nvSpPr>
              <p:cNvPr id="81" name="橢圓 80"/>
              <p:cNvSpPr/>
              <p:nvPr/>
            </p:nvSpPr>
            <p:spPr>
              <a:xfrm>
                <a:off x="683954" y="877865"/>
                <a:ext cx="702155" cy="702155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橢圓 4"/>
              <p:cNvSpPr/>
              <p:nvPr/>
            </p:nvSpPr>
            <p:spPr>
              <a:xfrm>
                <a:off x="777802" y="1058854"/>
                <a:ext cx="508571" cy="35137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催眠</a:t>
                </a:r>
              </a:p>
            </p:txBody>
          </p:sp>
        </p:grpSp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515" y="4003376"/>
              <a:ext cx="4092864" cy="2592288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515" y="3201623"/>
              <a:ext cx="4939973" cy="803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809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自主創意實</a:t>
            </a:r>
            <a:r>
              <a:rPr lang="zh-TW" altLang="en-US" dirty="0" smtClean="0"/>
              <a:t>作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0140"/>
            <a:ext cx="540000" cy="53055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627"/>
            <a:chOff x="1115616" y="980968"/>
            <a:chExt cx="7086272" cy="51936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0968"/>
              <a:ext cx="3240000" cy="216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9" y="3645264"/>
              <a:ext cx="3239998" cy="215999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583488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光照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度感測與小夜燈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61888" y="3140968"/>
              <a:ext cx="3239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矩陣</a:t>
              </a:r>
              <a:r>
                <a:rPr lang="en-US" altLang="zh-TW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LED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創作</a:t>
              </a: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與催眠功能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583488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音效創作與定時鬧</a:t>
              </a: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鈴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220072" y="5805263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填寫功能介紹與練習發表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43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專案分享與評量</a:t>
            </a:r>
            <a:r>
              <a:rPr lang="zh-TW" altLang="en-US" dirty="0">
                <a:latin typeface="+mn-ea"/>
                <a:ea typeface="+mn-ea"/>
              </a:rPr>
              <a:t>：</a:t>
            </a:r>
            <a:r>
              <a:rPr lang="zh-TW" altLang="en-US" dirty="0"/>
              <a:t>教學經驗分享</a:t>
            </a: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1" y="320140"/>
            <a:ext cx="539999" cy="53055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755576" y="1002028"/>
            <a:ext cx="7770650" cy="1037703"/>
            <a:chOff x="904190" y="854705"/>
            <a:chExt cx="7770650" cy="1037703"/>
          </a:xfrm>
        </p:grpSpPr>
        <p:grpSp>
          <p:nvGrpSpPr>
            <p:cNvPr id="8" name="群組 7"/>
            <p:cNvGrpSpPr/>
            <p:nvPr/>
          </p:nvGrpSpPr>
          <p:grpSpPr>
            <a:xfrm>
              <a:off x="904190" y="854705"/>
              <a:ext cx="751889" cy="1008112"/>
              <a:chOff x="583522" y="1329099"/>
              <a:chExt cx="816608" cy="1273993"/>
            </a:xfrm>
          </p:grpSpPr>
          <p:pic>
            <p:nvPicPr>
              <p:cNvPr id="10" name="Picture 3" descr="D:\自然資訊課\圖庫\任務提示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716687" y="1329099"/>
                <a:ext cx="580697" cy="603497"/>
              </a:xfrm>
              <a:prstGeom prst="rect">
                <a:avLst/>
              </a:prstGeom>
              <a:noFill/>
            </p:spPr>
          </p:pic>
          <p:sp>
            <p:nvSpPr>
              <p:cNvPr id="11" name="圓角矩形 10"/>
              <p:cNvSpPr/>
              <p:nvPr/>
            </p:nvSpPr>
            <p:spPr>
              <a:xfrm>
                <a:off x="583522" y="1890818"/>
                <a:ext cx="816608" cy="712274"/>
              </a:xfrm>
              <a:prstGeom prst="roundRect">
                <a:avLst/>
              </a:prstGeom>
              <a:solidFill>
                <a:srgbClr val="C0504D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zh-TW" altLang="en-US" sz="1600" b="1" kern="0" dirty="0" smtClean="0">
                    <a:solidFill>
                      <a:prstClr val="white"/>
                    </a:solidFill>
                    <a:latin typeface="微軟正黑體" pitchFamily="34" charset="-120"/>
                    <a:ea typeface="微軟正黑體" pitchFamily="34" charset="-120"/>
                  </a:rPr>
                  <a:t>分享說明</a:t>
                </a:r>
                <a:endPara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9" name="圓角矩形 8"/>
            <p:cNvSpPr/>
            <p:nvPr/>
          </p:nvSpPr>
          <p:spPr>
            <a:xfrm>
              <a:off x="1763687" y="970262"/>
              <a:ext cx="6911153" cy="922146"/>
            </a:xfrm>
            <a:prstGeom prst="roundRect">
              <a:avLst>
                <a:gd name="adj" fmla="val 1137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以向他人推銷產品的方式，</a:t>
              </a:r>
              <a:r>
                <a:rPr lang="en-US" altLang="zh-TW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分鐘口述</a:t>
              </a:r>
              <a:r>
                <a:rPr lang="en-US" altLang="zh-TW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+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演示小組創作的睡眠</a:t>
              </a:r>
              <a:r>
                <a:rPr lang="zh-TW" altLang="en-US" kern="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鐘</a:t>
              </a:r>
              <a:r>
                <a:rPr lang="zh-TW" altLang="en-US" kern="0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200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758277" y="2309369"/>
            <a:ext cx="7846171" cy="3639909"/>
            <a:chOff x="758277" y="2309369"/>
            <a:chExt cx="7846171" cy="3639909"/>
          </a:xfrm>
        </p:grpSpPr>
        <p:sp>
          <p:nvSpPr>
            <p:cNvPr id="13" name="圓角矩形 12"/>
            <p:cNvSpPr/>
            <p:nvPr/>
          </p:nvSpPr>
          <p:spPr>
            <a:xfrm>
              <a:off x="1017385" y="2505156"/>
              <a:ext cx="7587063" cy="3444122"/>
            </a:xfrm>
            <a:prstGeom prst="roundRect">
              <a:avLst>
                <a:gd name="adj" fmla="val 8623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對於小組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成員而言，專案分享的目的是在練習發表的過程中，再次釐清程式流程，以及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觸發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機制與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元件的相互關係。如果發表內容正確，代表學生確實了解。</a:t>
              </a:r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對於其他學生而言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，專案分享的目的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是為了相互觀摩，增加思考廣度與實務經驗。</a:t>
              </a:r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發表練習時，若學生不知如何分工，教師可視學生能力引導，有人專責口述、有人專責演示，或是每人各負責某幾項功能的口述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演示。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發表練習時，若學生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不知分享重點，教師可請學生參照自主創意實作時，填寫的睡眠鐘功能介紹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焦點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+mj-ea"/>
                  <a:ea typeface="+mj-ea"/>
                </a:rPr>
                <a:t>：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程式如何運作觸發機制開啟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關閉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功能元件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 rot="21205981">
              <a:off x="758277" y="2309369"/>
              <a:ext cx="1096236" cy="33239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經驗分享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592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專案分享與評量</a:t>
            </a:r>
            <a:r>
              <a:rPr lang="zh-TW" altLang="en-US" dirty="0">
                <a:latin typeface="+mn-ea"/>
                <a:ea typeface="+mn-ea"/>
              </a:rPr>
              <a:t>：</a:t>
            </a:r>
            <a:r>
              <a:rPr lang="zh-TW" altLang="en-US" dirty="0"/>
              <a:t>教學經驗分享</a:t>
            </a:r>
          </a:p>
        </p:txBody>
      </p: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21" y="320140"/>
            <a:ext cx="539999" cy="53055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860200"/>
            <a:ext cx="6951920" cy="2712760"/>
          </a:xfrm>
          <a:prstGeom prst="rect">
            <a:avLst/>
          </a:prstGeom>
        </p:spPr>
      </p:pic>
      <p:grpSp>
        <p:nvGrpSpPr>
          <p:cNvPr id="12" name="群組 7"/>
          <p:cNvGrpSpPr/>
          <p:nvPr/>
        </p:nvGrpSpPr>
        <p:grpSpPr>
          <a:xfrm>
            <a:off x="842995" y="3634611"/>
            <a:ext cx="7545429" cy="2581750"/>
            <a:chOff x="563208" y="4735397"/>
            <a:chExt cx="7740092" cy="1857472"/>
          </a:xfrm>
        </p:grpSpPr>
        <p:sp>
          <p:nvSpPr>
            <p:cNvPr id="13" name="圓角矩形 12"/>
            <p:cNvSpPr/>
            <p:nvPr/>
          </p:nvSpPr>
          <p:spPr>
            <a:xfrm>
              <a:off x="815963" y="4883750"/>
              <a:ext cx="7487337" cy="1709119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評量</a:t>
              </a:r>
              <a:r>
                <a:rPr lang="zh-TW" altLang="en-US" sz="1600" dirty="0">
                  <a:latin typeface="+mj-ea"/>
                  <a:ea typeface="+mj-ea"/>
                </a:rPr>
                <a:t>：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可讓學生事先掌握專案分享的重點，以及事後反思發表的表現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同儕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回饋</a:t>
              </a:r>
              <a:r>
                <a:rPr lang="zh-TW" altLang="en-US" sz="1600" dirty="0" smtClean="0">
                  <a:latin typeface="+mj-ea"/>
                </a:rPr>
                <a:t>：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為了讓其他學生專注聆聽同學的發表，並反饋哪些專案作品令人感興趣。然而教師也必須了解，學生喜歡的作品未必是功能較多，或是程式設計能力比較優異的。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</a:t>
              </a:r>
              <a:r>
                <a:rPr lang="zh-TW" altLang="en-US" sz="16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內互評</a:t>
              </a:r>
              <a:r>
                <a:rPr lang="zh-TW" altLang="en-US" sz="1600" dirty="0" smtClean="0">
                  <a:latin typeface="+mj-ea"/>
                </a:rPr>
                <a:t>：</a:t>
              </a:r>
              <a:r>
                <a:rPr lang="zh-TW" altLang="en-US" sz="1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讓教師了解學生在組內的參與狀況，可做為評分參考。但不宜公布給學生相互知道。</a:t>
              </a:r>
              <a:endPara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 rot="21205981">
              <a:off x="563208" y="4735397"/>
              <a:ext cx="1124518" cy="23914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經驗分享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067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2654"/>
            <a:ext cx="8229600" cy="576062"/>
          </a:xfrm>
        </p:spPr>
        <p:txBody>
          <a:bodyPr/>
          <a:lstStyle/>
          <a:p>
            <a:r>
              <a:rPr lang="zh-TW" altLang="en-US" dirty="0"/>
              <a:t>專案分享與</a:t>
            </a:r>
            <a:r>
              <a:rPr lang="zh-TW" altLang="en-US" dirty="0" smtClean="0"/>
              <a:t>評量  課程活動剪影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36" y="320140"/>
            <a:ext cx="540000" cy="53055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115616" y="980968"/>
            <a:ext cx="7086272" cy="5193627"/>
            <a:chOff x="1115616" y="980968"/>
            <a:chExt cx="7086272" cy="519362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980968"/>
              <a:ext cx="3240000" cy="216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645264"/>
              <a:ext cx="3240000" cy="216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888" y="980968"/>
              <a:ext cx="3240000" cy="2160000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1583488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組員輪流口述發表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436096" y="314096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實物攝影機演示功能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583488" y="580526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全體廣播聆聽發表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67" y="3679874"/>
            <a:ext cx="2110185" cy="188472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5655646" y="5564597"/>
            <a:ext cx="2103052" cy="724701"/>
            <a:chOff x="6213364" y="5406702"/>
            <a:chExt cx="2103052" cy="724701"/>
          </a:xfrm>
        </p:grpSpPr>
        <p:sp>
          <p:nvSpPr>
            <p:cNvPr id="16" name="文字方塊 15"/>
            <p:cNvSpPr txBox="1"/>
            <p:nvPr/>
          </p:nvSpPr>
          <p:spPr>
            <a:xfrm>
              <a:off x="6749398" y="5406702"/>
              <a:ext cx="1567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  <a:hlinkClick r:id="rId7"/>
                </a:rPr>
                <a:t>學生自主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  <a:hlinkClick r:id="rId7"/>
                </a:rPr>
                <a:t>創意</a:t>
              </a:r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  <a:hlinkClick r:id="rId7"/>
                </a:rPr>
                <a:t>作品發表</a:t>
              </a:r>
              <a:r>
                <a:rPr lang="zh-TW" altLang="en-US" b="1" dirty="0">
                  <a:latin typeface="微軟正黑體" pitchFamily="34" charset="-120"/>
                  <a:ea typeface="微軟正黑體" pitchFamily="34" charset="-120"/>
                  <a:hlinkClick r:id="rId7"/>
                </a:rPr>
                <a:t>樣例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4564">
              <a:off x="6213364" y="5430404"/>
              <a:ext cx="700999" cy="70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605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0967"/>
            <a:ext cx="4097900" cy="3850079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7271464"/>
              </p:ext>
            </p:extLst>
          </p:nvPr>
        </p:nvGraphicFramePr>
        <p:xfrm>
          <a:off x="4499992" y="1410967"/>
          <a:ext cx="432048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864096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課程單元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對應小學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一、主題與計畫擬定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E-A3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E-C2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二、微課程實作探究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語音電子鐘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E-A2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二、微課程實作探究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光纖呼吸燈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E-A2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E-B2</a:t>
                      </a:r>
                    </a:p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二、微課程實作探究</a:t>
                      </a:r>
                      <a:endParaRPr lang="en-US" altLang="zh-TW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百搭智能開關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E-A2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三、自主創意實作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E-A2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E-A3</a:t>
                      </a:r>
                    </a:p>
                    <a:p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E-B2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E-C2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四、專案分享與評量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1~2</a:t>
                      </a:r>
                    </a:p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視組數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E-B1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E-B2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E-C2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7" name="文字方塊 66"/>
          <p:cNvSpPr txBox="1"/>
          <p:nvPr/>
        </p:nvSpPr>
        <p:spPr>
          <a:xfrm>
            <a:off x="847041" y="5261046"/>
            <a:ext cx="290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來源：教育部國民中小學課程與教學資源整合平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臺，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。十二年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國民基本教育課程綱要 總綱宣講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第七版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39" y="1610694"/>
            <a:ext cx="432048" cy="432048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02" y="1591077"/>
            <a:ext cx="432048" cy="432048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50" y="2204864"/>
            <a:ext cx="432048" cy="432048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03822"/>
            <a:ext cx="432048" cy="432048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26" y="3777530"/>
            <a:ext cx="432048" cy="432048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7" y="3783525"/>
            <a:ext cx="432048" cy="432048"/>
          </a:xfrm>
          <a:prstGeom prst="rect">
            <a:avLst/>
          </a:prstGeom>
        </p:spPr>
      </p:pic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en-US" dirty="0"/>
              <a:t>課程設計說明</a:t>
            </a:r>
            <a:r>
              <a:rPr lang="zh-TW" altLang="en-US" dirty="0" smtClean="0"/>
              <a:t>─</a:t>
            </a:r>
            <a:r>
              <a:rPr lang="zh-TW" altLang="en-US" dirty="0"/>
              <a:t>課程架構與核心素養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1187624" y="337440"/>
            <a:ext cx="539719" cy="508477"/>
            <a:chOff x="782867" y="777971"/>
            <a:chExt cx="539719" cy="508477"/>
          </a:xfrm>
        </p:grpSpPr>
        <p:sp>
          <p:nvSpPr>
            <p:cNvPr id="22" name="橢圓 21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950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57200" y="202630"/>
            <a:ext cx="8229600" cy="77809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學生學習心得回饋摘要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195736" y="337440"/>
            <a:ext cx="539719" cy="508477"/>
            <a:chOff x="782867" y="777971"/>
            <a:chExt cx="539719" cy="508477"/>
          </a:xfrm>
        </p:grpSpPr>
        <p:sp>
          <p:nvSpPr>
            <p:cNvPr id="9" name="橢圓 8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  <p:sp>
        <p:nvSpPr>
          <p:cNvPr id="12" name="內容版面配置區 2"/>
          <p:cNvSpPr>
            <a:spLocks noGrp="1"/>
          </p:cNvSpPr>
          <p:nvPr>
            <p:ph sz="quarter" idx="1"/>
          </p:nvPr>
        </p:nvSpPr>
        <p:spPr>
          <a:xfrm>
            <a:off x="498376" y="1022214"/>
            <a:ext cx="8147248" cy="4783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zh-TW" sz="1800" dirty="0" smtClean="0"/>
              <a:t>多功能</a:t>
            </a:r>
            <a:r>
              <a:rPr lang="zh-TW" altLang="zh-TW" sz="1800" dirty="0"/>
              <a:t>睡眠鐘是個吸引人的課程主題。在上課過程中，很多都需要動腦思考，令人覺得有趣又好玩。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zh-TW" sz="1800" dirty="0" smtClean="0"/>
              <a:t>這次課程可</a:t>
            </a:r>
            <a:r>
              <a:rPr lang="zh-TW" altLang="en-US" sz="1800" dirty="0" smtClean="0"/>
              <a:t>以</a:t>
            </a:r>
            <a:r>
              <a:rPr lang="zh-TW" altLang="zh-TW" sz="1800" dirty="0" smtClean="0"/>
              <a:t>學</a:t>
            </a:r>
            <a:r>
              <a:rPr lang="zh-TW" altLang="zh-TW" sz="1800" dirty="0"/>
              <a:t>到許多程式設計的知識與能力</a:t>
            </a:r>
            <a:r>
              <a:rPr lang="zh-TW" altLang="zh-TW" sz="1800" dirty="0" smtClean="0"/>
              <a:t>，</a:t>
            </a:r>
            <a:r>
              <a:rPr lang="zh-TW" altLang="en-US" sz="1800" dirty="0"/>
              <a:t>還有</a:t>
            </a:r>
            <a:r>
              <a:rPr lang="zh-TW" altLang="zh-TW" sz="1800" dirty="0" smtClean="0"/>
              <a:t>依據</a:t>
            </a:r>
            <a:r>
              <a:rPr lang="zh-TW" altLang="zh-TW" sz="1800" dirty="0"/>
              <a:t>程式流程圖設計程式其實很重要。希望之後還能夠再上類似這樣的課程。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zh-TW" sz="1800" dirty="0" smtClean="0"/>
              <a:t>在</a:t>
            </a:r>
            <a:r>
              <a:rPr lang="zh-TW" altLang="zh-TW" sz="1800" dirty="0"/>
              <a:t>微課程中，印象最深刻的是設計呼吸燈。在自主創作的睡眠鐘功能中，印象深刻的，例如</a:t>
            </a:r>
            <a:r>
              <a:rPr lang="zh-TW" altLang="zh-TW" sz="1800" dirty="0">
                <a:latin typeface="+mj-ea"/>
                <a:ea typeface="+mj-ea"/>
              </a:rPr>
              <a:t>：</a:t>
            </a:r>
            <a:r>
              <a:rPr lang="zh-TW" altLang="zh-TW" sz="1800" dirty="0"/>
              <a:t>涼風扇、鬧鈴。也發現相同的教具功能，例如</a:t>
            </a:r>
            <a:r>
              <a:rPr lang="zh-TW" altLang="zh-TW" sz="1800" dirty="0">
                <a:latin typeface="+mj-ea"/>
                <a:ea typeface="+mj-ea"/>
              </a:rPr>
              <a:t>：</a:t>
            </a:r>
            <a:r>
              <a:rPr lang="zh-TW" altLang="zh-TW" sz="1800" dirty="0"/>
              <a:t>時間定時、光照度、溫濕度感測等，可能有很多種應用的方法。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zh-TW" sz="1800" dirty="0" smtClean="0"/>
              <a:t>和</a:t>
            </a:r>
            <a:r>
              <a:rPr lang="zh-TW" altLang="zh-TW" sz="1800" dirty="0"/>
              <a:t>同學協力完成睡眠鐘的程式設計，是種非常棒的感覺。不過，若組員一直做自己的，會導致不瞭解做出的睡眠鐘功能是什麼。此外，在互相討論時，如何說出自己的想法，並試著說服對方</a:t>
            </a:r>
            <a:r>
              <a:rPr lang="zh-TW" altLang="zh-TW" sz="1800" dirty="0" smtClean="0"/>
              <a:t>是</a:t>
            </a:r>
            <a:r>
              <a:rPr lang="zh-TW" altLang="en-US" sz="1800" dirty="0"/>
              <a:t>需要</a:t>
            </a:r>
            <a:r>
              <a:rPr lang="zh-TW" altLang="zh-TW" sz="1800" dirty="0" smtClean="0"/>
              <a:t>學習</a:t>
            </a:r>
            <a:r>
              <a:rPr lang="zh-TW" altLang="zh-TW" sz="1800" dirty="0"/>
              <a:t>的事。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30">
            <a:off x="6245103" y="4790322"/>
            <a:ext cx="2576744" cy="1750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61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57200" y="202630"/>
            <a:ext cx="8229600" cy="77809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課程設計與教學實作省</a:t>
            </a:r>
            <a:r>
              <a:rPr lang="zh-TW" altLang="en-US" dirty="0" smtClean="0"/>
              <a:t>思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907704" y="337440"/>
            <a:ext cx="539719" cy="508477"/>
            <a:chOff x="782867" y="777971"/>
            <a:chExt cx="539719" cy="508477"/>
          </a:xfrm>
        </p:grpSpPr>
        <p:sp>
          <p:nvSpPr>
            <p:cNvPr id="9" name="橢圓 8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  <p:sp>
        <p:nvSpPr>
          <p:cNvPr id="11" name="內容版面配置區 2"/>
          <p:cNvSpPr>
            <a:spLocks noGrp="1"/>
          </p:cNvSpPr>
          <p:nvPr>
            <p:ph sz="quarter" idx="1"/>
          </p:nvPr>
        </p:nvSpPr>
        <p:spPr>
          <a:xfrm>
            <a:off x="498376" y="913722"/>
            <a:ext cx="8147248" cy="5467605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1800" dirty="0" smtClean="0"/>
              <a:t>採用</a:t>
            </a:r>
            <a:r>
              <a:rPr lang="en-US" altLang="zh-TW" sz="1800" dirty="0" smtClean="0"/>
              <a:t>PBL</a:t>
            </a:r>
            <a:r>
              <a:rPr lang="zh-TW" altLang="en-US" sz="1800" dirty="0" smtClean="0"/>
              <a:t>結合微課程的模式設計課程，不僅能營造情境脈絡，更能藉由微課程的學習建構邏輯與運算思維概念，以及程式編程知能，激發後續自主創意。步驟化引導學生達成學習目標。</a:t>
            </a:r>
            <a:endParaRPr lang="en-US" altLang="zh-TW" sz="1800" dirty="0" smtClean="0"/>
          </a:p>
          <a:p>
            <a:pPr algn="just">
              <a:lnSpc>
                <a:spcPct val="170000"/>
              </a:lnSpc>
            </a:pPr>
            <a:r>
              <a:rPr lang="en-US" altLang="zh-TW" sz="1800" dirty="0"/>
              <a:t>STEAM</a:t>
            </a:r>
            <a:r>
              <a:rPr lang="zh-TW" altLang="en-US" sz="1800" dirty="0"/>
              <a:t>跨領域的課程設計，不僅提升邏輯及運算思維素養，更能讓問題解決的歷程，增添多元素養的養成。例如</a:t>
            </a:r>
            <a:r>
              <a:rPr lang="zh-TW" altLang="en-US" sz="1800" dirty="0">
                <a:latin typeface="+mj-ea"/>
                <a:ea typeface="+mj-ea"/>
              </a:rPr>
              <a:t>：</a:t>
            </a:r>
            <a:r>
              <a:rPr lang="zh-TW" altLang="en-US" sz="1800" dirty="0"/>
              <a:t>符號運用與溝通表達、藝術涵養與美感素養等。</a:t>
            </a:r>
            <a:endParaRPr lang="en-US" altLang="zh-TW" sz="1800" dirty="0"/>
          </a:p>
          <a:p>
            <a:pPr algn="just">
              <a:lnSpc>
                <a:spcPct val="170000"/>
              </a:lnSpc>
            </a:pPr>
            <a:r>
              <a:rPr lang="zh-TW" altLang="en-US" sz="1800" dirty="0" smtClean="0"/>
              <a:t>評量規準有利於學生掌握學習目標，以及欲達到的標準，使學生能夠聚焦學習，提升學習成效。</a:t>
            </a:r>
            <a:endParaRPr lang="en-US" altLang="zh-TW" sz="1800" dirty="0" smtClean="0"/>
          </a:p>
          <a:p>
            <a:pPr algn="just">
              <a:lnSpc>
                <a:spcPct val="170000"/>
              </a:lnSpc>
            </a:pPr>
            <a:r>
              <a:rPr lang="zh-TW" altLang="en-US" sz="1800" dirty="0" smtClean="0"/>
              <a:t>有創意的課程設計，不僅是內容創新，更重要的是教學引導與教材運用，要能激發學生創意發想，並創造自主學習的機會。當學生能舉一反三時，表示學生已具備自我反饋、創新應變的</a:t>
            </a:r>
            <a:r>
              <a:rPr lang="zh-TW" altLang="en-US" sz="1800" dirty="0"/>
              <a:t>素養</a:t>
            </a:r>
            <a:r>
              <a:rPr lang="zh-TW" altLang="en-US" sz="1800" dirty="0" smtClean="0"/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5729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57200" y="202630"/>
            <a:ext cx="8229600" cy="77809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b="1" kern="1200" cap="small" baseline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課程設計與教學實作省</a:t>
            </a:r>
            <a:r>
              <a:rPr lang="zh-TW" altLang="en-US" dirty="0" smtClean="0"/>
              <a:t>思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907704" y="337440"/>
            <a:ext cx="539719" cy="508477"/>
            <a:chOff x="782867" y="777971"/>
            <a:chExt cx="539719" cy="508477"/>
          </a:xfrm>
        </p:grpSpPr>
        <p:sp>
          <p:nvSpPr>
            <p:cNvPr id="9" name="橢圓 8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  <p:sp>
        <p:nvSpPr>
          <p:cNvPr id="11" name="內容版面配置區 2"/>
          <p:cNvSpPr>
            <a:spLocks noGrp="1"/>
          </p:cNvSpPr>
          <p:nvPr>
            <p:ph sz="quarter" idx="1"/>
          </p:nvPr>
        </p:nvSpPr>
        <p:spPr>
          <a:xfrm>
            <a:off x="498376" y="913723"/>
            <a:ext cx="8147248" cy="528710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zh-TW" altLang="en-US" sz="1800" dirty="0" smtClean="0"/>
              <a:t>小組合作過程，教師若能引導組內協調共作，有助同儕激發思考，創作出更富變化的睡眠鐘功能，且能彼此相互學習，或讓低成就學生能模仿學習，共學提升學習成效。</a:t>
            </a:r>
            <a:endParaRPr lang="en-US" altLang="zh-TW" sz="1800" dirty="0" smtClean="0"/>
          </a:p>
          <a:p>
            <a:pPr algn="just">
              <a:lnSpc>
                <a:spcPct val="170000"/>
              </a:lnSpc>
            </a:pPr>
            <a:r>
              <a:rPr lang="zh-TW" altLang="en-US" sz="1800" dirty="0" smtClean="0"/>
              <a:t>透過口述與演示發表，不僅能讓組間彼此觀摩學習，亦能藉此讓組內成員釐清運算思維概念，以及熟悉程式電控的運作機制。</a:t>
            </a:r>
            <a:endParaRPr lang="en-US" altLang="zh-TW" sz="1800" dirty="0" smtClean="0"/>
          </a:p>
          <a:p>
            <a:pPr algn="just">
              <a:lnSpc>
                <a:spcPct val="170000"/>
              </a:lnSpc>
            </a:pPr>
            <a:r>
              <a:rPr lang="zh-TW" altLang="en-US" sz="1800" dirty="0" smtClean="0"/>
              <a:t>多功能睡眠鐘是生活化的情境主題，課程設計模式可不變，若套用在其他主題上，程式設計樣態搭配教具應用隨之變化，自由度極高。</a:t>
            </a:r>
            <a:endParaRPr lang="zh-TW" altLang="en-US" sz="1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383">
            <a:off x="6300192" y="4221088"/>
            <a:ext cx="1910911" cy="1850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9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教學影片列表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68944452"/>
              </p:ext>
            </p:extLst>
          </p:nvPr>
        </p:nvGraphicFramePr>
        <p:xfrm>
          <a:off x="465775" y="1416392"/>
          <a:ext cx="8229600" cy="4820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影片編號、標題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影片連結網址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語音電子鐘樣例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2"/>
                        </a:rPr>
                        <a:t>https://youtu.be/4KSr_VpvuhI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問題引導、情境分析、程式流程圖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3"/>
                        </a:rPr>
                        <a:t>https://youtu.be/LMk3an7Wj4U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電子鐘時間顯示程式編程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/>
                        </a:rPr>
                        <a:t>https://youtu.be/BUI1oVJZY-I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電子鐘語音提示程式編程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5"/>
                        </a:rPr>
                        <a:t>https://youtu.be/nghM3kPDe5c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1-4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廣播訊息模組化程式編程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6"/>
                        </a:rPr>
                        <a:t>https://youtu.be/10QfO9iwlp8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基礎型藍光呼吸燈樣例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7"/>
                        </a:rPr>
                        <a:t>https://youtu.be/90QZ-drRJTE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高階型光纖呼吸燈樣例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TW" sz="1400" u="none" strike="noStrike" kern="1200" dirty="0" smtClean="0">
                          <a:effectLst/>
                          <a:hlinkClick r:id="rId8"/>
                        </a:rPr>
                        <a:t>https://youtu.be/qHygd56JviI</a:t>
                      </a:r>
                      <a:endParaRPr kumimoji="0" lang="en-US" altLang="zh-TW" sz="14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問題引導、情境分析、程式流程圖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9"/>
                        </a:rPr>
                        <a:t>https://youtu.be/Mb2Rrc_Rxuc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基礎型藍光呼吸燈程式編程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10"/>
                        </a:rPr>
                        <a:t>https://youtu.be/MB89soJI3HA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進階型可調光呼吸燈程式編程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11"/>
                        </a:rPr>
                        <a:t>https://youtu.be/eUEvw7g8HDY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高階型光纖呼吸燈程式編程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12"/>
                        </a:rPr>
                        <a:t>https://youtu.be/5rCsSHur5BY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2-5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光纖管塑型技巧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13"/>
                        </a:rPr>
                        <a:t>https://youtu.be/LIYdII4MrtI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985071" y="484136"/>
            <a:ext cx="7187329" cy="806427"/>
            <a:chOff x="841055" y="1199935"/>
            <a:chExt cx="7187329" cy="806427"/>
          </a:xfrm>
        </p:grpSpPr>
        <p:sp>
          <p:nvSpPr>
            <p:cNvPr id="6" name="圓角矩形 5"/>
            <p:cNvSpPr/>
            <p:nvPr/>
          </p:nvSpPr>
          <p:spPr>
            <a:xfrm>
              <a:off x="1187624" y="1395083"/>
              <a:ext cx="6840760" cy="611279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altLang="zh-TW" sz="14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14"/>
                </a:rPr>
                <a:t>https://www.youtube.com/playlist?list=PLhAM0uL_UKJ2Ku6lYXOrPW3Qc46-PKlm4</a:t>
              </a:r>
              <a:endParaRPr lang="en-US" altLang="zh-TW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 rot="21093786">
              <a:off x="841055" y="1199935"/>
              <a:ext cx="1034254" cy="25992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影片網址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758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2855941"/>
              </p:ext>
            </p:extLst>
          </p:nvPr>
        </p:nvGraphicFramePr>
        <p:xfrm>
          <a:off x="457200" y="1412776"/>
          <a:ext cx="8229600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影片標題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影片連結網址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超音波與定時智能開關樣例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2"/>
                        </a:rPr>
                        <a:t>https://youtu.be/vicVk5bMgW8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問題引導、情境分析、程式流程圖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3"/>
                        </a:rPr>
                        <a:t>https://youtu.be/uJtQtWltnUs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3-2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超音波與定時智能開關程式編程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/>
                        </a:rPr>
                        <a:t>https://youtu.be/lx_Y3x2OZY8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微課程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3-3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百搭智能開關結合功能元件發想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5"/>
                        </a:rPr>
                        <a:t>https://youtu.be/pOR7GxBIRKI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多功能睡眠鐘學生自主創意作品發表樣例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6"/>
                        </a:rPr>
                        <a:t>https://youtu.be/SD-FeP5iVF0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85071" y="484136"/>
            <a:ext cx="7187329" cy="806427"/>
            <a:chOff x="841055" y="1199935"/>
            <a:chExt cx="7187329" cy="806427"/>
          </a:xfrm>
        </p:grpSpPr>
        <p:sp>
          <p:nvSpPr>
            <p:cNvPr id="7" name="圓角矩形 6"/>
            <p:cNvSpPr/>
            <p:nvPr/>
          </p:nvSpPr>
          <p:spPr>
            <a:xfrm>
              <a:off x="1187624" y="1395083"/>
              <a:ext cx="6840760" cy="611279"/>
            </a:xfrm>
            <a:prstGeom prst="roundRect">
              <a:avLst>
                <a:gd name="adj" fmla="val 1137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en-US" altLang="zh-TW" sz="14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  <a:hlinkClick r:id="rId7"/>
                </a:rPr>
                <a:t>https://www.youtube.com/playlist?list=PLhAM0uL_UKJ2Ku6lYXOrPW3Qc46-PKlm4</a:t>
              </a:r>
              <a:endParaRPr lang="en-US" altLang="zh-TW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 rot="21093786">
              <a:off x="841055" y="1199935"/>
              <a:ext cx="1034254" cy="25992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影片網址</a:t>
              </a:r>
            </a:p>
          </p:txBody>
        </p:sp>
      </p:grp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教學影片列表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527884" y="3861048"/>
            <a:ext cx="2088232" cy="2481086"/>
            <a:chOff x="5969521" y="4005065"/>
            <a:chExt cx="2088232" cy="2481086"/>
          </a:xfrm>
        </p:grpSpPr>
        <p:sp>
          <p:nvSpPr>
            <p:cNvPr id="12" name="圓角矩形 11"/>
            <p:cNvSpPr/>
            <p:nvPr/>
          </p:nvSpPr>
          <p:spPr>
            <a:xfrm>
              <a:off x="5969521" y="4005065"/>
              <a:ext cx="2088232" cy="2481086"/>
            </a:xfrm>
            <a:prstGeom prst="roundRect">
              <a:avLst>
                <a:gd name="adj" fmla="val 1059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全教學影片</a:t>
              </a:r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QR</a:t>
              </a:r>
              <a:r>
                <a:rPr lang="zh-TW" altLang="en-US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16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Code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413" y="4665005"/>
              <a:ext cx="1714739" cy="171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667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400111"/>
            <a:ext cx="8229600" cy="60739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5012</a:t>
            </a:r>
            <a:r>
              <a:rPr lang="zh-TW" altLang="en-US" dirty="0" smtClean="0"/>
              <a:t>教具燈條專用</a:t>
            </a:r>
            <a:r>
              <a:rPr lang="en-US" altLang="zh-TW" dirty="0" smtClean="0"/>
              <a:t>8</a:t>
            </a:r>
            <a:r>
              <a:rPr lang="zh-TW" altLang="en-US" dirty="0" smtClean="0"/>
              <a:t>孔燈座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05299" y="1268758"/>
            <a:ext cx="8243165" cy="2664298"/>
            <a:chOff x="505299" y="1268758"/>
            <a:chExt cx="8243165" cy="266429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906" t="12069" r="20266" b="24138"/>
            <a:stretch/>
          </p:blipFill>
          <p:spPr>
            <a:xfrm>
              <a:off x="505299" y="1268760"/>
              <a:ext cx="3888432" cy="266429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99410" y="1268759"/>
              <a:ext cx="1997963" cy="266395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50501" y="1268758"/>
              <a:ext cx="1997963" cy="2663951"/>
            </a:xfrm>
            <a:prstGeom prst="rect">
              <a:avLst/>
            </a:prstGeom>
          </p:spPr>
        </p:pic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3264733"/>
              </p:ext>
            </p:extLst>
          </p:nvPr>
        </p:nvGraphicFramePr>
        <p:xfrm>
          <a:off x="1359051" y="1844824"/>
          <a:ext cx="259228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971600" y="4149080"/>
            <a:ext cx="2365920" cy="2066691"/>
            <a:chOff x="971600" y="4149080"/>
            <a:chExt cx="2365920" cy="206669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892" t="27082" r="13670" b="18750"/>
            <a:stretch/>
          </p:blipFill>
          <p:spPr>
            <a:xfrm>
              <a:off x="971600" y="4149080"/>
              <a:ext cx="2365920" cy="1308807"/>
            </a:xfrm>
            <a:prstGeom prst="rect">
              <a:avLst/>
            </a:prstGeom>
          </p:spPr>
        </p:pic>
        <p:sp>
          <p:nvSpPr>
            <p:cNvPr id="12" name="直線圖說文字 2 11"/>
            <p:cNvSpPr/>
            <p:nvPr/>
          </p:nvSpPr>
          <p:spPr>
            <a:xfrm>
              <a:off x="1541458" y="5587468"/>
              <a:ext cx="1238164" cy="628303"/>
            </a:xfrm>
            <a:prstGeom prst="borderCallout2">
              <a:avLst>
                <a:gd name="adj1" fmla="val 19591"/>
                <a:gd name="adj2" fmla="val -1949"/>
                <a:gd name="adj3" fmla="val 19348"/>
                <a:gd name="adj4" fmla="val -21739"/>
                <a:gd name="adj5" fmla="val -40629"/>
                <a:gd name="adj6" fmla="val -3283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3D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列印</a:t>
              </a:r>
              <a:endPara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燈座側邊</a:t>
              </a:r>
              <a:endPara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3594475" y="4270029"/>
            <a:ext cx="4505917" cy="10669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列印燈座下載網址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https://www.thingiverse.com/thing:4687111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設計者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陳錦亭老師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6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67544" y="400111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1</a:t>
            </a:r>
            <a:r>
              <a:rPr lang="zh-TW" altLang="en-US" dirty="0" smtClean="0"/>
              <a:t>  語音電子鐘程式全覽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2" y="986056"/>
            <a:ext cx="7796380" cy="529723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0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84864" y="400111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藍光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可調光呼吸燈程式全覽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" y="1578192"/>
            <a:ext cx="4173738" cy="42270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78192"/>
            <a:ext cx="4558488" cy="42270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403648" y="111688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基礎型藍光呼吸燈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652120" y="111083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進階型可調光呼吸燈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82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9888" y="400111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2</a:t>
            </a:r>
            <a:r>
              <a:rPr lang="zh-TW" altLang="en-US" dirty="0" smtClean="0"/>
              <a:t>  高階型光纖呼吸燈程式全覽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1124744"/>
            <a:ext cx="7130680" cy="518691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38779" y="400111"/>
            <a:ext cx="8229600" cy="60739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微課程</a:t>
            </a:r>
            <a:r>
              <a:rPr lang="en-US" altLang="zh-TW" dirty="0" smtClean="0"/>
              <a:t>3</a:t>
            </a:r>
            <a:r>
              <a:rPr lang="zh-TW" altLang="en-US" dirty="0" smtClean="0"/>
              <a:t>  百搭智能開關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光纖呼吸燈整合程式全覽</a:t>
            </a: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1" y="1124744"/>
            <a:ext cx="8821817" cy="511256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21600000">
            <a:off x="4138" y="0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 smtClean="0">
                <a:solidFill>
                  <a:srgbClr val="FF0000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參考附件</a:t>
            </a:r>
            <a:endParaRPr lang="zh-TW" altLang="en-US" sz="2000" b="1" dirty="0">
              <a:solidFill>
                <a:srgbClr val="FF0000">
                  <a:alpha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8800193"/>
              </p:ext>
            </p:extLst>
          </p:nvPr>
        </p:nvGraphicFramePr>
        <p:xfrm>
          <a:off x="180380" y="1052736"/>
          <a:ext cx="878497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126947"/>
                <a:gridCol w="3807589"/>
                <a:gridCol w="205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課程單元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一、主題與計畫擬定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融入彈性</a:t>
                      </a: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E9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具備與他人團隊合作的能力。 </a:t>
                      </a:r>
                      <a:endParaRPr kumimoji="0" lang="zh-TW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E4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認識常見的資訊科技共創工具的使用方法。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Google</a:t>
                      </a: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簡報共作─心智圖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744968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二、微課程實作探究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語音電子鐘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4CA2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200" dirty="0" smtClean="0">
                        <a:solidFill>
                          <a:srgbClr val="4CA24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融入彈性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kern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n-Ⅱ-10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理解時間的加減運算，並應用於日常的時間加減問題。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了解平日常見科技產品的用途與運作方式。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應用運算思維描述問題解決的方法。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具備學習資訊科技的興趣。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N-4-13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解題：日常生活的時間加減問題	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電子鐘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定時器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運算思維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情境分析、程式流程圖、程式設計</a:t>
                      </a:r>
                      <a:endParaRPr lang="zh-TW" altLang="en-US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</a:tr>
              <a:tr h="1212432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二、微課程實作探究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光纖呼吸燈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rgbClr val="4CA2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200" dirty="0" smtClean="0">
                        <a:solidFill>
                          <a:srgbClr val="4CA24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en-US" altLang="zh-TW" sz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en-US" altLang="zh-TW" sz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融入彈性</a:t>
                      </a: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8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r-Ⅲ-3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觀察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情境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或模式中的數量關係，並用文字或符號正確表述，協助推理與解題。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4CA24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4CA2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n-Ⅲ-9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理解比例關係的意義，並能據以</a:t>
                      </a:r>
                      <a:r>
                        <a:rPr kumimoji="0" lang="zh-TW" altLang="en-US" sz="1200" b="0" i="0" u="none" strike="dbl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觀察、表述、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計算與解題，如比率、</a:t>
                      </a:r>
                      <a:r>
                        <a:rPr kumimoji="0" lang="zh-TW" altLang="en-US" sz="1200" b="0" i="0" u="none" strike="dbl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比例尺、速度、基準量等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1-Ⅲ-2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能使用視覺元素和構成要素，探索創作歷程。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1-Ⅲ-3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能學習多元媒材與技法，表現創作主題。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1-Ⅲ-6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能學習設計思考，進行創意發想和實作。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了解平日常見科技產品的用途與運作方式。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應用運算思維描述問題解決的方法。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具備學習資訊科技的興趣。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kern="1200" dirty="0" smtClean="0">
                          <a:solidFill>
                            <a:srgbClr val="008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4CA2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-6-3</a:t>
                      </a:r>
                      <a:r>
                        <a:rPr kumimoji="0" lang="zh-TW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數量關係的表示</a:t>
                      </a:r>
                      <a:endParaRPr kumimoji="0" lang="en-US" altLang="zh-TW" sz="120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baseline="0" dirty="0" smtClean="0">
                        <a:solidFill>
                          <a:srgbClr val="4CA24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4CA2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N-6-6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比與比值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E-Ⅲ-1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視覺元素、色彩與構成要素的辨識與溝通。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E-Ⅲ-2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多元的媒材技法與創作表現類型。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E-Ⅲ-3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設計思考與實作。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呼吸燈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(LED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燈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運算思維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情境分析、程式流程圖、程式設計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	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二、微課程實作探究</a:t>
                      </a:r>
                      <a:endParaRPr lang="en-US" altLang="zh-TW" sz="1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百搭智能開關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融入彈性</a:t>
                      </a: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了解平日常見科技產品的用途與運作方式。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應用運算思維描述問題解決的方法。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具備學習資訊科技的興趣。</a:t>
                      </a: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超音波感測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運算思維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情境分析、程式流程圖、程式設計</a:t>
                      </a:r>
                      <a:endParaRPr lang="zh-TW" altLang="en-US" sz="12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8068" y="301436"/>
            <a:ext cx="8229600" cy="562074"/>
          </a:xfrm>
        </p:spPr>
        <p:txBody>
          <a:bodyPr/>
          <a:lstStyle/>
          <a:p>
            <a:r>
              <a:rPr lang="zh-TW" altLang="en-US" dirty="0"/>
              <a:t>課程設計說明─領域議題與學習重點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187624" y="328235"/>
            <a:ext cx="539719" cy="508477"/>
            <a:chOff x="782867" y="777971"/>
            <a:chExt cx="539719" cy="508477"/>
          </a:xfrm>
        </p:grpSpPr>
        <p:sp>
          <p:nvSpPr>
            <p:cNvPr id="13" name="橢圓 12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070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68" y="301436"/>
            <a:ext cx="8229600" cy="562074"/>
          </a:xfrm>
        </p:spPr>
        <p:txBody>
          <a:bodyPr/>
          <a:lstStyle/>
          <a:p>
            <a:r>
              <a:rPr lang="zh-TW" altLang="en-US" dirty="0"/>
              <a:t>課程設計說明─領域議題與學習重點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8813105"/>
              </p:ext>
            </p:extLst>
          </p:nvPr>
        </p:nvGraphicFramePr>
        <p:xfrm>
          <a:off x="180380" y="1052736"/>
          <a:ext cx="8784975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102751"/>
                <a:gridCol w="3758562"/>
                <a:gridCol w="2123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課程單元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r>
                        <a:rPr lang="en-US" altLang="zh-TW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914136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三、自主創意實作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融入彈性</a:t>
                      </a: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1-Ⅲ-6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能學習設計思考，進行創意發想和實作。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E9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具備與他人團隊合作的能力。 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應用運算思維描述問題解決的方法。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E5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使用資訊科技與他人合作產出想法與作品。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E13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具備學習資訊科技的興趣。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視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E-Ⅲ-3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設計思考與實作。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運算思維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程式設計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睡眠鐘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Google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簡報共作─作品介紹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baseline="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200" b="0" i="0" u="none" strike="noStrike" kern="1200" baseline="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四、專案分享與評量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en-US" altLang="zh-TW" sz="1200" dirty="0" smtClean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融入彈性</a:t>
                      </a:r>
                      <a:endParaRPr lang="en-US" altLang="zh-TW" sz="1200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E9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具備與他人團隊合作的能力。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E6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認識與使用資訊科技以表達想法。	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rgbClr val="008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</a:t>
                      </a:r>
                      <a:r>
                        <a:rPr kumimoji="0" lang="en-US" altLang="zh-TW" sz="1200" b="0" i="0" u="none" strike="noStrike" kern="1200" baseline="0" dirty="0" smtClean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E9</a:t>
                      </a:r>
                      <a:r>
                        <a:rPr kumimoji="0" lang="zh-TW" alt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利用資訊科技分享學習資源與心得。 </a:t>
                      </a:r>
                      <a:endParaRPr kumimoji="0" lang="en-US" altLang="zh-TW" sz="1200" b="0" i="0" u="none" strike="noStrike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作品影音錄製分享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Google</a:t>
                      </a: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簡報共作─互評</a:t>
                      </a:r>
                      <a:endParaRPr kumimoji="0" lang="en-US" altLang="zh-TW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雲端硬碟上傳</a:t>
                      </a: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程式檔</a:t>
                      </a:r>
                      <a:r>
                        <a:rPr kumimoji="0" lang="en-US" altLang="zh-TW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1187624" y="328235"/>
            <a:ext cx="539719" cy="508477"/>
            <a:chOff x="782867" y="777971"/>
            <a:chExt cx="539719" cy="508477"/>
          </a:xfrm>
        </p:grpSpPr>
        <p:sp>
          <p:nvSpPr>
            <p:cNvPr id="9" name="橢圓 8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26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學生</a:t>
            </a:r>
            <a:r>
              <a:rPr lang="zh-TW" altLang="en-US" dirty="0"/>
              <a:t>自主學習方式</a:t>
            </a:r>
            <a:r>
              <a:rPr lang="zh-TW" altLang="en-US" dirty="0" smtClean="0"/>
              <a:t>─</a:t>
            </a:r>
            <a:r>
              <a:rPr lang="en-US" altLang="zh-TW" dirty="0"/>
              <a:t> </a:t>
            </a:r>
            <a:r>
              <a:rPr lang="zh-TW" altLang="en-US" dirty="0" smtClean="0"/>
              <a:t>善用</a:t>
            </a:r>
            <a:r>
              <a:rPr lang="en-US" altLang="zh-TW" cap="none" dirty="0" smtClean="0"/>
              <a:t>Google</a:t>
            </a:r>
            <a:r>
              <a:rPr lang="zh-TW" altLang="en-US" cap="none" dirty="0" smtClean="0"/>
              <a:t>簡報教材</a:t>
            </a:r>
            <a:endParaRPr lang="zh-TW" altLang="en-US" cap="none" dirty="0"/>
          </a:p>
        </p:txBody>
      </p:sp>
      <p:grpSp>
        <p:nvGrpSpPr>
          <p:cNvPr id="9" name="群組 8"/>
          <p:cNvGrpSpPr/>
          <p:nvPr/>
        </p:nvGrpSpPr>
        <p:grpSpPr>
          <a:xfrm>
            <a:off x="683568" y="337440"/>
            <a:ext cx="539719" cy="508477"/>
            <a:chOff x="782867" y="777971"/>
            <a:chExt cx="539719" cy="508477"/>
          </a:xfrm>
        </p:grpSpPr>
        <p:sp>
          <p:nvSpPr>
            <p:cNvPr id="8" name="橢圓 7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63" y="2817805"/>
            <a:ext cx="5317044" cy="34761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908719"/>
            <a:ext cx="8363272" cy="1815603"/>
          </a:xfrm>
        </p:spPr>
        <p:txBody>
          <a:bodyPr>
            <a:normAutofit/>
          </a:bodyPr>
          <a:lstStyle/>
          <a:p>
            <a:pPr algn="just"/>
            <a:r>
              <a:rPr lang="zh-TW" altLang="en-US" dirty="0" smtClean="0"/>
              <a:t>運用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簡報共用的方式，每位學生各自匯入教師課前提供的教材簡報</a:t>
            </a:r>
            <a:r>
              <a:rPr lang="en-US" altLang="zh-TW" sz="1600" dirty="0" smtClean="0">
                <a:solidFill>
                  <a:srgbClr val="FF0000"/>
                </a:solidFill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</a:rPr>
              <a:t>不包含程式流程圖</a:t>
            </a:r>
            <a:r>
              <a:rPr lang="zh-TW" altLang="en-US" sz="1600" dirty="0">
                <a:solidFill>
                  <a:srgbClr val="FF0000"/>
                </a:solidFill>
              </a:rPr>
              <a:t>、</a:t>
            </a:r>
            <a:r>
              <a:rPr lang="zh-TW" altLang="en-US" sz="1600" dirty="0" smtClean="0">
                <a:solidFill>
                  <a:srgbClr val="FF0000"/>
                </a:solidFill>
              </a:rPr>
              <a:t>程式編程解答部分</a:t>
            </a:r>
            <a:r>
              <a:rPr lang="en-US" altLang="zh-TW" sz="1600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，並將教師設為共同編輯者。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教師引導情境分析後，學生線上填寫程式流程圖，教師線上批閱評分。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教師指導先備知能後，學生可閱讀教材自學，依程式流程圖與堆疊程式積木提示，自主編程</a:t>
            </a:r>
            <a:r>
              <a:rPr lang="en-US" altLang="zh-TW" sz="1600" dirty="0" smtClean="0">
                <a:solidFill>
                  <a:srgbClr val="FF0000"/>
                </a:solidFill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</a:rPr>
              <a:t>規劃時間讓學生自己試著做做看，勿讓學生僅仿作教師的</a:t>
            </a:r>
            <a:r>
              <a:rPr lang="en-US" altLang="zh-TW" sz="1600" dirty="0" smtClean="0">
                <a:solidFill>
                  <a:srgbClr val="FF0000"/>
                </a:solidFill>
              </a:rPr>
              <a:t>) 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20" name="直線圖說文字 2 19"/>
          <p:cNvSpPr/>
          <p:nvPr/>
        </p:nvSpPr>
        <p:spPr>
          <a:xfrm>
            <a:off x="7452320" y="3846518"/>
            <a:ext cx="1296144" cy="648072"/>
          </a:xfrm>
          <a:prstGeom prst="borderCallout2">
            <a:avLst>
              <a:gd name="adj1" fmla="val 19591"/>
              <a:gd name="adj2" fmla="val -1949"/>
              <a:gd name="adj3" fmla="val 20789"/>
              <a:gd name="adj4" fmla="val -20683"/>
              <a:gd name="adj5" fmla="val 67416"/>
              <a:gd name="adj6" fmla="val -3858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教師線上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批閱評分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直線圖說文字 2 20"/>
          <p:cNvSpPr/>
          <p:nvPr/>
        </p:nvSpPr>
        <p:spPr>
          <a:xfrm>
            <a:off x="7343967" y="4926638"/>
            <a:ext cx="1296144" cy="648072"/>
          </a:xfrm>
          <a:prstGeom prst="borderCallout2">
            <a:avLst>
              <a:gd name="adj1" fmla="val 19591"/>
              <a:gd name="adj2" fmla="val -1949"/>
              <a:gd name="adj3" fmla="val 19392"/>
              <a:gd name="adj4" fmla="val -20683"/>
              <a:gd name="adj5" fmla="val -6624"/>
              <a:gd name="adj6" fmla="val -32298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學生線上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填寫流程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直線圖說文字 2 21"/>
          <p:cNvSpPr/>
          <p:nvPr/>
        </p:nvSpPr>
        <p:spPr>
          <a:xfrm flipH="1">
            <a:off x="251520" y="3426145"/>
            <a:ext cx="1296144" cy="648072"/>
          </a:xfrm>
          <a:prstGeom prst="borderCallout2">
            <a:avLst>
              <a:gd name="adj1" fmla="val 19591"/>
              <a:gd name="adj2" fmla="val -1949"/>
              <a:gd name="adj3" fmla="val 20789"/>
              <a:gd name="adj4" fmla="val -20683"/>
              <a:gd name="adj5" fmla="val 67416"/>
              <a:gd name="adj6" fmla="val -38585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自主編程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直線圖說文字 2 23"/>
          <p:cNvSpPr/>
          <p:nvPr/>
        </p:nvSpPr>
        <p:spPr>
          <a:xfrm>
            <a:off x="7452320" y="2636912"/>
            <a:ext cx="1296144" cy="648072"/>
          </a:xfrm>
          <a:prstGeom prst="borderCallout2">
            <a:avLst>
              <a:gd name="adj1" fmla="val 19591"/>
              <a:gd name="adj2" fmla="val -1949"/>
              <a:gd name="adj3" fmla="val 19349"/>
              <a:gd name="adj4" fmla="val -16364"/>
              <a:gd name="adj5" fmla="val 38079"/>
              <a:gd name="adj6" fmla="val -28849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匯入教材師生共用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0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408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學生</a:t>
            </a:r>
            <a:r>
              <a:rPr lang="zh-TW" altLang="en-US" dirty="0"/>
              <a:t>自主學習方式</a:t>
            </a:r>
            <a:r>
              <a:rPr lang="zh-TW" altLang="en-US" dirty="0" smtClean="0"/>
              <a:t>─</a:t>
            </a:r>
            <a:r>
              <a:rPr lang="en-US" altLang="zh-TW" dirty="0"/>
              <a:t> </a:t>
            </a:r>
            <a:r>
              <a:rPr lang="zh-TW" altLang="en-US" dirty="0" smtClean="0"/>
              <a:t>善用</a:t>
            </a:r>
            <a:r>
              <a:rPr lang="en-US" altLang="zh-TW" cap="none" dirty="0" smtClean="0"/>
              <a:t>NKNUBLOCK</a:t>
            </a:r>
            <a:r>
              <a:rPr lang="zh-TW" altLang="en-US" cap="none" dirty="0" smtClean="0"/>
              <a:t>積木使用說明</a:t>
            </a:r>
            <a:endParaRPr lang="zh-TW" altLang="en-US" cap="none" dirty="0"/>
          </a:p>
        </p:txBody>
      </p:sp>
      <p:grpSp>
        <p:nvGrpSpPr>
          <p:cNvPr id="9" name="群組 8"/>
          <p:cNvGrpSpPr/>
          <p:nvPr/>
        </p:nvGrpSpPr>
        <p:grpSpPr>
          <a:xfrm>
            <a:off x="107504" y="337440"/>
            <a:ext cx="539719" cy="508477"/>
            <a:chOff x="782867" y="777971"/>
            <a:chExt cx="539719" cy="508477"/>
          </a:xfrm>
        </p:grpSpPr>
        <p:sp>
          <p:nvSpPr>
            <p:cNvPr id="8" name="橢圓 7"/>
            <p:cNvSpPr/>
            <p:nvPr/>
          </p:nvSpPr>
          <p:spPr>
            <a:xfrm>
              <a:off x="782867" y="777971"/>
              <a:ext cx="539719" cy="50847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4801" t="32150" r="35300" b="15350"/>
            <a:stretch/>
          </p:blipFill>
          <p:spPr>
            <a:xfrm>
              <a:off x="899592" y="836712"/>
              <a:ext cx="321690" cy="423276"/>
            </a:xfrm>
            <a:prstGeom prst="rect">
              <a:avLst/>
            </a:prstGeom>
          </p:spPr>
        </p:pic>
      </p:grpSp>
      <p:sp>
        <p:nvSpPr>
          <p:cNvPr id="1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908719"/>
            <a:ext cx="8363272" cy="1815603"/>
          </a:xfrm>
        </p:spPr>
        <p:txBody>
          <a:bodyPr>
            <a:normAutofit/>
          </a:bodyPr>
          <a:lstStyle/>
          <a:p>
            <a:pPr algn="just"/>
            <a:r>
              <a:rPr lang="zh-TW" altLang="en-US" dirty="0" smtClean="0"/>
              <a:t>在自主創意實作階段，學生可能使用各種教材簡報未提及用法的程式積木，因此微課程實作探究階段教師必須指導學生熟悉使用</a:t>
            </a:r>
            <a:r>
              <a:rPr lang="en-US" altLang="zh-TW" dirty="0"/>
              <a:t>NKNUBLOCK</a:t>
            </a:r>
            <a:r>
              <a:rPr lang="zh-TW" altLang="en-US" dirty="0"/>
              <a:t>編輯器提供的積木使用說明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NKNU</a:t>
            </a:r>
            <a:r>
              <a:rPr lang="zh-TW" altLang="en-US" dirty="0" smtClean="0"/>
              <a:t>黑色積木群</a:t>
            </a:r>
            <a:r>
              <a:rPr lang="zh-TW" altLang="en-US" dirty="0"/>
              <a:t>組</a:t>
            </a:r>
            <a:r>
              <a:rPr lang="zh-TW" altLang="en-US" dirty="0" smtClean="0"/>
              <a:t>中，大部分的程式積木只要任意點選</a:t>
            </a:r>
            <a:r>
              <a:rPr lang="zh-TW" altLang="en-US" dirty="0"/>
              <a:t>，在積木使用</a:t>
            </a:r>
            <a:r>
              <a:rPr lang="zh-TW" altLang="en-US" dirty="0" smtClean="0"/>
              <a:t>說明就能獲取用途說明與堆疊方式等參考資訊。</a:t>
            </a:r>
            <a:endParaRPr lang="en-US" altLang="zh-TW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375743" y="2756534"/>
            <a:ext cx="8588745" cy="3476472"/>
            <a:chOff x="375743" y="2756534"/>
            <a:chExt cx="8588745" cy="347647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2756534"/>
              <a:ext cx="2185302" cy="238396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2756894"/>
              <a:ext cx="4234356" cy="347611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" name="直線圖說文字 2 19"/>
            <p:cNvSpPr/>
            <p:nvPr/>
          </p:nvSpPr>
          <p:spPr>
            <a:xfrm>
              <a:off x="7668344" y="4084689"/>
              <a:ext cx="1296144" cy="367305"/>
            </a:xfrm>
            <a:prstGeom prst="borderCallout2">
              <a:avLst>
                <a:gd name="adj1" fmla="val 19591"/>
                <a:gd name="adj2" fmla="val -1949"/>
                <a:gd name="adj3" fmla="val 20789"/>
                <a:gd name="adj4" fmla="val -20683"/>
                <a:gd name="adj5" fmla="val 55092"/>
                <a:gd name="adj6" fmla="val -26711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用途說明</a:t>
              </a:r>
              <a:endPara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直線圖說文字 2 12"/>
            <p:cNvSpPr/>
            <p:nvPr/>
          </p:nvSpPr>
          <p:spPr>
            <a:xfrm>
              <a:off x="6948264" y="5077919"/>
              <a:ext cx="1296144" cy="367305"/>
            </a:xfrm>
            <a:prstGeom prst="borderCallout2">
              <a:avLst>
                <a:gd name="adj1" fmla="val 19591"/>
                <a:gd name="adj2" fmla="val -1949"/>
                <a:gd name="adj3" fmla="val 20789"/>
                <a:gd name="adj4" fmla="val -20683"/>
                <a:gd name="adj5" fmla="val 55092"/>
                <a:gd name="adj6" fmla="val -26711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堆疊舉例</a:t>
              </a:r>
              <a:endPara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直線圖說文字 2 13"/>
            <p:cNvSpPr/>
            <p:nvPr/>
          </p:nvSpPr>
          <p:spPr>
            <a:xfrm flipH="1">
              <a:off x="375743" y="5301208"/>
              <a:ext cx="1296144" cy="367305"/>
            </a:xfrm>
            <a:prstGeom prst="borderCallout2">
              <a:avLst>
                <a:gd name="adj1" fmla="val 19591"/>
                <a:gd name="adj2" fmla="val -1949"/>
                <a:gd name="adj3" fmla="val 18324"/>
                <a:gd name="adj4" fmla="val -20683"/>
                <a:gd name="adj5" fmla="val -70615"/>
                <a:gd name="adj6" fmla="val -39284"/>
              </a:avLst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左鍵</a:t>
              </a:r>
              <a:r>
                <a:rPr lang="en-US" altLang="zh-TW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</a:t>
              </a:r>
              <a:endPara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525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320140"/>
            <a:ext cx="540000" cy="53056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/>
          <a:lstStyle/>
          <a:p>
            <a:r>
              <a:rPr lang="zh-TW" altLang="en-US" dirty="0"/>
              <a:t>主題</a:t>
            </a:r>
            <a:r>
              <a:rPr lang="en-US" altLang="zh-TW" dirty="0"/>
              <a:t>&amp;</a:t>
            </a:r>
            <a:r>
              <a:rPr lang="zh-TW" altLang="en-US" dirty="0"/>
              <a:t>計畫擬定</a:t>
            </a:r>
            <a:r>
              <a:rPr lang="zh-TW" altLang="en-US" dirty="0">
                <a:latin typeface="+mj-ea"/>
                <a:ea typeface="+mj-ea"/>
              </a:rPr>
              <a:t>：</a:t>
            </a:r>
            <a:r>
              <a:rPr lang="zh-TW" altLang="en-US" dirty="0"/>
              <a:t>教學經驗分享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825970" y="2132127"/>
            <a:ext cx="7732035" cy="4105185"/>
          </a:xfrm>
          <a:prstGeom prst="roundRect">
            <a:avLst>
              <a:gd name="adj" fmla="val 416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發揮你的想像力，試著提出睡眠鐘可以具備哪些功能，並繪製心智圖。</a:t>
            </a:r>
            <a:endParaRPr lang="en-US" altLang="zh-TW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1188442" y="2852936"/>
            <a:ext cx="3246133" cy="2986367"/>
            <a:chOff x="1403648" y="3178229"/>
            <a:chExt cx="3246133" cy="2986367"/>
          </a:xfrm>
        </p:grpSpPr>
        <p:grpSp>
          <p:nvGrpSpPr>
            <p:cNvPr id="4" name="群組 19"/>
            <p:cNvGrpSpPr/>
            <p:nvPr/>
          </p:nvGrpSpPr>
          <p:grpSpPr>
            <a:xfrm>
              <a:off x="3609679" y="3453544"/>
              <a:ext cx="702155" cy="702155"/>
              <a:chOff x="563353" y="335"/>
              <a:chExt cx="961524" cy="961524"/>
            </a:xfrm>
            <a:solidFill>
              <a:srgbClr val="00B0F0"/>
            </a:solidFill>
          </p:grpSpPr>
          <p:sp>
            <p:nvSpPr>
              <p:cNvPr id="21" name="橢圓 20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橢圓 4"/>
              <p:cNvSpPr/>
              <p:nvPr/>
            </p:nvSpPr>
            <p:spPr>
              <a:xfrm>
                <a:off x="651798" y="236938"/>
                <a:ext cx="793698" cy="4811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語音</a:t>
                </a: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電子鐘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4" name="直線單箭頭接點 23"/>
            <p:cNvCxnSpPr>
              <a:stCxn id="29" idx="7"/>
              <a:endCxn id="21" idx="3"/>
            </p:cNvCxnSpPr>
            <p:nvPr/>
          </p:nvCxnSpPr>
          <p:spPr>
            <a:xfrm flipV="1">
              <a:off x="3292398" y="4052871"/>
              <a:ext cx="420109" cy="2866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群組 27"/>
            <p:cNvGrpSpPr/>
            <p:nvPr/>
          </p:nvGrpSpPr>
          <p:grpSpPr>
            <a:xfrm>
              <a:off x="2525022" y="4207905"/>
              <a:ext cx="899037" cy="899037"/>
              <a:chOff x="563353" y="335"/>
              <a:chExt cx="961524" cy="961524"/>
            </a:xfrm>
            <a:solidFill>
              <a:schemeClr val="accent1"/>
            </a:solidFill>
          </p:grpSpPr>
          <p:sp>
            <p:nvSpPr>
              <p:cNvPr id="29" name="橢圓 28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橢圓 4"/>
              <p:cNvSpPr/>
              <p:nvPr/>
            </p:nvSpPr>
            <p:spPr>
              <a:xfrm>
                <a:off x="681915" y="242133"/>
                <a:ext cx="749064" cy="4811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多功能睡眠鐘</a:t>
                </a:r>
              </a:p>
            </p:txBody>
          </p:sp>
        </p:grpSp>
        <p:grpSp>
          <p:nvGrpSpPr>
            <p:cNvPr id="9" name="群組 15"/>
            <p:cNvGrpSpPr/>
            <p:nvPr/>
          </p:nvGrpSpPr>
          <p:grpSpPr>
            <a:xfrm>
              <a:off x="3947626" y="4306345"/>
              <a:ext cx="702155" cy="702155"/>
              <a:chOff x="563353" y="335"/>
              <a:chExt cx="961524" cy="961524"/>
            </a:xfrm>
            <a:solidFill>
              <a:srgbClr val="00B0F0"/>
            </a:solidFill>
          </p:grpSpPr>
          <p:sp>
            <p:nvSpPr>
              <p:cNvPr id="17" name="橢圓 16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橢圓 4"/>
              <p:cNvSpPr/>
              <p:nvPr/>
            </p:nvSpPr>
            <p:spPr>
              <a:xfrm>
                <a:off x="652869" y="234691"/>
                <a:ext cx="793698" cy="4811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光纖 呼吸燈</a:t>
                </a:r>
              </a:p>
            </p:txBody>
          </p:sp>
        </p:grpSp>
        <p:cxnSp>
          <p:nvCxnSpPr>
            <p:cNvPr id="19" name="直線單箭頭接點 18"/>
            <p:cNvCxnSpPr>
              <a:stCxn id="29" idx="6"/>
              <a:endCxn id="17" idx="2"/>
            </p:cNvCxnSpPr>
            <p:nvPr/>
          </p:nvCxnSpPr>
          <p:spPr>
            <a:xfrm flipV="1">
              <a:off x="3424059" y="4657423"/>
              <a:ext cx="523567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22"/>
            <p:cNvGrpSpPr/>
            <p:nvPr/>
          </p:nvGrpSpPr>
          <p:grpSpPr>
            <a:xfrm>
              <a:off x="3515675" y="5111364"/>
              <a:ext cx="702155" cy="702155"/>
              <a:chOff x="563353" y="335"/>
              <a:chExt cx="961524" cy="961524"/>
            </a:xfrm>
            <a:solidFill>
              <a:srgbClr val="00B0F0"/>
            </a:solidFill>
          </p:grpSpPr>
          <p:sp>
            <p:nvSpPr>
              <p:cNvPr id="25" name="橢圓 24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橢圓 4"/>
              <p:cNvSpPr/>
              <p:nvPr/>
            </p:nvSpPr>
            <p:spPr>
              <a:xfrm>
                <a:off x="647087" y="248180"/>
                <a:ext cx="794054" cy="4811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智能 開關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7" name="直線單箭頭接點 26"/>
            <p:cNvCxnSpPr>
              <a:stCxn id="29" idx="5"/>
              <a:endCxn id="25" idx="1"/>
            </p:cNvCxnSpPr>
            <p:nvPr/>
          </p:nvCxnSpPr>
          <p:spPr>
            <a:xfrm>
              <a:off x="3292398" y="4975281"/>
              <a:ext cx="326105" cy="238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30"/>
            <p:cNvGrpSpPr/>
            <p:nvPr/>
          </p:nvGrpSpPr>
          <p:grpSpPr>
            <a:xfrm>
              <a:off x="2612382" y="5462441"/>
              <a:ext cx="702155" cy="702155"/>
              <a:chOff x="563353" y="335"/>
              <a:chExt cx="961524" cy="961524"/>
            </a:xfrm>
            <a:solidFill>
              <a:srgbClr val="00B0F0"/>
            </a:solidFill>
          </p:grpSpPr>
          <p:sp>
            <p:nvSpPr>
              <p:cNvPr id="32" name="橢圓 31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橢圓 4"/>
              <p:cNvSpPr/>
              <p:nvPr/>
            </p:nvSpPr>
            <p:spPr>
              <a:xfrm>
                <a:off x="647087" y="248180"/>
                <a:ext cx="794054" cy="48116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  <a:endParaRPr lang="en-US" altLang="zh-TW" sz="1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b="1" dirty="0" smtClean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idea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34" name="直線單箭頭接點 33"/>
            <p:cNvCxnSpPr>
              <a:stCxn id="29" idx="4"/>
              <a:endCxn id="32" idx="0"/>
            </p:cNvCxnSpPr>
            <p:nvPr/>
          </p:nvCxnSpPr>
          <p:spPr>
            <a:xfrm flipH="1">
              <a:off x="2963460" y="5106942"/>
              <a:ext cx="11081" cy="3554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34"/>
            <p:cNvGrpSpPr/>
            <p:nvPr/>
          </p:nvGrpSpPr>
          <p:grpSpPr>
            <a:xfrm>
              <a:off x="1761719" y="5104808"/>
              <a:ext cx="702155" cy="702155"/>
              <a:chOff x="563353" y="335"/>
              <a:chExt cx="961524" cy="961524"/>
            </a:xfrm>
            <a:solidFill>
              <a:srgbClr val="92D050"/>
            </a:solidFill>
          </p:grpSpPr>
          <p:sp>
            <p:nvSpPr>
              <p:cNvPr id="36" name="橢圓 35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橢圓 4"/>
              <p:cNvSpPr/>
              <p:nvPr/>
            </p:nvSpPr>
            <p:spPr>
              <a:xfrm>
                <a:off x="647087" y="248180"/>
                <a:ext cx="794054" cy="4811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  <a:endPara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idea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38" name="直線單箭頭接點 37"/>
            <p:cNvCxnSpPr>
              <a:stCxn id="29" idx="3"/>
              <a:endCxn id="36" idx="7"/>
            </p:cNvCxnSpPr>
            <p:nvPr/>
          </p:nvCxnSpPr>
          <p:spPr>
            <a:xfrm flipH="1">
              <a:off x="2361046" y="4975281"/>
              <a:ext cx="295637" cy="2323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群組 39"/>
            <p:cNvGrpSpPr/>
            <p:nvPr/>
          </p:nvGrpSpPr>
          <p:grpSpPr>
            <a:xfrm>
              <a:off x="1403648" y="4302093"/>
              <a:ext cx="702155" cy="702155"/>
              <a:chOff x="563353" y="335"/>
              <a:chExt cx="961524" cy="961524"/>
            </a:xfrm>
            <a:solidFill>
              <a:srgbClr val="92D050"/>
            </a:solidFill>
          </p:grpSpPr>
          <p:sp>
            <p:nvSpPr>
              <p:cNvPr id="41" name="橢圓 40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橢圓 4"/>
              <p:cNvSpPr/>
              <p:nvPr/>
            </p:nvSpPr>
            <p:spPr>
              <a:xfrm>
                <a:off x="622004" y="253897"/>
                <a:ext cx="863376" cy="4811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  <a:endPara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idea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43" name="直線單箭頭接點 42"/>
            <p:cNvCxnSpPr>
              <a:stCxn id="29" idx="2"/>
              <a:endCxn id="41" idx="6"/>
            </p:cNvCxnSpPr>
            <p:nvPr/>
          </p:nvCxnSpPr>
          <p:spPr>
            <a:xfrm flipH="1" flipV="1">
              <a:off x="2105803" y="4653171"/>
              <a:ext cx="419219" cy="42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群組 45"/>
            <p:cNvGrpSpPr/>
            <p:nvPr/>
          </p:nvGrpSpPr>
          <p:grpSpPr>
            <a:xfrm>
              <a:off x="1645817" y="3485750"/>
              <a:ext cx="702155" cy="702155"/>
              <a:chOff x="563353" y="335"/>
              <a:chExt cx="961524" cy="961524"/>
            </a:xfrm>
            <a:solidFill>
              <a:srgbClr val="92D050"/>
            </a:solidFill>
          </p:grpSpPr>
          <p:sp>
            <p:nvSpPr>
              <p:cNvPr id="47" name="橢圓 46"/>
              <p:cNvSpPr/>
              <p:nvPr/>
            </p:nvSpPr>
            <p:spPr>
              <a:xfrm>
                <a:off x="563353" y="335"/>
                <a:ext cx="961524" cy="961524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橢圓 4"/>
              <p:cNvSpPr/>
              <p:nvPr/>
            </p:nvSpPr>
            <p:spPr>
              <a:xfrm>
                <a:off x="644863" y="250105"/>
                <a:ext cx="798072" cy="4811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</a:t>
                </a:r>
                <a:endParaRPr lang="en-US" altLang="zh-TW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4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idea</a:t>
                </a:r>
                <a:endParaRPr lang="zh-TW" altLang="en-US" sz="1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49" name="直線單箭頭接點 48"/>
            <p:cNvCxnSpPr>
              <a:stCxn id="29" idx="1"/>
              <a:endCxn id="47" idx="5"/>
            </p:cNvCxnSpPr>
            <p:nvPr/>
          </p:nvCxnSpPr>
          <p:spPr>
            <a:xfrm flipH="1" flipV="1">
              <a:off x="2245144" y="4085077"/>
              <a:ext cx="411539" cy="2544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>
              <a:stCxn id="29" idx="0"/>
              <a:endCxn id="66" idx="4"/>
            </p:cNvCxnSpPr>
            <p:nvPr/>
          </p:nvCxnSpPr>
          <p:spPr>
            <a:xfrm flipV="1">
              <a:off x="2974541" y="3880384"/>
              <a:ext cx="1513" cy="3275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橢圓 65"/>
            <p:cNvSpPr/>
            <p:nvPr/>
          </p:nvSpPr>
          <p:spPr>
            <a:xfrm>
              <a:off x="2624976" y="3178229"/>
              <a:ext cx="702155" cy="70215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群組 2"/>
          <p:cNvGrpSpPr/>
          <p:nvPr/>
        </p:nvGrpSpPr>
        <p:grpSpPr>
          <a:xfrm>
            <a:off x="4565361" y="2837426"/>
            <a:ext cx="3711438" cy="3111854"/>
            <a:chOff x="4713111" y="3312408"/>
            <a:chExt cx="3711438" cy="3111854"/>
          </a:xfrm>
        </p:grpSpPr>
        <p:sp>
          <p:nvSpPr>
            <p:cNvPr id="53" name="圓角矩形 52"/>
            <p:cNvSpPr/>
            <p:nvPr/>
          </p:nvSpPr>
          <p:spPr>
            <a:xfrm>
              <a:off x="4944797" y="3573018"/>
              <a:ext cx="3479752" cy="2851244"/>
            </a:xfrm>
            <a:prstGeom prst="roundRect">
              <a:avLst>
                <a:gd name="adj" fmla="val 10747"/>
              </a:avLst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分組</a:t>
              </a:r>
              <a:r>
                <a:rPr lang="en-US" altLang="zh-TW" sz="1400" dirty="0" smtClean="0">
                  <a:latin typeface="微軟正黑體" pitchFamily="34" charset="-120"/>
                  <a:ea typeface="微軟正黑體" pitchFamily="34" charset="-120"/>
                </a:rPr>
                <a:t>2~3</a:t>
              </a:r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人為原則，老師可適狀況調整，可依據科技學習能力異質分組。</a:t>
              </a:r>
              <a:endParaRPr lang="en-US" altLang="zh-TW" sz="14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 smtClean="0">
                  <a:latin typeface="微軟正黑體" pitchFamily="34" charset="-120"/>
                  <a:ea typeface="微軟正黑體" pitchFamily="34" charset="-120"/>
                </a:rPr>
                <a:t>引導</a:t>
              </a:r>
              <a:r>
                <a:rPr lang="zh-TW" altLang="en-US" sz="1400" dirty="0">
                  <a:latin typeface="微軟正黑體" pitchFamily="34" charset="-120"/>
                  <a:ea typeface="微軟正黑體" pitchFamily="34" charset="-120"/>
                </a:rPr>
                <a:t>學生從真實情境思考，睡眠前到睡醒會有什麼需求？或有什麼困擾需解決呢？</a:t>
              </a:r>
              <a:endParaRPr lang="en-US" altLang="zh-TW" sz="1400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zh-TW" altLang="en-US" sz="1400" dirty="0">
                  <a:latin typeface="微軟正黑體" pitchFamily="34" charset="-120"/>
                  <a:ea typeface="微軟正黑體" pitchFamily="34" charset="-120"/>
                </a:rPr>
                <a:t>課程剛開始，學生可能無法想出多種功能，並沒關係。允許學生在作品發表前，隨時加入想到的新點子。而不是一開始，老師就直接告訴學生一堆點子。</a:t>
              </a:r>
              <a:endParaRPr lang="en-US" altLang="zh-TW" sz="1400" dirty="0">
                <a:latin typeface="微軟正黑體" pitchFamily="34" charset="-120"/>
                <a:ea typeface="微軟正黑體" pitchFamily="34" charset="-120"/>
              </a:endParaRPr>
            </a:p>
            <a:p>
              <a:pPr marL="355600" indent="-355600" algn="just"/>
              <a:r>
                <a:rPr lang="zh-TW" altLang="en-US" sz="1400" b="1" dirty="0">
                  <a:latin typeface="微軟正黑體" pitchFamily="34" charset="-120"/>
                  <a:ea typeface="微軟正黑體" pitchFamily="34" charset="-120"/>
                </a:rPr>
                <a:t>註：藍底功能為微課程指定基礎程式，會由</a:t>
              </a:r>
              <a:r>
                <a:rPr lang="zh-TW" altLang="en-US" sz="1400" b="1" dirty="0" smtClean="0">
                  <a:latin typeface="微軟正黑體" pitchFamily="34" charset="-120"/>
                  <a:ea typeface="微軟正黑體" pitchFamily="34" charset="-120"/>
                </a:rPr>
                <a:t>老師透過微課程引導</a:t>
              </a:r>
              <a:r>
                <a:rPr lang="zh-TW" altLang="en-US" sz="1400" b="1" dirty="0">
                  <a:latin typeface="微軟正黑體" pitchFamily="34" charset="-120"/>
                  <a:ea typeface="微軟正黑體" pitchFamily="34" charset="-120"/>
                </a:rPr>
                <a:t>教學。</a:t>
              </a:r>
              <a:endParaRPr lang="en-US" altLang="zh-TW" sz="1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圓角矩形 50"/>
            <p:cNvSpPr/>
            <p:nvPr/>
          </p:nvSpPr>
          <p:spPr>
            <a:xfrm rot="20914428">
              <a:off x="4713111" y="3312408"/>
              <a:ext cx="1233224" cy="336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教學小撇步</a:t>
              </a: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825970" y="822025"/>
            <a:ext cx="771502" cy="1192583"/>
            <a:chOff x="583522" y="1329099"/>
            <a:chExt cx="816608" cy="1273993"/>
          </a:xfrm>
        </p:grpSpPr>
        <p:pic>
          <p:nvPicPr>
            <p:cNvPr id="54" name="Picture 3" descr="D:\自然資訊課\圖庫\任務提示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95499" y="1329099"/>
              <a:ext cx="623074" cy="603497"/>
            </a:xfrm>
            <a:prstGeom prst="rect">
              <a:avLst/>
            </a:prstGeom>
            <a:noFill/>
          </p:spPr>
        </p:pic>
        <p:sp>
          <p:nvSpPr>
            <p:cNvPr id="55" name="圓角矩形 54"/>
            <p:cNvSpPr/>
            <p:nvPr/>
          </p:nvSpPr>
          <p:spPr>
            <a:xfrm>
              <a:off x="583522" y="1890818"/>
              <a:ext cx="816608" cy="712274"/>
            </a:xfrm>
            <a:prstGeom prst="roundRect">
              <a:avLst/>
            </a:prstGeom>
            <a:solidFill>
              <a:srgbClr val="C0504D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導引</a:t>
              </a:r>
              <a:endParaRPr lang="en-US" altLang="zh-TW" sz="1600" b="1" kern="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1600" b="1" kern="0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問題</a:t>
              </a:r>
            </a:p>
          </p:txBody>
        </p:sp>
      </p:grpSp>
      <p:sp>
        <p:nvSpPr>
          <p:cNvPr id="56" name="圓角矩形 55"/>
          <p:cNvSpPr/>
          <p:nvPr/>
        </p:nvSpPr>
        <p:spPr>
          <a:xfrm>
            <a:off x="1763688" y="1026239"/>
            <a:ext cx="6768752" cy="988369"/>
          </a:xfrm>
          <a:prstGeom prst="roundRect">
            <a:avLst>
              <a:gd name="adj" fmla="val 1137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你曾有躺著睡不著、半夜睡不好，還是早上睡過頭的經驗嗎？</a:t>
            </a:r>
            <a:endParaRPr lang="en-US" altLang="zh-TW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擁有</a:t>
            </a:r>
            <a:r>
              <a: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好的睡眠，</a:t>
            </a: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可以促進健康，提升</a:t>
            </a:r>
            <a:r>
              <a:rPr lang="zh-TW" altLang="en-US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生活</a:t>
            </a:r>
            <a:r>
              <a:rPr lang="zh-TW" altLang="en-US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品質。若是你，會如何</a:t>
            </a:r>
            <a:endParaRPr lang="en-US" altLang="zh-TW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設計</a:t>
            </a:r>
            <a:r>
              <a:rPr lang="zh-TW" altLang="en-US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款一覺好眠的多功能睡眠鐘</a:t>
            </a:r>
            <a:r>
              <a:rPr lang="zh-TW" altLang="en-US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呢？</a:t>
            </a:r>
            <a:endParaRPr lang="en-US" altLang="zh-TW" kern="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橢圓 4"/>
          <p:cNvSpPr/>
          <p:nvPr/>
        </p:nvSpPr>
        <p:spPr>
          <a:xfrm>
            <a:off x="2489199" y="3044263"/>
            <a:ext cx="567077" cy="351371"/>
          </a:xfrm>
          <a:prstGeom prst="rect">
            <a:avLst/>
          </a:prstGeom>
          <a:solidFill>
            <a:srgbClr val="92D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idea</a:t>
            </a:r>
            <a:endParaRPr lang="zh-TW" altLang="en-US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3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en-US" dirty="0" smtClean="0"/>
              <a:t>揭示評量</a:t>
            </a:r>
            <a:r>
              <a:rPr lang="zh-TW" altLang="en-US" dirty="0"/>
              <a:t>表</a:t>
            </a:r>
            <a:r>
              <a:rPr lang="zh-TW" altLang="en-US" dirty="0">
                <a:latin typeface="+mj-ea"/>
                <a:ea typeface="+mj-ea"/>
              </a:rPr>
              <a:t>：</a:t>
            </a:r>
            <a:r>
              <a:rPr lang="zh-TW" altLang="en-US" dirty="0"/>
              <a:t>教學經驗分享</a:t>
            </a:r>
            <a:endParaRPr lang="zh-TW" altLang="en-US" cap="none" dirty="0"/>
          </a:p>
        </p:txBody>
      </p:sp>
      <p:pic>
        <p:nvPicPr>
          <p:cNvPr id="5" name="圖片 4" descr="專案評量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8232" y="2348880"/>
            <a:ext cx="6652332" cy="3969525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625802" y="939122"/>
            <a:ext cx="8266678" cy="1346978"/>
          </a:xfrm>
          <a:prstGeom prst="roundRect">
            <a:avLst>
              <a:gd name="adj" fmla="val 10747"/>
            </a:avLst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評量表應在第一階段計畫擬定後，由教師揭示並說明，讓學生了解總體學習目標與評量規準。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教師可自行依據課程目標或關注的學習焦點，進行評量向度修訂，可包含形成性或總結性評量，但不宜過多繁瑣。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教師可評估整體學生的學習能力，或實際教學節數，自行調整評量規準的等級與內容。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 rot="20914428">
            <a:off x="344652" y="667499"/>
            <a:ext cx="1233224" cy="33664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教學小撇步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0140"/>
            <a:ext cx="540000" cy="53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5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7742</TotalTime>
  <Words>4000</Words>
  <Application>Microsoft Office PowerPoint</Application>
  <PresentationFormat>如螢幕大小 (4:3)</PresentationFormat>
  <Paragraphs>595</Paragraphs>
  <Slides>39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壁窗</vt:lpstr>
      <vt:lpstr>投影片 1</vt:lpstr>
      <vt:lpstr>課程設計說明─設計理念與步驟</vt:lpstr>
      <vt:lpstr>課程設計說明─課程架構與核心素養</vt:lpstr>
      <vt:lpstr>課程設計說明─領域議題與學習重點</vt:lpstr>
      <vt:lpstr>課程設計說明─領域議題與學習重點</vt:lpstr>
      <vt:lpstr>學生自主學習方式─ 善用Google簡報教材</vt:lpstr>
      <vt:lpstr>學生自主學習方式─ 善用NKNUBLOCK積木使用說明</vt:lpstr>
      <vt:lpstr>主題&amp;計畫擬定：教學經驗分享</vt:lpstr>
      <vt:lpstr>揭示評量表：教學經驗分享</vt:lpstr>
      <vt:lpstr>主題與計畫擬定&amp;揭示評量表  課程活動剪影</vt:lpstr>
      <vt:lpstr>微課程實作探究：課程設計&amp;學習鷹架</vt:lpstr>
      <vt:lpstr>微課程實作探究：教學流程地圖圖示說明</vt:lpstr>
      <vt:lpstr>微課程1實作探究：語音電子鐘教學流程地圖</vt:lpstr>
      <vt:lpstr>微課程1實作探究  課程活動剪影</vt:lpstr>
      <vt:lpstr>微課程2實作探究：光纖呼吸燈教學流程地圖</vt:lpstr>
      <vt:lpstr>微課程2實作探究  課程活動剪影</vt:lpstr>
      <vt:lpstr>微課程2實作探究  課程活動剪影</vt:lpstr>
      <vt:lpstr>微課程3實作探究：百搭智能開關教學流程地圖</vt:lpstr>
      <vt:lpstr>微課程3實作探究  課程活動剪影</vt:lpstr>
      <vt:lpstr>自主創意實作：學生成果樣例分析</vt:lpstr>
      <vt:lpstr>投影片 21</vt:lpstr>
      <vt:lpstr>投影片 22</vt:lpstr>
      <vt:lpstr>投影片 23</vt:lpstr>
      <vt:lpstr>投影片 24</vt:lpstr>
      <vt:lpstr>投影片 25</vt:lpstr>
      <vt:lpstr>自主創意實作  課程活動剪影</vt:lpstr>
      <vt:lpstr>專案分享與評量：教學經驗分享</vt:lpstr>
      <vt:lpstr>專案分享與評量：教學經驗分享</vt:lpstr>
      <vt:lpstr>專案分享與評量  課程活動剪影</vt:lpstr>
      <vt:lpstr>投影片 30</vt:lpstr>
      <vt:lpstr>投影片 31</vt:lpstr>
      <vt:lpstr>投影片 32</vt:lpstr>
      <vt:lpstr>教學影片列表1</vt:lpstr>
      <vt:lpstr>教學影片列表2</vt:lpstr>
      <vt:lpstr>5012教具燈條專用8孔燈座</vt:lpstr>
      <vt:lpstr>微課程1  語音電子鐘程式全覽</vt:lpstr>
      <vt:lpstr>微課程2  藍光&amp;可調光呼吸燈程式全覽</vt:lpstr>
      <vt:lpstr>微課程2  高階型光纖呼吸燈程式全覽</vt:lpstr>
      <vt:lpstr>微課程3  百搭智能開關&amp;光纖呼吸燈整合程式全覽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edwsc</dc:creator>
  <cp:lastModifiedBy>USER</cp:lastModifiedBy>
  <cp:revision>680</cp:revision>
  <cp:lastPrinted>2019-09-26T17:20:02Z</cp:lastPrinted>
  <dcterms:created xsi:type="dcterms:W3CDTF">2019-09-08T02:03:55Z</dcterms:created>
  <dcterms:modified xsi:type="dcterms:W3CDTF">2021-01-06T06:41:48Z</dcterms:modified>
</cp:coreProperties>
</file>