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notesMasters/notesMaster1.xml" ContentType="application/vnd.openxmlformats-officedocument.presentationml.notesMaster+xml"/>
  <Override PartName="/ppt/handoutMasters/handoutMaster1.xml" ContentType="application/vnd.openxmlformats-officedocument.presentationml.handout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theme/theme3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notesMasterIdLst>
    <p:notesMasterId r:id="rId13"/>
  </p:notesMasterIdLst>
  <p:handoutMasterIdLst>
    <p:handoutMasterId r:id="rId14"/>
  </p:handoutMasterIdLst>
  <p:sldIdLst>
    <p:sldId id="315" r:id="rId2"/>
    <p:sldId id="320" r:id="rId3"/>
    <p:sldId id="322" r:id="rId4"/>
    <p:sldId id="331" r:id="rId5"/>
    <p:sldId id="316" r:id="rId6"/>
    <p:sldId id="317" r:id="rId7"/>
    <p:sldId id="328" r:id="rId8"/>
    <p:sldId id="268" r:id="rId9"/>
    <p:sldId id="330" r:id="rId10"/>
    <p:sldId id="323" r:id="rId11"/>
    <p:sldId id="329" r:id="rId12"/>
  </p:sldIdLst>
  <p:sldSz cx="9144000" cy="6858000" type="screen4x3"/>
  <p:notesSz cx="6807200" cy="9939338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0000FF"/>
    <a:srgbClr val="4CA240"/>
    <a:srgbClr val="CCFFCC"/>
    <a:srgbClr val="008000"/>
    <a:srgbClr val="009900"/>
    <a:srgbClr val="B1D9F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中等深淺樣式 2 - 輔色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616DA210-FB5B-4158-B5E0-FEB733F419BA}" styleName="淺色樣式 3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  <a:band1H>
      <a:tcStyle>
        <a:tcBdr/>
        <a:fill>
          <a:solidFill>
            <a:schemeClr val="tx1">
              <a:alpha val="20000"/>
            </a:schemeClr>
          </a:solidFill>
        </a:fill>
      </a:tcStyle>
    </a:band1H>
    <a:band1V>
      <a:tcStyle>
        <a:tcBdr/>
        <a:fill>
          <a:solidFill>
            <a:schemeClr val="tx1">
              <a:alpha val="20000"/>
            </a:schemeClr>
          </a:solidFill>
        </a:fill>
      </a:tcStyle>
    </a:band1V>
    <a:lastCol>
      <a:tcTxStyle b="on"/>
      <a:tcStyle>
        <a:tcBdr/>
      </a:tcStyle>
    </a:lastCol>
    <a:firstCol>
      <a:tcTxStyle b="on"/>
      <a:tcStyle>
        <a:tcBdr/>
      </a:tcStyle>
    </a:firstCol>
    <a:lastRow>
      <a:tcTxStyle b="on"/>
      <a:tcStyle>
        <a:tcBdr>
          <a:top>
            <a:ln w="50800" cmpd="dbl">
              <a:solidFill>
                <a:schemeClr val="tx1"/>
              </a:solidFill>
            </a:ln>
          </a:top>
        </a:tcBdr>
        <a:fill>
          <a:noFill/>
        </a:fill>
      </a:tcStyle>
    </a:lastRow>
    <a:firstRow>
      <a:tcTxStyle b="on"/>
      <a:tcStyle>
        <a:tcBdr>
          <a:bottom>
            <a:ln w="25400" cmpd="sng">
              <a:solidFill>
                <a:schemeClr val="tx1"/>
              </a:solidFill>
            </a:ln>
          </a:bottom>
        </a:tcBdr>
        <a:fill>
          <a:noFill/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18" autoAdjust="0"/>
    <p:restoredTop sz="94274" autoAdjust="0"/>
  </p:normalViewPr>
  <p:slideViewPr>
    <p:cSldViewPr>
      <p:cViewPr varScale="1">
        <p:scale>
          <a:sx n="105" d="100"/>
          <a:sy n="105" d="100"/>
        </p:scale>
        <p:origin x="1776" y="102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notesMaster" Target="notesMasters/notesMaster1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handoutMaster" Target="handoutMasters/handoutMaster1.xml"/></Relationships>
</file>

<file path=ppt/handoutMasters/_rels/handout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3.xml"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sz="quarter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B3E322AC-A488-4659-9CE7-51AC5DC47D73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4" name="頁尾版面配置區 3"/>
          <p:cNvSpPr>
            <a:spLocks noGrp="1"/>
          </p:cNvSpPr>
          <p:nvPr>
            <p:ph type="ftr" sz="quarter" idx="2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5" name="投影片編號版面配置區 4"/>
          <p:cNvSpPr>
            <a:spLocks noGrp="1"/>
          </p:cNvSpPr>
          <p:nvPr>
            <p:ph type="sldNum" sz="quarter" idx="3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25EB7208-0DFE-4354-8213-729871669201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249844155"/>
      </p:ext>
    </p:extLst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55839" y="0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7F14DA7C-B487-480D-9E30-3C0978ABBEEA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919163" y="746125"/>
            <a:ext cx="4968875" cy="372745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0720" y="4721186"/>
            <a:ext cx="5445760" cy="4472702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55839" y="9440647"/>
            <a:ext cx="2949786" cy="49696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ED9F3B1F-259B-40D2-B285-30ADC3A9C985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718518934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832EB08-2067-452F-9204-3A176AEF3E3B}" type="slidenum">
              <a:rPr lang="zh-TW" altLang="en-US" smtClean="0"/>
              <a:t>1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236611294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標題 7"/>
          <p:cNvSpPr>
            <a:spLocks noGrp="1"/>
          </p:cNvSpPr>
          <p:nvPr>
            <p:ph type="ctrTitle"/>
          </p:nvPr>
        </p:nvSpPr>
        <p:spPr>
          <a:xfrm>
            <a:off x="2286000" y="3124200"/>
            <a:ext cx="6172200" cy="1894362"/>
          </a:xfrm>
        </p:spPr>
        <p:txBody>
          <a:bodyPr/>
          <a:lstStyle>
            <a:lvl1pPr>
              <a:defRPr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9" name="副標題 8"/>
          <p:cNvSpPr>
            <a:spLocks noGrp="1"/>
          </p:cNvSpPr>
          <p:nvPr>
            <p:ph type="subTitle" idx="1"/>
          </p:nvPr>
        </p:nvSpPr>
        <p:spPr>
          <a:xfrm>
            <a:off x="2286000" y="5003322"/>
            <a:ext cx="6172200" cy="1371600"/>
          </a:xfrm>
        </p:spPr>
        <p:txBody>
          <a:bodyPr/>
          <a:lstStyle>
            <a:lvl1pPr marL="0" indent="0" algn="l">
              <a:buNone/>
              <a:defRPr sz="1800" b="1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22" name="直線接點 21"/>
          <p:cNvSpPr>
            <a:spLocks noChangeShapeType="1"/>
          </p:cNvSpPr>
          <p:nvPr/>
        </p:nvSpPr>
        <p:spPr bwMode="auto">
          <a:xfrm>
            <a:off x="9113856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  <p:timing>
    <p:tnLst>
      <p:par>
        <p:cTn id="1" dur="indefinite" restart="never" nodeType="tmRoot"/>
      </p:par>
    </p:tnLst>
  </p:timing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74639"/>
            <a:ext cx="1676400" cy="5851525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ctr">
              <a:defRPr b="1">
                <a:latin typeface="微軟正黑體" pitchFamily="34" charset="-120"/>
                <a:ea typeface="微軟正黑體" pitchFamily="34" charset="-120"/>
              </a:defRPr>
            </a:lvl1pPr>
          </a:lstStyle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8" name="內容版面配置區 7"/>
          <p:cNvSpPr>
            <a:spLocks noGrp="1"/>
          </p:cNvSpPr>
          <p:nvPr>
            <p:ph sz="quarter" idx="1"/>
          </p:nvPr>
        </p:nvSpPr>
        <p:spPr>
          <a:xfrm>
            <a:off x="457200" y="1556792"/>
            <a:ext cx="8229600" cy="4566808"/>
          </a:xfrm>
        </p:spPr>
        <p:txBody>
          <a:bodyPr/>
          <a:lstStyle/>
          <a:p>
            <a:pPr lvl="0" eaLnBrk="1" latinLnBrk="0" hangingPunct="1"/>
            <a:r>
              <a:rPr lang="zh-TW" altLang="en-US" dirty="0"/>
              <a:t>按一下以編輯母片文字樣式</a:t>
            </a:r>
          </a:p>
          <a:p>
            <a:pPr lvl="1" eaLnBrk="1" latinLnBrk="0" hangingPunct="1"/>
            <a:r>
              <a:rPr lang="zh-TW" altLang="en-US" dirty="0"/>
              <a:t>第二層</a:t>
            </a:r>
          </a:p>
          <a:p>
            <a:pPr lvl="2" eaLnBrk="1" latinLnBrk="0" hangingPunct="1"/>
            <a:r>
              <a:rPr lang="zh-TW" altLang="en-US" dirty="0"/>
              <a:t>第三層</a:t>
            </a:r>
          </a:p>
          <a:p>
            <a:pPr lvl="3" eaLnBrk="1" latinLnBrk="0" hangingPunct="1"/>
            <a:r>
              <a:rPr lang="zh-TW" altLang="en-US" dirty="0"/>
              <a:t>第四層</a:t>
            </a:r>
          </a:p>
          <a:p>
            <a:pPr lvl="4" eaLnBrk="1" latinLnBrk="0" hangingPunct="1"/>
            <a:r>
              <a:rPr lang="zh-TW" altLang="en-US" dirty="0"/>
              <a:t>第五層</a:t>
            </a:r>
            <a:endParaRPr kumimoji="0" lang="en-US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2286000" y="2895600"/>
            <a:ext cx="6172200" cy="2053590"/>
          </a:xfrm>
        </p:spPr>
        <p:txBody>
          <a:bodyPr/>
          <a:lstStyle>
            <a:lvl1pPr algn="l">
              <a:buNone/>
              <a:defRPr sz="3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2286000" y="5010150"/>
            <a:ext cx="6172200" cy="1371600"/>
          </a:xfrm>
        </p:spPr>
        <p:txBody>
          <a:bodyPr anchor="t"/>
          <a:lstStyle>
            <a:lvl1pPr marL="0" indent="0">
              <a:buNone/>
              <a:defRPr sz="1800" b="1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 bwMode="auto">
          <a:xfrm rot="5400000">
            <a:off x="7763256" y="1170432"/>
            <a:ext cx="2286000" cy="381000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 bwMode="auto">
          <a:xfrm rot="5400000">
            <a:off x="7077456" y="4178808"/>
            <a:ext cx="3657600" cy="384048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矩形 8"/>
          <p:cNvSpPr/>
          <p:nvPr/>
        </p:nvSpPr>
        <p:spPr bwMode="auto">
          <a:xfrm>
            <a:off x="381000" y="0"/>
            <a:ext cx="609600" cy="6858000"/>
          </a:xfrm>
          <a:prstGeom prst="rect">
            <a:avLst/>
          </a:prstGeom>
          <a:solidFill>
            <a:schemeClr val="accent1">
              <a:tint val="60000"/>
              <a:alpha val="54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0" name="矩形 9"/>
          <p:cNvSpPr/>
          <p:nvPr/>
        </p:nvSpPr>
        <p:spPr bwMode="auto">
          <a:xfrm>
            <a:off x="276336" y="0"/>
            <a:ext cx="104664" cy="6858000"/>
          </a:xfrm>
          <a:prstGeom prst="rect">
            <a:avLst/>
          </a:prstGeom>
          <a:solidFill>
            <a:schemeClr val="accent1">
              <a:tint val="40000"/>
              <a:alpha val="36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990600" y="0"/>
            <a:ext cx="181872" cy="6858000"/>
          </a:xfrm>
          <a:prstGeom prst="rect">
            <a:avLst/>
          </a:prstGeom>
          <a:solidFill>
            <a:schemeClr val="accent1">
              <a:tint val="40000"/>
              <a:alpha val="7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1141320" y="0"/>
            <a:ext cx="230280" cy="6858000"/>
          </a:xfrm>
          <a:prstGeom prst="rect">
            <a:avLst/>
          </a:prstGeom>
          <a:solidFill>
            <a:schemeClr val="accent1">
              <a:tint val="20000"/>
              <a:alpha val="7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106344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  <a:alpha val="7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直線接點 13"/>
          <p:cNvSpPr>
            <a:spLocks noChangeShapeType="1"/>
          </p:cNvSpPr>
          <p:nvPr/>
        </p:nvSpPr>
        <p:spPr bwMode="auto">
          <a:xfrm>
            <a:off x="914400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20000"/>
                <a:alpha val="8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5" name="直線接點 14"/>
          <p:cNvSpPr>
            <a:spLocks noChangeShapeType="1"/>
          </p:cNvSpPr>
          <p:nvPr/>
        </p:nvSpPr>
        <p:spPr bwMode="auto">
          <a:xfrm>
            <a:off x="854112" y="0"/>
            <a:ext cx="0" cy="6858000"/>
          </a:xfrm>
          <a:prstGeom prst="line">
            <a:avLst/>
          </a:prstGeom>
          <a:noFill/>
          <a:ln w="5715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直線接點 15"/>
          <p:cNvSpPr>
            <a:spLocks noChangeShapeType="1"/>
          </p:cNvSpPr>
          <p:nvPr/>
        </p:nvSpPr>
        <p:spPr bwMode="auto">
          <a:xfrm>
            <a:off x="1726640" y="0"/>
            <a:ext cx="0" cy="6858000"/>
          </a:xfrm>
          <a:prstGeom prst="line">
            <a:avLst/>
          </a:prstGeom>
          <a:noFill/>
          <a:ln w="28575" cap="flat" cmpd="sng" algn="ctr">
            <a:solidFill>
              <a:schemeClr val="accent1">
                <a:tint val="60000"/>
                <a:alpha val="82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7" name="直線接點 16"/>
          <p:cNvSpPr>
            <a:spLocks noChangeShapeType="1"/>
          </p:cNvSpPr>
          <p:nvPr/>
        </p:nvSpPr>
        <p:spPr bwMode="auto">
          <a:xfrm>
            <a:off x="10668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8" name="矩形 17"/>
          <p:cNvSpPr/>
          <p:nvPr/>
        </p:nvSpPr>
        <p:spPr bwMode="auto">
          <a:xfrm>
            <a:off x="1219200" y="0"/>
            <a:ext cx="76200" cy="6858000"/>
          </a:xfrm>
          <a:prstGeom prst="rect">
            <a:avLst/>
          </a:prstGeom>
          <a:solidFill>
            <a:schemeClr val="accent1">
              <a:tint val="60000"/>
              <a:alpha val="51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橢圓 18"/>
          <p:cNvSpPr/>
          <p:nvPr/>
        </p:nvSpPr>
        <p:spPr bwMode="auto">
          <a:xfrm>
            <a:off x="609600" y="3429000"/>
            <a:ext cx="1295400" cy="129540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0" name="橢圓 19"/>
          <p:cNvSpPr/>
          <p:nvPr/>
        </p:nvSpPr>
        <p:spPr bwMode="auto">
          <a:xfrm>
            <a:off x="1324704" y="4866752"/>
            <a:ext cx="641424" cy="641424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1" name="橢圓 20"/>
          <p:cNvSpPr/>
          <p:nvPr/>
        </p:nvSpPr>
        <p:spPr bwMode="auto">
          <a:xfrm>
            <a:off x="1091080" y="5500632"/>
            <a:ext cx="137160" cy="13716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橢圓 21"/>
          <p:cNvSpPr/>
          <p:nvPr/>
        </p:nvSpPr>
        <p:spPr bwMode="auto">
          <a:xfrm>
            <a:off x="1664208" y="5791200"/>
            <a:ext cx="274320" cy="274320"/>
          </a:xfrm>
          <a:prstGeom prst="ellipse">
            <a:avLst/>
          </a:prstGeom>
          <a:ln w="127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3" name="橢圓 22"/>
          <p:cNvSpPr/>
          <p:nvPr/>
        </p:nvSpPr>
        <p:spPr bwMode="auto">
          <a:xfrm>
            <a:off x="1879040" y="4479888"/>
            <a:ext cx="365760" cy="365760"/>
          </a:xfrm>
          <a:prstGeom prst="ellipse">
            <a:avLst/>
          </a:prstGeom>
          <a:ln w="28575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直線接點 25"/>
          <p:cNvSpPr>
            <a:spLocks noChangeShapeType="1"/>
          </p:cNvSpPr>
          <p:nvPr/>
        </p:nvSpPr>
        <p:spPr bwMode="auto">
          <a:xfrm>
            <a:off x="9097944" y="0"/>
            <a:ext cx="0" cy="6858000"/>
          </a:xfrm>
          <a:prstGeom prst="line">
            <a:avLst/>
          </a:prstGeom>
          <a:noFill/>
          <a:ln w="57150" cap="flat" cmpd="thickThin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 bwMode="auto">
          <a:xfrm>
            <a:off x="1340616" y="4928702"/>
            <a:ext cx="609600" cy="517524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內容版面配置區 8"/>
          <p:cNvSpPr>
            <a:spLocks noGrp="1"/>
          </p:cNvSpPr>
          <p:nvPr>
            <p:ph sz="quarter" idx="1"/>
          </p:nvPr>
        </p:nvSpPr>
        <p:spPr>
          <a:xfrm>
            <a:off x="457200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270248" y="1600200"/>
            <a:ext cx="3657600" cy="45720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7543800" cy="1143000"/>
          </a:xfrm>
        </p:spPr>
        <p:txBody>
          <a:bodyPr anchor="b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11" name="內容版面配置區 10"/>
          <p:cNvSpPr>
            <a:spLocks noGrp="1"/>
          </p:cNvSpPr>
          <p:nvPr>
            <p:ph sz="quarter" idx="2"/>
          </p:nvPr>
        </p:nvSpPr>
        <p:spPr>
          <a:xfrm>
            <a:off x="457200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3" name="內容版面配置區 12"/>
          <p:cNvSpPr>
            <a:spLocks noGrp="1"/>
          </p:cNvSpPr>
          <p:nvPr>
            <p:ph sz="quarter" idx="4"/>
          </p:nvPr>
        </p:nvSpPr>
        <p:spPr>
          <a:xfrm>
            <a:off x="4371975" y="2362200"/>
            <a:ext cx="3657600" cy="3886200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12" name="文字版面配置區 11"/>
          <p:cNvSpPr>
            <a:spLocks noGrp="1"/>
          </p:cNvSpPr>
          <p:nvPr>
            <p:ph type="body" sz="quarter" idx="1"/>
          </p:nvPr>
        </p:nvSpPr>
        <p:spPr>
          <a:xfrm>
            <a:off x="4572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4" name="文字版面配置區 13"/>
          <p:cNvSpPr>
            <a:spLocks noGrp="1"/>
          </p:cNvSpPr>
          <p:nvPr>
            <p:ph type="body" sz="quarter" idx="3"/>
          </p:nvPr>
        </p:nvSpPr>
        <p:spPr>
          <a:xfrm>
            <a:off x="4343400" y="1569720"/>
            <a:ext cx="3657600" cy="658368"/>
          </a:xfrm>
          <a:prstGeom prst="roundRect">
            <a:avLst>
              <a:gd name="adj" fmla="val 16667"/>
            </a:avLst>
          </a:prstGeom>
          <a:solidFill>
            <a:schemeClr val="accent1"/>
          </a:solidFill>
        </p:spPr>
        <p:txBody>
          <a:bodyPr rtlCol="0" anchor="ctr">
            <a:noAutofit/>
          </a:bodyPr>
          <a:lstStyle>
            <a:lvl1pPr marL="0" indent="0">
              <a:buFontTx/>
              <a:buNone/>
              <a:defRPr sz="2000" b="1">
                <a:solidFill>
                  <a:srgbClr val="FFFFFF"/>
                </a:solidFill>
              </a:defRPr>
            </a:lvl1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6" name="日期版面配置區 5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  <a:alpha val="93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71850" y="3200400"/>
            <a:ext cx="6309360" cy="457200"/>
          </a:xfrm>
        </p:spPr>
        <p:txBody>
          <a:bodyPr anchor="b"/>
          <a:lstStyle>
            <a:lvl1pPr algn="l">
              <a:buNone/>
              <a:defRPr sz="2000" b="1" cap="small" baseline="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6812280" y="274320"/>
            <a:ext cx="1527048" cy="4983480"/>
          </a:xfrm>
        </p:spPr>
        <p:txBody>
          <a:bodyPr/>
          <a:lstStyle>
            <a:lvl1pPr marL="0" indent="0">
              <a:spcBef>
                <a:spcPts val="400"/>
              </a:spcBef>
              <a:spcAft>
                <a:spcPts val="1000"/>
              </a:spcAft>
              <a:buNone/>
              <a:defRPr sz="12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8" name="直線接點 7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1" name="直線接點 10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1905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矩形 11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  <a:alpha val="87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3" name="直線接點 12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4" name="橢圓 13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8" name="內容版面配置區 17"/>
          <p:cNvSpPr>
            <a:spLocks noGrp="1"/>
          </p:cNvSpPr>
          <p:nvPr>
            <p:ph sz="quarter" idx="1"/>
          </p:nvPr>
        </p:nvSpPr>
        <p:spPr>
          <a:xfrm>
            <a:off x="304800" y="274320"/>
            <a:ext cx="5638800" cy="6327648"/>
          </a:xfrm>
        </p:spPr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21" name="日期版面配置區 20"/>
          <p:cNvSpPr>
            <a:spLocks noGrp="1"/>
          </p:cNvSpPr>
          <p:nvPr>
            <p:ph type="dt" sz="half" idx="14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22" name="投影片編號版面配置區 21"/>
          <p:cNvSpPr>
            <a:spLocks noGrp="1"/>
          </p:cNvSpPr>
          <p:nvPr>
            <p:ph type="sldNum" sz="quarter" idx="15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3" name="頁尾版面配置區 22"/>
          <p:cNvSpPr>
            <a:spLocks noGrp="1"/>
          </p:cNvSpPr>
          <p:nvPr>
            <p:ph type="ftr" sz="quarter" idx="16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直線接點 8"/>
          <p:cNvSpPr>
            <a:spLocks noChangeShapeType="1"/>
          </p:cNvSpPr>
          <p:nvPr/>
        </p:nvSpPr>
        <p:spPr bwMode="auto">
          <a:xfrm>
            <a:off x="87630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3" name="橢圓 12"/>
          <p:cNvSpPr/>
          <p:nvPr/>
        </p:nvSpPr>
        <p:spPr>
          <a:xfrm>
            <a:off x="8156448" y="5715000"/>
            <a:ext cx="548640" cy="548640"/>
          </a:xfrm>
          <a:prstGeom prst="ellipse">
            <a:avLst/>
          </a:prstGeom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 rot="5400000">
            <a:off x="3350133" y="3200400"/>
            <a:ext cx="6309360" cy="457200"/>
          </a:xfrm>
        </p:spPr>
        <p:txBody>
          <a:bodyPr anchor="b"/>
          <a:lstStyle>
            <a:lvl1pPr algn="l">
              <a:buNone/>
              <a:defRPr sz="2000" b="1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0" y="0"/>
            <a:ext cx="6172200" cy="6858000"/>
          </a:xfrm>
          <a:solidFill>
            <a:schemeClr val="bg2"/>
          </a:solidFill>
          <a:ln w="1270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/>
          <a:lstStyle>
            <a:lvl1pPr marL="0" indent="0">
              <a:buNone/>
              <a:defRPr sz="3200"/>
            </a:lvl1pPr>
          </a:lstStyle>
          <a:p>
            <a:pPr algn="ctr" eaLnBrk="1" latinLnBrk="0" hangingPunct="1">
              <a:buFontTx/>
              <a:buNone/>
            </a:pPr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6765798" y="264795"/>
            <a:ext cx="1524000" cy="4956048"/>
          </a:xfrm>
        </p:spPr>
        <p:txBody>
          <a:bodyPr rot="0" spcFirstLastPara="0" vertOverflow="overflow" horzOverflow="overflow" vert="horz" wrap="square" lIns="91440" tIns="45720" rIns="91440" bIns="45720" numCol="1" spcCol="274320" rtlCol="0" fromWordArt="0" anchor="t" anchorCtr="0" forceAA="0" compatLnSpc="1">
            <a:normAutofit/>
          </a:bodyPr>
          <a:lstStyle>
            <a:lvl1pPr marL="0" indent="0">
              <a:spcBef>
                <a:spcPts val="100"/>
              </a:spcBef>
              <a:spcAft>
                <a:spcPts val="400"/>
              </a:spcAft>
              <a:buFontTx/>
              <a:buNone/>
              <a:defRPr sz="12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10" name="直線接點 9"/>
          <p:cNvSpPr>
            <a:spLocks noChangeShapeType="1"/>
          </p:cNvSpPr>
          <p:nvPr/>
        </p:nvSpPr>
        <p:spPr bwMode="auto">
          <a:xfrm>
            <a:off x="89916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1" name="矩形 10"/>
          <p:cNvSpPr/>
          <p:nvPr/>
        </p:nvSpPr>
        <p:spPr bwMode="auto">
          <a:xfrm>
            <a:off x="8839200" y="0"/>
            <a:ext cx="304800" cy="6858000"/>
          </a:xfrm>
          <a:prstGeom prst="rect">
            <a:avLst/>
          </a:prstGeom>
          <a:solidFill>
            <a:schemeClr val="accent1">
              <a:tint val="60000"/>
            </a:schemeClr>
          </a:solidFill>
          <a:ln w="38100" cap="rnd" cmpd="sng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/>
          </a:p>
        </p:txBody>
      </p:sp>
      <p:sp>
        <p:nvSpPr>
          <p:cNvPr id="12" name="直線接點 11"/>
          <p:cNvSpPr>
            <a:spLocks noChangeShapeType="1"/>
          </p:cNvSpPr>
          <p:nvPr/>
        </p:nvSpPr>
        <p:spPr bwMode="auto">
          <a:xfrm>
            <a:off x="8915400" y="0"/>
            <a:ext cx="0" cy="6858000"/>
          </a:xfrm>
          <a:prstGeom prst="line">
            <a:avLst/>
          </a:prstGeom>
          <a:noFill/>
          <a:ln w="9525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9" name="直線接點 18"/>
          <p:cNvSpPr>
            <a:spLocks noChangeShapeType="1"/>
          </p:cNvSpPr>
          <p:nvPr/>
        </p:nvSpPr>
        <p:spPr bwMode="auto">
          <a:xfrm>
            <a:off x="6248400" y="0"/>
            <a:ext cx="0" cy="6858000"/>
          </a:xfrm>
          <a:prstGeom prst="line">
            <a:avLst/>
          </a:prstGeom>
          <a:noFill/>
          <a:ln w="38100" cap="flat" cmpd="sng" algn="ctr">
            <a:solidFill>
              <a:schemeClr val="accent1">
                <a:tint val="60000"/>
              </a:schemeClr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20" name="直線接點 19"/>
          <p:cNvSpPr>
            <a:spLocks noChangeShapeType="1"/>
          </p:cNvSpPr>
          <p:nvPr/>
        </p:nvSpPr>
        <p:spPr bwMode="auto">
          <a:xfrm>
            <a:off x="6192296" y="0"/>
            <a:ext cx="0" cy="6858000"/>
          </a:xfrm>
          <a:prstGeom prst="line">
            <a:avLst/>
          </a:prstGeom>
          <a:noFill/>
          <a:ln w="12700" cap="flat" cmpd="sng" algn="ctr">
            <a:solidFill>
              <a:schemeClr val="accent1"/>
            </a:soli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 dirty="0"/>
          </a:p>
        </p:txBody>
      </p:sp>
      <p:sp>
        <p:nvSpPr>
          <p:cNvPr id="17" name="日期版面配置區 16"/>
          <p:cNvSpPr>
            <a:spLocks noGrp="1"/>
          </p:cNvSpPr>
          <p:nvPr>
            <p:ph type="dt" sz="half" idx="10"/>
          </p:nvPr>
        </p:nvSpPr>
        <p:spPr>
          <a:xfrm rot="5400000">
            <a:off x="7589520" y="1081851"/>
            <a:ext cx="2011680" cy="384048"/>
          </a:xfrm>
          <a:prstGeom prst="rect">
            <a:avLst/>
          </a:prstGeom>
        </p:spPr>
        <p:txBody>
          <a:bodyPr rtlCol="0"/>
          <a:lstStyle/>
          <a:p>
            <a:fld id="{FBAA9DB5-F384-446C-9C86-533CA195F1E0}" type="datetimeFigureOut">
              <a:rPr lang="zh-TW" altLang="en-US" smtClean="0"/>
              <a:t>2025/6/11</a:t>
            </a:fld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11"/>
          </p:nvPr>
        </p:nvSpPr>
        <p:spPr>
          <a:xfrm>
            <a:off x="8129016" y="5734050"/>
            <a:ext cx="609600" cy="521208"/>
          </a:xfrm>
          <a:prstGeom prst="rect">
            <a:avLst/>
          </a:prstGeom>
        </p:spPr>
        <p:txBody>
          <a:bodyPr rtlCol="0"/>
          <a:lstStyle/>
          <a:p>
            <a:fld id="{EDDA59F4-DD3F-40ED-8767-2C1159953022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21" name="頁尾版面配置區 20"/>
          <p:cNvSpPr>
            <a:spLocks noGrp="1"/>
          </p:cNvSpPr>
          <p:nvPr>
            <p:ph type="ftr" sz="quarter" idx="12"/>
          </p:nvPr>
        </p:nvSpPr>
        <p:spPr>
          <a:xfrm rot="5400000">
            <a:off x="6990186" y="3737240"/>
            <a:ext cx="3200400" cy="365760"/>
          </a:xfrm>
          <a:prstGeom prst="rect">
            <a:avLst/>
          </a:prstGeom>
        </p:spPr>
        <p:txBody>
          <a:bodyPr rtlCol="0"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" name="圖片 4"/>
          <p:cNvPicPr>
            <a:picLocks noChangeAspect="1"/>
          </p:cNvPicPr>
          <p:nvPr userDrawn="1"/>
        </p:nvPicPr>
        <p:blipFill>
          <a:blip r:embed="rId1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49288" y="6364856"/>
            <a:ext cx="8784000" cy="316327"/>
          </a:xfrm>
          <a:prstGeom prst="rect">
            <a:avLst/>
          </a:prstGeom>
        </p:spPr>
      </p:pic>
      <p:sp>
        <p:nvSpPr>
          <p:cNvPr id="22" name="標題版面配置區 2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/>
          <a:p>
            <a:r>
              <a:rPr kumimoji="0" lang="zh-TW" altLang="en-US" dirty="0"/>
              <a:t>按一下以編輯母片標題樣式</a:t>
            </a:r>
            <a:endParaRPr kumimoji="0" lang="en-US" dirty="0"/>
          </a:p>
        </p:txBody>
      </p:sp>
      <p:sp>
        <p:nvSpPr>
          <p:cNvPr id="13" name="文字版面配置區 12"/>
          <p:cNvSpPr>
            <a:spLocks noGrp="1"/>
          </p:cNvSpPr>
          <p:nvPr>
            <p:ph type="body" idx="1"/>
          </p:nvPr>
        </p:nvSpPr>
        <p:spPr>
          <a:xfrm>
            <a:off x="457200" y="1339200"/>
            <a:ext cx="8229600" cy="4784400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dirty="0"/>
              <a:t>按一下以編輯母片文字樣式</a:t>
            </a:r>
          </a:p>
          <a:p>
            <a:pPr lvl="1" eaLnBrk="1" latinLnBrk="0" hangingPunct="1"/>
            <a:r>
              <a:rPr kumimoji="0" lang="zh-TW" altLang="en-US" dirty="0"/>
              <a:t>第二層</a:t>
            </a:r>
          </a:p>
          <a:p>
            <a:pPr lvl="2" eaLnBrk="1" latinLnBrk="0" hangingPunct="1"/>
            <a:r>
              <a:rPr kumimoji="0" lang="zh-TW" altLang="en-US" dirty="0"/>
              <a:t>第三層</a:t>
            </a:r>
          </a:p>
          <a:p>
            <a:pPr lvl="3" eaLnBrk="1" latinLnBrk="0" hangingPunct="1"/>
            <a:r>
              <a:rPr kumimoji="0" lang="zh-TW" altLang="en-US" dirty="0"/>
              <a:t>第四層</a:t>
            </a:r>
          </a:p>
          <a:p>
            <a:pPr lvl="4" eaLnBrk="1" latinLnBrk="0" hangingPunct="1"/>
            <a:r>
              <a:rPr kumimoji="0" lang="zh-TW" altLang="en-US" dirty="0"/>
              <a:t>第五層</a:t>
            </a:r>
            <a:endParaRPr kumimoji="0" lang="en-US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iming>
    <p:tnLst>
      <p:par>
        <p:cTn id="1" dur="indefinite" restart="never" nodeType="tmRoot"/>
      </p:par>
    </p:tnLst>
  </p:timing>
  <p:txStyles>
    <p:titleStyle>
      <a:lvl1pPr algn="ctr" rtl="0" eaLnBrk="1" latinLnBrk="0" hangingPunct="1">
        <a:spcBef>
          <a:spcPct val="0"/>
        </a:spcBef>
        <a:buNone/>
        <a:defRPr kumimoji="0" sz="2800" b="1" kern="1200" cap="small" baseline="0">
          <a:solidFill>
            <a:schemeClr val="tx1"/>
          </a:solidFill>
          <a:latin typeface="微軟正黑體" pitchFamily="34" charset="-120"/>
          <a:ea typeface="微軟正黑體" pitchFamily="34" charset="-120"/>
          <a:cs typeface="+mj-cs"/>
        </a:defRPr>
      </a:lvl1pPr>
    </p:titleStyle>
    <p:bodyStyle>
      <a:lvl1pPr marL="274320" indent="-274320" algn="l" rtl="0" eaLnBrk="1" latinLnBrk="0" hangingPunct="1">
        <a:spcBef>
          <a:spcPts val="600"/>
        </a:spcBef>
        <a:buClr>
          <a:schemeClr val="accent1"/>
        </a:buClr>
        <a:buSzPct val="70000"/>
        <a:buFont typeface="Wingdings"/>
        <a:buChar char="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1pPr>
      <a:lvl2pPr marL="640080" indent="-274320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"/>
        <a:defRPr kumimoji="0" sz="20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2pPr>
      <a:lvl3pPr marL="91440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3pPr>
      <a:lvl4pPr marL="118872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"/>
        <a:defRPr kumimoji="0" sz="16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4pPr>
      <a:lvl5pPr marL="1463040" indent="-182880" algn="l" rtl="0" eaLnBrk="1" latinLnBrk="0" hangingPunct="1">
        <a:spcBef>
          <a:spcPct val="20000"/>
        </a:spcBef>
        <a:buClr>
          <a:schemeClr val="accent2">
            <a:tint val="60000"/>
          </a:schemeClr>
        </a:buClr>
        <a:buSzPct val="68000"/>
        <a:buFont typeface="Wingdings 2"/>
        <a:buChar char=""/>
        <a:defRPr kumimoji="0" sz="1400" kern="1200">
          <a:solidFill>
            <a:schemeClr val="tx1"/>
          </a:solidFill>
          <a:latin typeface="微軟正黑體" pitchFamily="34" charset="-120"/>
          <a:ea typeface="微軟正黑體" pitchFamily="34" charset="-120"/>
          <a:cs typeface="+mn-cs"/>
        </a:defRPr>
      </a:lvl5pPr>
      <a:lvl6pPr marL="1737360" indent="-182880" algn="l" rtl="0" eaLnBrk="1" latinLnBrk="0" hangingPunct="1">
        <a:spcBef>
          <a:spcPct val="20000"/>
        </a:spcBef>
        <a:buClr>
          <a:schemeClr val="accent1"/>
        </a:buClr>
        <a:buChar char="•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6pPr>
      <a:lvl7pPr marL="2011680" indent="-182880" algn="l" rtl="0" eaLnBrk="1" latinLnBrk="0" hangingPunct="1">
        <a:spcBef>
          <a:spcPct val="20000"/>
        </a:spcBef>
        <a:buClr>
          <a:schemeClr val="accent1">
            <a:tint val="60000"/>
          </a:schemeClr>
        </a:buClr>
        <a:buSzPct val="60000"/>
        <a:buFont typeface="Wingdings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2286000" indent="-182880" algn="l" rtl="0" eaLnBrk="1" latinLnBrk="0" hangingPunct="1">
        <a:spcBef>
          <a:spcPct val="20000"/>
        </a:spcBef>
        <a:buClr>
          <a:schemeClr val="accent2"/>
        </a:buClr>
        <a:buChar char="•"/>
        <a:defRPr kumimoji="0" sz="1400" kern="1200" cap="small" baseline="0">
          <a:solidFill>
            <a:schemeClr val="tx2"/>
          </a:solidFill>
          <a:latin typeface="+mn-lt"/>
          <a:ea typeface="+mn-ea"/>
          <a:cs typeface="+mn-cs"/>
        </a:defRPr>
      </a:lvl8pPr>
      <a:lvl9pPr marL="2560320" indent="-182880" algn="l" rtl="0" eaLnBrk="1" latinLnBrk="0" hangingPunct="1">
        <a:spcBef>
          <a:spcPct val="20000"/>
        </a:spcBef>
        <a:buClr>
          <a:schemeClr val="accent1">
            <a:shade val="75000"/>
          </a:schemeClr>
        </a:buClr>
        <a:buChar char="•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jpeg"/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表格 3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78939552"/>
              </p:ext>
            </p:extLst>
          </p:nvPr>
        </p:nvGraphicFramePr>
        <p:xfrm>
          <a:off x="1079612" y="1075870"/>
          <a:ext cx="6984776" cy="491715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844316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414046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</a:tblGrid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教具名稱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課程主標題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副標題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運算思維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創意實作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□程式流程圖 ■演算法步驟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□創意實作 □教師手冊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編撰教師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▲▲▲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○○○○國小衛星基地</a:t>
                      </a:r>
                      <a:r>
                        <a:rPr lang="en-US" altLang="zh-TW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編撰基地或聯盟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●●●●區域基地小聯盟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4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課程影片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5"/>
                  </a:ext>
                </a:extLst>
              </a:tr>
              <a:tr h="612068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建議授課節數</a:t>
                      </a: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2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lnL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60000"/>
                          <a:lumOff val="4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6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1636237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延伸自主學習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課後自主學習為主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338252161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評量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3" name="文字方塊 2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可參考公版範本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下載鏈結</a:t>
            </a:r>
            <a:r>
              <a:rPr lang="en-US" altLang="zh-TW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或自行設計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  <p:pic>
        <p:nvPicPr>
          <p:cNvPr id="5" name="圖片 4">
            <a:extLst>
              <a:ext uri="{FF2B5EF4-FFF2-40B4-BE49-F238E27FC236}">
                <a16:creationId xmlns:a16="http://schemas.microsoft.com/office/drawing/2014/main" id="{1169C7BC-9518-4959-91BF-8573853D7EB6}"/>
              </a:ext>
            </a:extLst>
          </p:cNvPr>
          <p:cNvPicPr>
            <a:picLocks noChangeAspect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b="21110"/>
          <a:stretch/>
        </p:blipFill>
        <p:spPr>
          <a:xfrm>
            <a:off x="4572000" y="1447625"/>
            <a:ext cx="4167773" cy="4647128"/>
          </a:xfrm>
          <a:prstGeom prst="rect">
            <a:avLst/>
          </a:prstGeom>
        </p:spPr>
      </p:pic>
      <p:pic>
        <p:nvPicPr>
          <p:cNvPr id="7" name="圖片 6">
            <a:extLst>
              <a:ext uri="{FF2B5EF4-FFF2-40B4-BE49-F238E27FC236}">
                <a16:creationId xmlns:a16="http://schemas.microsoft.com/office/drawing/2014/main" id="{A763EE5D-8DD2-40BC-B07C-5BBFED50B65C}"/>
              </a:ext>
            </a:extLst>
          </p:cNvPr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4925" b="9157"/>
          <a:stretch/>
        </p:blipFill>
        <p:spPr>
          <a:xfrm>
            <a:off x="683568" y="1442392"/>
            <a:ext cx="3954531" cy="480217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36215311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文字方塊 2">
            <a:extLst>
              <a:ext uri="{FF2B5EF4-FFF2-40B4-BE49-F238E27FC236}">
                <a16:creationId xmlns:a16="http://schemas.microsoft.com/office/drawing/2014/main" id="{0DCBBB7B-1C75-A447-8E35-48222FC122BD}"/>
              </a:ext>
            </a:extLst>
          </p:cNvPr>
          <p:cNvSpPr txBox="1"/>
          <p:nvPr/>
        </p:nvSpPr>
        <p:spPr>
          <a:xfrm>
            <a:off x="683568" y="1124744"/>
            <a:ext cx="7941568" cy="501675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微課程學習能力指標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/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二擇一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情境任務</a:t>
            </a:r>
            <a:endParaRPr lang="en-US" altLang="zh-TW" sz="2000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學生用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情境流程圖 </a:t>
            </a:r>
            <a:r>
              <a:rPr lang="en-US" altLang="zh-TW" sz="2000" dirty="0" smtClean="0">
                <a:latin typeface="微軟正黑體" panose="020B0604030504040204" pitchFamily="34" charset="-120"/>
                <a:ea typeface="微軟正黑體" panose="020B0604030504040204" pitchFamily="34" charset="-120"/>
              </a:rPr>
              <a:t>vs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r>
              <a:rPr lang="en-US" altLang="zh-TW" sz="2000" dirty="0" smtClean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演算法步驟 </a:t>
            </a:r>
            <a:r>
              <a:rPr lang="en-US" altLang="zh-TW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vs </a:t>
            </a:r>
            <a:r>
              <a:rPr lang="zh-TW" altLang="en-US" sz="20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積木程式堆疊</a:t>
            </a:r>
            <a:endParaRPr lang="en-US" altLang="zh-TW" sz="2000" dirty="0">
              <a:solidFill>
                <a:prstClr val="black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進階練習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延伸自主學習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lnSpc>
                <a:spcPct val="150000"/>
              </a:lnSpc>
              <a:buFont typeface="+mj-lt"/>
              <a:buAutoNum type="arabicPeriod"/>
            </a:pP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評量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選用</a:t>
            </a:r>
            <a:r>
              <a:rPr lang="en-US" altLang="zh-TW" sz="20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endParaRPr lang="en-US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lvl="1">
              <a:lnSpc>
                <a:spcPct val="150000"/>
              </a:lnSpc>
            </a:pPr>
            <a:endParaRPr lang="zh-TW" altLang="zh-TW" sz="2000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  <a:p>
            <a:pPr marL="914400" lvl="1" indent="-457200">
              <a:buFont typeface="+mj-lt"/>
              <a:buAutoNum type="arabicPeriod"/>
            </a:pPr>
            <a:endParaRPr lang="en-US" altLang="zh-TW" sz="2000" b="1" dirty="0"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sp>
        <p:nvSpPr>
          <p:cNvPr id="4" name="標題 1"/>
          <p:cNvSpPr txBox="1">
            <a:spLocks/>
          </p:cNvSpPr>
          <p:nvPr/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/>
              <a:t>大綱</a:t>
            </a:r>
            <a:endParaRPr lang="en-US" altLang="zh-TW" dirty="0"/>
          </a:p>
        </p:txBody>
      </p:sp>
    </p:spTree>
    <p:extLst>
      <p:ext uri="{BB962C8B-B14F-4D97-AF65-F5344CB8AC3E}">
        <p14:creationId xmlns:p14="http://schemas.microsoft.com/office/powerpoint/2010/main" val="324848587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文字方塊 3"/>
          <p:cNvSpPr txBox="1"/>
          <p:nvPr/>
        </p:nvSpPr>
        <p:spPr>
          <a:xfrm>
            <a:off x="1594262" y="6021288"/>
            <a:ext cx="5955476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zh-TW" altLang="en-US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請依教材設計自行檢核主要學習內容及先備知識項目勾選</a:t>
            </a:r>
          </a:p>
        </p:txBody>
      </p:sp>
      <p:graphicFrame>
        <p:nvGraphicFramePr>
          <p:cNvPr id="6" name="表格 5">
            <a:extLst>
              <a:ext uri="{FF2B5EF4-FFF2-40B4-BE49-F238E27FC236}">
                <a16:creationId xmlns:a16="http://schemas.microsoft.com/office/drawing/2014/main" id="{2BDD4DA8-B3B2-4E2A-B1C3-8B9005648652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944597" y="764704"/>
          <a:ext cx="7254806" cy="5047062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2105791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597578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1671264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1880173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1606783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先備知識</a:t>
                      </a:r>
                      <a:endParaRPr lang="en-US" altLang="zh-TW" sz="2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ctr"/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可多選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001404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學習內容</a:t>
                      </a:r>
                      <a: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/>
                      </a:r>
                      <a:br>
                        <a:rPr lang="en-US" altLang="zh-TW" sz="2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</a:b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每個微課程限擇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至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項</a:t>
                      </a:r>
                      <a:r>
                        <a:rPr lang="en-US" altLang="zh-TW" sz="14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endParaRPr lang="zh-TW" altLang="en-US" sz="14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□循序結構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□選擇結構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□重複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□變數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□算術運算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□比較運算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□邏輯運算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gridSpan="2">
                  <a:txBody>
                    <a:bodyPr/>
                    <a:lstStyle/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□陣列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□模組化程式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(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  <a:r>
                        <a:rPr lang="en-US" altLang="zh-TW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)</a:t>
                      </a: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設計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□排序演算法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algn="l"/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□搜尋演算法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□資料蒐集與表達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□物聯網與雲端系統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2000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□數位資料表示法</a:t>
                      </a:r>
                      <a:endParaRPr lang="en-US" altLang="zh-TW" sz="2000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>
                    <a:lnL w="38100" cap="flat" cmpd="sng" algn="ctr">
                      <a:noFill/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 hMerge="1">
                  <a:txBody>
                    <a:bodyPr/>
                    <a:lstStyle/>
                    <a:p>
                      <a:endParaRPr lang="zh-TW" altLang="en-US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438214">
                <a:tc>
                  <a:txBody>
                    <a:bodyPr/>
                    <a:lstStyle/>
                    <a:p>
                      <a:pPr algn="ctr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5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509288">
                <a:tc>
                  <a:txBody>
                    <a:bodyPr/>
                    <a:lstStyle/>
                    <a:p>
                      <a:pPr marL="0" algn="ctr" rtl="0" eaLnBrk="1" latinLnBrk="0" hangingPunct="1"/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2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2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tc>
                  <a:txBody>
                    <a:bodyPr/>
                    <a:lstStyle/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5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5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chemeClr val="accent1">
                          <a:lumMod val="40000"/>
                          <a:lumOff val="60000"/>
                        </a:scheme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</a:tcPr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8" name="標題 1"/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pPr marL="0" marR="0" lvl="0" indent="0" algn="ctr" defTabSz="914400" rtl="0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zh-TW" altLang="en-US" sz="2800" b="1" i="0" u="none" strike="noStrike" kern="1200" cap="small" spc="0" normalizeH="0" baseline="0" noProof="0" dirty="0">
                <a:ln>
                  <a:noFill/>
                </a:ln>
                <a:solidFill>
                  <a:prstClr val="black"/>
                </a:solidFill>
                <a:effectLst/>
                <a:uLnTx/>
                <a:uFillTx/>
                <a:latin typeface="微軟正黑體" pitchFamily="34" charset="-120"/>
                <a:ea typeface="微軟正黑體" pitchFamily="34" charset="-120"/>
                <a:cs typeface="+mj-cs"/>
              </a:rPr>
              <a:t>一般型微課程</a:t>
            </a:r>
            <a:endParaRPr kumimoji="0" lang="zh-TW" altLang="en-US" sz="2800" b="1" i="0" u="none" strike="noStrike" kern="1200" cap="small" spc="0" normalizeH="0" baseline="0" noProof="0" dirty="0">
              <a:ln>
                <a:noFill/>
              </a:ln>
              <a:solidFill>
                <a:sysClr val="windowText" lastClr="000000"/>
              </a:solidFill>
              <a:effectLst/>
              <a:uLnTx/>
              <a:uFillTx/>
              <a:latin typeface="微軟正黑體" pitchFamily="34" charset="-120"/>
              <a:ea typeface="微軟正黑體" pitchFamily="34" charset="-120"/>
              <a:cs typeface="+mj-cs"/>
            </a:endParaRPr>
          </a:p>
        </p:txBody>
      </p:sp>
      <p:sp>
        <p:nvSpPr>
          <p:cNvPr id="7" name="文字方塊 6"/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</p:spTree>
    <p:extLst>
      <p:ext uri="{BB962C8B-B14F-4D97-AF65-F5344CB8AC3E}">
        <p14:creationId xmlns:p14="http://schemas.microsoft.com/office/powerpoint/2010/main" val="21980606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  <p:sp>
        <p:nvSpPr>
          <p:cNvPr id="9" name="標題 1">
            <a:extLst>
              <a:ext uri="{FF2B5EF4-FFF2-40B4-BE49-F238E27FC236}">
                <a16:creationId xmlns:a16="http://schemas.microsoft.com/office/drawing/2014/main" id="{F42E8158-4DBC-49FB-9690-2BD85618072B}"/>
              </a:ext>
            </a:extLst>
          </p:cNvPr>
          <p:cNvSpPr txBox="1">
            <a:spLocks/>
          </p:cNvSpPr>
          <p:nvPr/>
        </p:nvSpPr>
        <p:spPr>
          <a:xfrm>
            <a:off x="457200" y="58614"/>
            <a:ext cx="8229600" cy="634082"/>
          </a:xfrm>
          <a:prstGeom prst="rect">
            <a:avLst/>
          </a:prstGeom>
        </p:spPr>
        <p:txBody>
          <a:bodyPr vert="horz" anchor="ctr" anchorCtr="0">
            <a:normAutofit/>
          </a:bodyPr>
          <a:lstStyle>
            <a:lvl1pPr algn="ctr" rtl="0" eaLnBrk="1" latinLnBrk="0" hangingPunct="1">
              <a:spcBef>
                <a:spcPct val="0"/>
              </a:spcBef>
              <a:buNone/>
              <a:defRPr kumimoji="0" sz="2800" b="1" kern="1200" cap="small" baseline="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j-cs"/>
              </a:defRPr>
            </a:lvl1pPr>
          </a:lstStyle>
          <a:p>
            <a:r>
              <a:rPr lang="zh-TW" altLang="en-US" dirty="0">
                <a:solidFill>
                  <a:prstClr val="black"/>
                </a:solidFill>
              </a:rPr>
              <a:t>複合型微課程</a:t>
            </a:r>
            <a:endParaRPr lang="zh-TW" altLang="en-US" dirty="0">
              <a:solidFill>
                <a:sysClr val="windowText" lastClr="000000"/>
              </a:solidFill>
            </a:endParaRPr>
          </a:p>
        </p:txBody>
      </p:sp>
      <p:sp>
        <p:nvSpPr>
          <p:cNvPr id="10" name="圓角矩形 19">
            <a:extLst>
              <a:ext uri="{FF2B5EF4-FFF2-40B4-BE49-F238E27FC236}">
                <a16:creationId xmlns:a16="http://schemas.microsoft.com/office/drawing/2014/main" id="{089FFF74-C03F-4E15-994C-6B370FF7AB6C}"/>
              </a:ext>
            </a:extLst>
          </p:cNvPr>
          <p:cNvSpPr/>
          <p:nvPr/>
        </p:nvSpPr>
        <p:spPr>
          <a:xfrm>
            <a:off x="182113" y="4293096"/>
            <a:ext cx="8737429" cy="1235385"/>
          </a:xfrm>
          <a:prstGeom prst="roundRect">
            <a:avLst>
              <a:gd name="adj" fmla="val 4162"/>
            </a:avLst>
          </a:prstGeom>
          <a:ln>
            <a:solidFill>
              <a:schemeClr val="accent4"/>
            </a:solidFill>
          </a:ln>
        </p:spPr>
        <p:style>
          <a:lnRef idx="2">
            <a:schemeClr val="accent4"/>
          </a:lnRef>
          <a:fillRef idx="1">
            <a:schemeClr val="lt1"/>
          </a:fillRef>
          <a:effectRef idx="0">
            <a:schemeClr val="accent4"/>
          </a:effectRef>
          <a:fontRef idx="minor">
            <a:schemeClr val="dk1"/>
          </a:fontRef>
        </p:style>
        <p:txBody>
          <a:bodyPr rtlCol="0" anchor="ctr"/>
          <a:lstStyle/>
          <a:p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元件編號：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/>
            </a:r>
            <a:b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</a:br>
            <a:r>
              <a:rPr lang="en-US" altLang="zh-TW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4060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馬達與感測器教具板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①</a:t>
            </a:r>
            <a:r>
              <a:rPr lang="zh-TW" altLang="en-US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為</a:t>
            </a:r>
            <a:r>
              <a:rPr lang="en-US" altLang="zh-TW" sz="1400" dirty="0">
                <a:solidFill>
                  <a:prstClr val="black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  <a:sym typeface="Wingdings 2" panose="05020102010507070707" pitchFamily="18" charset="2"/>
              </a:rPr>
              <a:t>②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蜂鳴器 ③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LED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⑥超音波 ⑦伺服馬達 ⑧減速馬達</a:t>
            </a:r>
            <a:endParaRPr lang="en-US" altLang="zh-TW" sz="1400" dirty="0">
              <a:solidFill>
                <a:schemeClr val="tx1"/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pPr marL="407988" indent="-407988"/>
            <a:r>
              <a:rPr lang="en-US" altLang="zh-TW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□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5012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智慧數控教具板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or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搭配資訊設備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①為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Arduino)</a:t>
            </a:r>
          </a:p>
          <a:p>
            <a:pPr marL="407988" indent="-407988"/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②蜂鳴器 ③燈條 ④ 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*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8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點矩陣 ⑤搖桿 ⑥ 超音波 ⑦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OLED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⑧溫濕度 ⑨光照度 ⑩霍爾磁力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⑪風扇 ⑫其他</a:t>
            </a:r>
            <a:r>
              <a:rPr lang="en-US" altLang="zh-TW" sz="1400" dirty="0">
                <a:solidFill>
                  <a:schemeClr val="tx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____</a:t>
            </a:r>
          </a:p>
        </p:txBody>
      </p:sp>
      <p:sp>
        <p:nvSpPr>
          <p:cNvPr id="11" name="文字方塊 10">
            <a:extLst>
              <a:ext uri="{FF2B5EF4-FFF2-40B4-BE49-F238E27FC236}">
                <a16:creationId xmlns:a16="http://schemas.microsoft.com/office/drawing/2014/main" id="{2AFBE9AE-B62B-49BB-98E9-1DF28EEB172A}"/>
              </a:ext>
            </a:extLst>
          </p:cNvPr>
          <p:cNvSpPr txBox="1"/>
          <p:nvPr/>
        </p:nvSpPr>
        <p:spPr>
          <a:xfrm>
            <a:off x="206487" y="608982"/>
            <a:ext cx="8830009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表格可自行增減微課程數量。</a:t>
            </a:r>
            <a: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/>
            </a:r>
            <a:br>
              <a:rPr kumimoji="1" lang="en-US" altLang="zh-TW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</a:b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先備知識</a:t>
            </a:r>
            <a:r>
              <a:rPr kumimoji="1" lang="zh-TW" altLang="en-US" sz="1600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▲、學習內容●、元件請依下方編號填寫號碼</a:t>
            </a:r>
            <a:endParaRPr kumimoji="1" lang="zh-TW" altLang="en-US" sz="1600" b="1" dirty="0">
              <a:solidFill>
                <a:schemeClr val="bg1">
                  <a:lumMod val="75000"/>
                </a:schemeClr>
              </a:solidFill>
              <a:latin typeface="Microsoft JhengHei" panose="020B0604030504040204" pitchFamily="34" charset="-120"/>
              <a:ea typeface="Microsoft JhengHei" panose="020B0604030504040204" pitchFamily="34" charset="-120"/>
            </a:endParaRPr>
          </a:p>
        </p:txBody>
      </p:sp>
      <p:graphicFrame>
        <p:nvGraphicFramePr>
          <p:cNvPr id="12" name="表格 11">
            <a:extLst>
              <a:ext uri="{FF2B5EF4-FFF2-40B4-BE49-F238E27FC236}">
                <a16:creationId xmlns:a16="http://schemas.microsoft.com/office/drawing/2014/main" id="{1E83B60F-8AFE-471E-AE42-A42817BCD4B1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5456" y="1236881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algn="ctr" rtl="0" eaLnBrk="1" latinLnBrk="0" hangingPunct="1"/>
                      <a:endParaRPr kumimoji="0" lang="zh-TW" altLang="en-US" sz="1600" b="1" kern="1200" dirty="0">
                        <a:solidFill>
                          <a:schemeClr val="lt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graphicFrame>
        <p:nvGraphicFramePr>
          <p:cNvPr id="13" name="表格 12">
            <a:extLst>
              <a:ext uri="{FF2B5EF4-FFF2-40B4-BE49-F238E27FC236}">
                <a16:creationId xmlns:a16="http://schemas.microsoft.com/office/drawing/2014/main" id="{BE7A1B8C-DF8C-4237-B616-271E58973C05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215456" y="2703290"/>
          <a:ext cx="8721730" cy="144780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056925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664853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4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5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6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7"/>
                    </a:ext>
                  </a:extLst>
                </a:gridCol>
                <a:gridCol w="857136">
                  <a:extLst>
                    <a:ext uri="{9D8B030D-6E8A-4147-A177-3AD203B41FA5}">
                      <a16:colId xmlns:a16="http://schemas.microsoft.com/office/drawing/2014/main" val="20008"/>
                    </a:ext>
                  </a:extLst>
                </a:gridCol>
              </a:tblGrid>
              <a:tr h="215352"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情境主題</a:t>
                      </a:r>
                      <a:r>
                        <a:rPr lang="en-US" altLang="zh-TW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/</a:t>
                      </a:r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問題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節數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循序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選擇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重複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變數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算術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比較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邏輯</a:t>
                      </a:r>
                      <a:endParaRPr lang="zh-TW" altLang="en-US" sz="1600" b="1" dirty="0">
                        <a:solidFill>
                          <a:schemeClr val="bg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370840">
                <a:tc rowSpan="3">
                  <a:txBody>
                    <a:bodyPr/>
                    <a:lstStyle/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微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</a:t>
                      </a:r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主題名稱</a:t>
                      </a:r>
                      <a:endParaRPr lang="en-US" altLang="zh-TW" sz="1400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  <a:p>
                      <a:pPr marL="180975" indent="-180975"/>
                      <a:r>
                        <a:rPr lang="zh-TW" altLang="en-US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以問句呈現情境問題？</a:t>
                      </a:r>
                      <a:endParaRPr lang="zh-TW" altLang="en-US" sz="1400" b="1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endParaRPr lang="zh-TW" altLang="en-US" b="1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tx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元件</a:t>
                      </a:r>
                    </a:p>
                  </a:txBody>
                  <a:tcPr anchor="ctr">
                    <a:solidFill>
                      <a:schemeClr val="accent4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陣列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函式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排序演算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搜尋演算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資料蒐集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6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物聯網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zh-TW" altLang="en-US" sz="1200" b="1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數位資料</a:t>
                      </a:r>
                    </a:p>
                  </a:txBody>
                  <a:tcPr anchor="ctr">
                    <a:solidFill>
                      <a:schemeClr val="accent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370840">
                <a:tc vMerge="1">
                  <a:txBody>
                    <a:bodyPr/>
                    <a:lstStyle/>
                    <a:p>
                      <a:pPr marL="180975" indent="-180975"/>
                      <a:endParaRPr lang="zh-TW" altLang="en-US" sz="1400" dirty="0">
                        <a:solidFill>
                          <a:schemeClr val="bg1">
                            <a:lumMod val="50000"/>
                          </a:schemeClr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algn="ctr"/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zh-TW" altLang="en-US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tc>
                  <a:txBody>
                    <a:bodyPr/>
                    <a:lstStyle/>
                    <a:p>
                      <a:pPr marL="0" marR="0" lvl="0" indent="0" algn="ctr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endParaRPr lang="en-US" altLang="zh-TW" sz="1600" b="1" dirty="0">
                        <a:solidFill>
                          <a:schemeClr val="tx1"/>
                        </a:solidFill>
                        <a:latin typeface="微軟正黑體" pitchFamily="34" charset="-120"/>
                        <a:ea typeface="微軟正黑體" pitchFamily="34" charset="-120"/>
                      </a:endParaRPr>
                    </a:p>
                  </a:txBody>
                  <a:tcPr anchor="ctr"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14" name="文字方塊 13">
            <a:extLst>
              <a:ext uri="{FF2B5EF4-FFF2-40B4-BE49-F238E27FC236}">
                <a16:creationId xmlns:a16="http://schemas.microsoft.com/office/drawing/2014/main" id="{A333DAAC-9093-4600-969E-BCE5B9889360}"/>
              </a:ext>
            </a:extLst>
          </p:cNvPr>
          <p:cNvSpPr txBox="1"/>
          <p:nvPr/>
        </p:nvSpPr>
        <p:spPr>
          <a:xfrm rot="21600000">
            <a:off x="8172400" y="0"/>
            <a:ext cx="9716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>
            <a:defPPr>
              <a:defRPr lang="zh-TW"/>
            </a:defPPr>
            <a:lvl1pPr marL="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457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914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371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18288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2860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7432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2004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657600" algn="l" defTabSz="914400" rtl="0" eaLnBrk="1" latinLnBrk="0" hangingPunct="1">
              <a:defRPr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/>
            <a:r>
              <a:rPr lang="zh-TW" altLang="en-US" sz="2000" b="1" dirty="0">
                <a:solidFill>
                  <a:srgbClr val="FF0000">
                    <a:alpha val="50000"/>
                  </a:srgb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教師用</a:t>
            </a:r>
          </a:p>
        </p:txBody>
      </p:sp>
      <p:graphicFrame>
        <p:nvGraphicFramePr>
          <p:cNvPr id="15" name="表格 14">
            <a:extLst>
              <a:ext uri="{FF2B5EF4-FFF2-40B4-BE49-F238E27FC236}">
                <a16:creationId xmlns:a16="http://schemas.microsoft.com/office/drawing/2014/main" id="{73852BC1-5C09-40B9-BA6A-DCD7E420E493}"/>
              </a:ext>
            </a:extLst>
          </p:cNvPr>
          <p:cNvGraphicFramePr>
            <a:graphicFrameLocks noGrp="1"/>
          </p:cNvGraphicFramePr>
          <p:nvPr>
            <p:extLst/>
          </p:nvPr>
        </p:nvGraphicFramePr>
        <p:xfrm>
          <a:off x="195043" y="5685138"/>
          <a:ext cx="8721730" cy="563880"/>
        </p:xfrm>
        <a:graphic>
          <a:graphicData uri="http://schemas.openxmlformats.org/drawingml/2006/table">
            <a:tbl>
              <a:tblPr firstRow="1" bandRow="1"/>
              <a:tblGrid>
                <a:gridCol w="2531583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1920609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009193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  <a:gridCol w="2260345">
                  <a:extLst>
                    <a:ext uri="{9D8B030D-6E8A-4147-A177-3AD203B41FA5}">
                      <a16:colId xmlns:a16="http://schemas.microsoft.com/office/drawing/2014/main" val="20003"/>
                    </a:ext>
                  </a:extLst>
                </a:gridCol>
              </a:tblGrid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algn="ctr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○基礎入門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○進階能力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○跨域整合</a:t>
                      </a:r>
                      <a:endParaRPr lang="en-US" altLang="zh-TW" sz="1400" dirty="0">
                        <a:latin typeface="微軟正黑體" panose="020B0604030504040204" pitchFamily="34" charset="-120"/>
                        <a:ea typeface="微軟正黑體" panose="020B0604030504040204" pitchFamily="34" charset="-120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257727"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algn="ctr" rtl="0" eaLnBrk="1" latinLnBrk="0" hangingPunct="1"/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能力等級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(</a:t>
                      </a:r>
                      <a:r>
                        <a:rPr kumimoji="0" lang="zh-TW" altLang="en-US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值</a:t>
                      </a:r>
                      <a:r>
                        <a:rPr kumimoji="0" lang="en-US" altLang="zh-TW" sz="1400" b="1" kern="1200" dirty="0">
                          <a:solidFill>
                            <a:schemeClr val="bg1"/>
                          </a:solidFill>
                          <a:latin typeface="微軟正黑體" panose="020B0604030504040204" pitchFamily="34" charset="-120"/>
                          <a:ea typeface="微軟正黑體" panose="020B0604030504040204" pitchFamily="34" charset="-120"/>
                          <a:cs typeface="+mn-cs"/>
                        </a:rPr>
                        <a:t>)</a:t>
                      </a:r>
                      <a:endParaRPr kumimoji="0" lang="zh-TW" altLang="en-US" sz="1400" b="1" kern="1200" dirty="0">
                        <a:solidFill>
                          <a:schemeClr val="bg1"/>
                        </a:solidFill>
                        <a:latin typeface="微軟正黑體" panose="020B0604030504040204" pitchFamily="34" charset="-120"/>
                        <a:ea typeface="微軟正黑體" panose="020B0604030504040204" pitchFamily="34" charset="-120"/>
                        <a:cs typeface="+mn-cs"/>
                      </a:endParaRP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solidFill>
                      <a:srgbClr val="FE8637"/>
                    </a:solidFill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2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3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4 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5 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6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tc>
                  <a:txBody>
                    <a:bodyPr/>
                    <a:lstStyle>
                      <a:lvl1pPr marL="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1pPr>
                      <a:lvl2pPr marL="457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2pPr>
                      <a:lvl3pPr marL="914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3pPr>
                      <a:lvl4pPr marL="1371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4pPr>
                      <a:lvl5pPr marL="18288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5pPr>
                      <a:lvl6pPr marL="22860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6pPr>
                      <a:lvl7pPr marL="27432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7pPr>
                      <a:lvl8pPr marL="32004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8pPr>
                      <a:lvl9pPr marL="3657600" algn="l" defTabSz="914400" rtl="0" eaLnBrk="1" latinLnBrk="0" hangingPunct="1">
                        <a:defRPr sz="1800" kern="1200">
                          <a:solidFill>
                            <a:schemeClr val="tx1"/>
                          </a:solidFill>
                          <a:latin typeface="Century Schoolbook"/>
                        </a:defRPr>
                      </a:lvl9pPr>
                    </a:lstStyle>
                    <a:p>
                      <a:pPr marL="0" marR="0" lvl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7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8</a:t>
                      </a:r>
                      <a:r>
                        <a:rPr lang="en-US" altLang="zh-TW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9 </a:t>
                      </a:r>
                      <a:r>
                        <a:rPr lang="zh-TW" altLang="en-US" sz="1400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○</a:t>
                      </a:r>
                      <a:r>
                        <a:rPr lang="en-US" altLang="zh-TW" sz="1400" b="1" dirty="0">
                          <a:latin typeface="微軟正黑體" panose="020B0604030504040204" pitchFamily="34" charset="-120"/>
                          <a:ea typeface="微軟正黑體" panose="020B0604030504040204" pitchFamily="34" charset="-120"/>
                        </a:rPr>
                        <a:t>10</a:t>
                      </a:r>
                    </a:p>
                  </a:txBody>
                  <a:tcPr marT="34290" marB="34290" anchor="ctr">
                    <a:lnL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L>
                    <a:lnR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R>
                    <a:lnT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T>
                    <a:lnB w="38100" cap="flat" cmpd="sng" algn="ctr">
                      <a:solidFill>
                        <a:srgbClr val="FE8637">
                          <a:lumMod val="40000"/>
                          <a:lumOff val="60000"/>
                        </a:srgbClr>
                      </a:solidFill>
                      <a:prstDash val="solid"/>
                      <a:round/>
                      <a:headEnd type="none" w="med" len="med"/>
                      <a:tailEnd type="none" w="med" len="med"/>
                    </a:lnB>
                    <a:lnTlToBr w="12700" cmpd="sng">
                      <a:noFill/>
                      <a:prstDash val="solid"/>
                    </a:lnTlToBr>
                    <a:lnBlToTr w="12700" cmpd="sng">
                      <a:noFill/>
                      <a:prstDash val="solid"/>
                    </a:lnBlToTr>
                    <a:noFill/>
                  </a:tcPr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838529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706090"/>
          </a:xfrm>
        </p:spPr>
        <p:txBody>
          <a:bodyPr>
            <a:normAutofit/>
          </a:bodyPr>
          <a:lstStyle/>
          <a:p>
            <a:r>
              <a:rPr lang="zh-TW" altLang="en-US" dirty="0"/>
              <a:t>情境任務</a:t>
            </a:r>
            <a:endParaRPr lang="en-US" altLang="zh-TW" strike="dblStrike" dirty="0"/>
          </a:p>
        </p:txBody>
      </p:sp>
      <p:sp>
        <p:nvSpPr>
          <p:cNvPr id="3" name="內容版面配置區 2"/>
          <p:cNvSpPr>
            <a:spLocks noGrp="1"/>
          </p:cNvSpPr>
          <p:nvPr>
            <p:ph sz="quarter" idx="1"/>
          </p:nvPr>
        </p:nvSpPr>
        <p:spPr>
          <a:xfrm>
            <a:off x="601216" y="979405"/>
            <a:ext cx="7941568" cy="4566808"/>
          </a:xfrm>
        </p:spPr>
        <p:txBody>
          <a:bodyPr>
            <a:normAutofit/>
          </a:bodyPr>
          <a:lstStyle/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(1)</a:t>
            </a:r>
            <a:r>
              <a:rPr lang="zh-TW" altLang="en-US" b="1" dirty="0"/>
              <a:t>情境主題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主題名稱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  <a:p>
            <a:pPr marL="1617663" indent="-1617663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(2)</a:t>
            </a:r>
            <a:r>
              <a:rPr lang="zh-TW" altLang="en-US" b="1" dirty="0"/>
              <a:t>情境問題</a:t>
            </a:r>
            <a:r>
              <a:rPr lang="zh-TW" altLang="en-US" dirty="0">
                <a:latin typeface="+mn-ea"/>
                <a:ea typeface="+mn-ea"/>
              </a:rPr>
              <a:t>：</a:t>
            </a:r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</a:rPr>
              <a:t>以問句呈現情境問題</a:t>
            </a:r>
            <a:r>
              <a:rPr lang="zh-TW" altLang="en-US" dirty="0">
                <a:solidFill>
                  <a:schemeClr val="bg1">
                    <a:lumMod val="75000"/>
                  </a:schemeClr>
                </a:solidFill>
              </a:rPr>
              <a:t>？</a:t>
            </a:r>
            <a:endParaRPr lang="en-US" altLang="zh-TW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 fontAlgn="base">
              <a:buNone/>
            </a:pPr>
            <a:r>
              <a:rPr lang="en-US" altLang="zh-TW" b="1" dirty="0">
                <a:solidFill>
                  <a:schemeClr val="accent1"/>
                </a:solidFill>
              </a:rPr>
              <a:t>(3)</a:t>
            </a:r>
            <a:r>
              <a:rPr lang="zh-TW" altLang="en-US" b="1" dirty="0"/>
              <a:t>情境說明</a:t>
            </a:r>
            <a:r>
              <a:rPr lang="zh-TW" altLang="en-US" b="1" dirty="0">
                <a:latin typeface="+mj-ea"/>
                <a:ea typeface="+mj-ea"/>
              </a:rPr>
              <a:t>：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文字敘述、圖文表述、影片播放皆可</a:t>
            </a:r>
            <a:r>
              <a:rPr lang="en-US" altLang="zh-TW" dirty="0">
                <a:solidFill>
                  <a:schemeClr val="bg1">
                    <a:lumMod val="75000"/>
                  </a:schemeClr>
                </a:solidFill>
              </a:rPr>
              <a:t>​</a:t>
            </a:r>
            <a:r>
              <a:rPr lang="zh-TW" altLang="zh-TW" b="1" dirty="0">
                <a:solidFill>
                  <a:schemeClr val="bg1">
                    <a:lumMod val="75000"/>
                  </a:schemeClr>
                </a:solidFill>
              </a:rPr>
              <a:t>或者其他不限於此</a:t>
            </a:r>
            <a:r>
              <a:rPr lang="zh-TW" altLang="zh-TW" dirty="0"/>
              <a:t>​</a:t>
            </a:r>
          </a:p>
          <a:p>
            <a:pPr marL="360363" indent="-360363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4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CN" altLang="en-US" b="1" dirty="0"/>
              <a:t>情境分析</a:t>
            </a:r>
            <a:r>
              <a:rPr lang="zh-TW" altLang="en-US" b="1" dirty="0">
                <a:latin typeface="+mj-ea"/>
              </a:rPr>
              <a:t>：</a:t>
            </a:r>
            <a:r>
              <a:rPr lang="zh-TW" altLang="en-US" b="1" dirty="0">
                <a:solidFill>
                  <a:srgbClr val="BFBFBF"/>
                </a:solidFill>
              </a:rPr>
              <a:t>條列摘要、圖文相輔、流程圖皆可</a:t>
            </a:r>
            <a:r>
              <a:rPr lang="zh-TW" altLang="en-US" dirty="0">
                <a:solidFill>
                  <a:srgbClr val="000000"/>
                </a:solidFill>
              </a:rPr>
              <a:t>​</a:t>
            </a:r>
            <a:endParaRPr lang="en-US" altLang="zh-TW" dirty="0">
              <a:solidFill>
                <a:schemeClr val="bg1">
                  <a:lumMod val="75000"/>
                </a:schemeClr>
              </a:solidFill>
              <a:latin typeface="標楷體"/>
              <a:ea typeface="標楷體"/>
            </a:endParaRPr>
          </a:p>
          <a:p>
            <a:pPr marL="0" indent="0">
              <a:buNone/>
            </a:pPr>
            <a:r>
              <a:rPr lang="zh-TW" altLang="en-US" dirty="0">
                <a:latin typeface="標楷體"/>
                <a:ea typeface="標楷體"/>
                <a:sym typeface="Wingdings" panose="05000000000000000000" pitchFamily="2" charset="2"/>
              </a:rPr>
              <a:t> </a:t>
            </a:r>
            <a:endParaRPr lang="zh-TW" altLang="en-US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文字方塊 4"/>
          <p:cNvSpPr txBox="1"/>
          <p:nvPr/>
        </p:nvSpPr>
        <p:spPr>
          <a:xfrm>
            <a:off x="1958310" y="3429000"/>
            <a:ext cx="184731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276909024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3042676" cy="792088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 smtClean="0">
                <a:solidFill>
                  <a:schemeClr val="accent1"/>
                </a:solidFill>
              </a:rPr>
              <a:t>)</a:t>
            </a:r>
            <a:r>
              <a:rPr lang="zh-TW" altLang="en-US" b="1" dirty="0"/>
              <a:t>程式</a:t>
            </a:r>
            <a:r>
              <a:rPr lang="zh-TW" altLang="en-US" b="1" dirty="0" smtClean="0"/>
              <a:t>流程圖</a:t>
            </a:r>
            <a:endParaRPr lang="en-US" altLang="zh-TW" b="1" dirty="0" smtClean="0"/>
          </a:p>
          <a:p>
            <a:pPr marL="0" indent="0">
              <a:buNone/>
            </a:pPr>
            <a:r>
              <a:rPr lang="zh-TW" altLang="en-US" sz="1800" b="1" dirty="0">
                <a:solidFill>
                  <a:schemeClr val="bg1">
                    <a:lumMod val="75000"/>
                  </a:schemeClr>
                </a:solidFill>
              </a:rPr>
              <a:t>空格填充、空白繪圖皆可</a:t>
            </a:r>
            <a:endParaRPr lang="en-US" altLang="zh-TW" sz="1800" b="1" dirty="0">
              <a:solidFill>
                <a:schemeClr val="bg1">
                  <a:lumMod val="75000"/>
                </a:schemeClr>
              </a:solidFill>
            </a:endParaRPr>
          </a:p>
          <a:p>
            <a:pPr marL="0" indent="0">
              <a:buNone/>
            </a:pPr>
            <a:endParaRPr lang="en-US" altLang="zh-TW" b="1" dirty="0">
              <a:latin typeface="+mj-ea"/>
              <a:ea typeface="+mj-ea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 smtClean="0"/>
              <a:t>vs</a:t>
            </a:r>
            <a:r>
              <a:rPr lang="zh-TW" altLang="en-US" dirty="0" smtClean="0"/>
              <a:t> 程式</a:t>
            </a:r>
            <a:r>
              <a:rPr lang="zh-TW" altLang="en-US" dirty="0"/>
              <a:t>流程圖</a:t>
            </a:r>
            <a:r>
              <a:rPr lang="en-US" altLang="zh-TW" dirty="0" smtClean="0"/>
              <a:t>(</a:t>
            </a:r>
            <a:r>
              <a:rPr lang="zh-TW" altLang="en-US" dirty="0"/>
              <a:t>學生用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Font typeface="Wingdings"/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5</a:t>
            </a:r>
            <a:r>
              <a:rPr lang="en-US" altLang="zh-CN" b="1" dirty="0">
                <a:solidFill>
                  <a:schemeClr val="accent1"/>
                </a:solidFill>
              </a:rPr>
              <a:t>) </a:t>
            </a:r>
            <a:r>
              <a:rPr lang="zh-TW" altLang="en-US" b="1" dirty="0"/>
              <a:t>情境流程圖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46793054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4" name="內容版面配置區 2"/>
          <p:cNvSpPr>
            <a:spLocks noGrp="1"/>
          </p:cNvSpPr>
          <p:nvPr>
            <p:ph sz="quarter" idx="1"/>
          </p:nvPr>
        </p:nvSpPr>
        <p:spPr>
          <a:xfrm>
            <a:off x="5436096" y="980728"/>
            <a:ext cx="1872208" cy="410840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n-US" altLang="zh-CN" b="1" dirty="0">
                <a:solidFill>
                  <a:schemeClr val="accent1"/>
                </a:solidFill>
              </a:rPr>
              <a:t>(</a:t>
            </a:r>
            <a:r>
              <a:rPr lang="en-US" altLang="zh-TW" b="1" dirty="0">
                <a:solidFill>
                  <a:schemeClr val="accent1"/>
                </a:solidFill>
              </a:rPr>
              <a:t>6</a:t>
            </a:r>
            <a:r>
              <a:rPr lang="en-US" altLang="zh-CN" b="1" dirty="0">
                <a:solidFill>
                  <a:schemeClr val="accent1"/>
                </a:solidFill>
              </a:rPr>
              <a:t>)</a:t>
            </a:r>
            <a:r>
              <a:rPr lang="zh-TW" altLang="en-US" b="1" dirty="0">
                <a:solidFill>
                  <a:schemeClr val="accent1"/>
                </a:solidFill>
              </a:rPr>
              <a:t> </a:t>
            </a:r>
            <a:r>
              <a:rPr lang="zh-TW" altLang="en-US" b="1" dirty="0"/>
              <a:t>程式流程圖</a:t>
            </a:r>
            <a:endParaRPr lang="en-US" altLang="zh-TW" b="1" dirty="0">
              <a:latin typeface="+mj-ea"/>
              <a:ea typeface="+mj-ea"/>
            </a:endParaRPr>
          </a:p>
        </p:txBody>
      </p:sp>
      <p:sp>
        <p:nvSpPr>
          <p:cNvPr id="9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27608"/>
          </a:xfrm>
        </p:spPr>
        <p:txBody>
          <a:bodyPr>
            <a:normAutofit/>
          </a:bodyPr>
          <a:lstStyle/>
          <a:p>
            <a:r>
              <a:rPr lang="zh-TW" altLang="en-US" dirty="0"/>
              <a:t>情境流程圖 </a:t>
            </a:r>
            <a:r>
              <a:rPr lang="en-US" altLang="zh-TW" dirty="0"/>
              <a:t>vs</a:t>
            </a:r>
            <a:r>
              <a:rPr lang="zh-TW" altLang="en-US" dirty="0"/>
              <a:t> 程式流程圖</a:t>
            </a:r>
            <a:r>
              <a:rPr lang="en-US" altLang="zh-TW" dirty="0" smtClean="0"/>
              <a:t>(</a:t>
            </a:r>
            <a:r>
              <a:rPr lang="zh-TW" altLang="en-US" dirty="0"/>
              <a:t>教師用</a:t>
            </a:r>
            <a:r>
              <a:rPr lang="en-US" altLang="zh-TW" dirty="0"/>
              <a:t>)</a:t>
            </a:r>
          </a:p>
        </p:txBody>
      </p:sp>
      <p:sp>
        <p:nvSpPr>
          <p:cNvPr id="4" name="內容版面配置區 2"/>
          <p:cNvSpPr txBox="1">
            <a:spLocks/>
          </p:cNvSpPr>
          <p:nvPr/>
        </p:nvSpPr>
        <p:spPr>
          <a:xfrm>
            <a:off x="1331639" y="983763"/>
            <a:ext cx="2088233" cy="407805"/>
          </a:xfrm>
          <a:prstGeom prst="rect">
            <a:avLst/>
          </a:prstGeom>
        </p:spPr>
        <p:txBody>
          <a:bodyPr vert="horz">
            <a:normAutofit/>
          </a:bodyPr>
          <a:lstStyle>
            <a:lvl1pPr marL="274320" indent="-274320" algn="l" rtl="0" eaLnBrk="1" latinLnBrk="0" hangingPunct="1">
              <a:spcBef>
                <a:spcPts val="600"/>
              </a:spcBef>
              <a:buClr>
                <a:schemeClr val="accent1"/>
              </a:buClr>
              <a:buSzPct val="70000"/>
              <a:buFont typeface="Wingdings"/>
              <a:buChar char="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1pPr>
            <a:lvl2pPr marL="640080" indent="-274320" algn="l" rtl="0" eaLnBrk="1" latinLnBrk="0" hangingPunct="1">
              <a:spcBef>
                <a:spcPct val="20000"/>
              </a:spcBef>
              <a:buClr>
                <a:schemeClr val="accent1"/>
              </a:buClr>
              <a:buSzPct val="80000"/>
              <a:buFont typeface="Wingdings 2"/>
              <a:buChar char=""/>
              <a:defRPr kumimoji="0" sz="20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2pPr>
            <a:lvl3pPr marL="91440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3pPr>
            <a:lvl4pPr marL="118872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"/>
              <a:defRPr kumimoji="0" sz="16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4pPr>
            <a:lvl5pPr marL="1463040" indent="-182880" algn="l" rtl="0" eaLnBrk="1" latinLnBrk="0" hangingPunct="1">
              <a:spcBef>
                <a:spcPct val="20000"/>
              </a:spcBef>
              <a:buClr>
                <a:schemeClr val="accent2">
                  <a:tint val="60000"/>
                </a:schemeClr>
              </a:buClr>
              <a:buSzPct val="68000"/>
              <a:buFont typeface="Wingdings 2"/>
              <a:buChar char=""/>
              <a:defRPr kumimoji="0" sz="1400" kern="1200">
                <a:solidFill>
                  <a:schemeClr val="tx1"/>
                </a:solidFill>
                <a:latin typeface="微軟正黑體" pitchFamily="34" charset="-120"/>
                <a:ea typeface="微軟正黑體" pitchFamily="34" charset="-120"/>
                <a:cs typeface="+mn-cs"/>
              </a:defRPr>
            </a:lvl5pPr>
            <a:lvl6pPr marL="1737360" indent="-182880" algn="l" rtl="0" eaLnBrk="1" latinLnBrk="0" hangingPunct="1">
              <a:spcBef>
                <a:spcPct val="20000"/>
              </a:spcBef>
              <a:buClr>
                <a:schemeClr val="accent1"/>
              </a:buClr>
              <a:buChar char="•"/>
              <a:defRPr kumimoji="0" sz="1600" kern="120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2011680" indent="-182880" algn="l" rtl="0" eaLnBrk="1" latinLnBrk="0" hangingPunct="1">
              <a:spcBef>
                <a:spcPct val="20000"/>
              </a:spcBef>
              <a:buClr>
                <a:schemeClr val="accent1">
                  <a:tint val="60000"/>
                </a:schemeClr>
              </a:buClr>
              <a:buSzPct val="60000"/>
              <a:buFont typeface="Wingdings"/>
              <a:buChar char="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2286000" indent="-182880" algn="l" rtl="0" eaLnBrk="1" latinLnBrk="0" hangingPunct="1">
              <a:spcBef>
                <a:spcPct val="20000"/>
              </a:spcBef>
              <a:buClr>
                <a:schemeClr val="accent2"/>
              </a:buClr>
              <a:buChar char="•"/>
              <a:defRPr kumimoji="0" sz="1400" kern="1200" cap="small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2560320" indent="-182880" algn="l" rtl="0" eaLnBrk="1" latinLnBrk="0" hangingPunct="1">
              <a:spcBef>
                <a:spcPct val="20000"/>
              </a:spcBef>
              <a:buClr>
                <a:schemeClr val="accent1">
                  <a:shade val="75000"/>
                </a:schemeClr>
              </a:buClr>
              <a:buChar char="•"/>
              <a:defRPr kumimoji="0"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Clr>
                <a:srgbClr val="FE8637"/>
              </a:buClr>
              <a:buFont typeface="Wingdings"/>
              <a:buNone/>
            </a:pPr>
            <a:r>
              <a:rPr lang="en-US" altLang="zh-CN" b="1" dirty="0">
                <a:solidFill>
                  <a:srgbClr val="FE8637"/>
                </a:solidFill>
              </a:rPr>
              <a:t>(</a:t>
            </a:r>
            <a:r>
              <a:rPr lang="en-US" altLang="zh-TW" b="1" dirty="0">
                <a:solidFill>
                  <a:srgbClr val="FE8637"/>
                </a:solidFill>
              </a:rPr>
              <a:t>5</a:t>
            </a:r>
            <a:r>
              <a:rPr lang="en-US" altLang="zh-CN" b="1" dirty="0">
                <a:solidFill>
                  <a:srgbClr val="FE8637"/>
                </a:solidFill>
              </a:rPr>
              <a:t>) </a:t>
            </a:r>
            <a:r>
              <a:rPr lang="zh-TW" altLang="en-US" b="1" dirty="0">
                <a:solidFill>
                  <a:prstClr val="black"/>
                </a:solidFill>
              </a:rPr>
              <a:t>情境流程圖</a:t>
            </a:r>
            <a:endParaRPr lang="en-US" altLang="zh-TW" b="1" dirty="0">
              <a:solidFill>
                <a:prstClr val="white">
                  <a:lumMod val="75000"/>
                </a:prstClr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9821826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程式流程圖</a:t>
            </a:r>
            <a:r>
              <a:rPr lang="zh-TW" altLang="en-US" dirty="0" smtClean="0"/>
              <a:t> </a:t>
            </a:r>
            <a:r>
              <a:rPr lang="en-US" altLang="zh-TW" dirty="0"/>
              <a:t>vs</a:t>
            </a:r>
            <a:r>
              <a:rPr lang="zh-TW" altLang="en-US" dirty="0"/>
              <a:t> 積木</a:t>
            </a:r>
            <a:r>
              <a:rPr lang="zh-CN" altLang="en-US" dirty="0"/>
              <a:t>程式</a:t>
            </a:r>
            <a:r>
              <a:rPr lang="zh-TW" altLang="en-US" dirty="0"/>
              <a:t>堆疊</a:t>
            </a:r>
          </a:p>
        </p:txBody>
      </p:sp>
      <p:sp>
        <p:nvSpPr>
          <p:cNvPr id="10" name="文字方塊 9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1403648" y="1052736"/>
            <a:ext cx="1873865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6</a:t>
            </a:r>
            <a:r>
              <a:rPr kumimoji="1" lang="en-US" altLang="zh-CN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 </a:t>
            </a:r>
            <a:r>
              <a:rPr lang="zh-TW" altLang="en-US" sz="2000" b="1" dirty="0">
                <a:latin typeface="微軟正黑體" panose="020B0604030504040204" pitchFamily="34" charset="-120"/>
                <a:ea typeface="微軟正黑體" panose="020B0604030504040204" pitchFamily="34" charset="-120"/>
              </a:rPr>
              <a:t>程式流程圖</a:t>
            </a:r>
            <a:endParaRPr kumimoji="1" lang="zh-TW" altLang="en-US" sz="2000" b="1" dirty="0"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</p:txBody>
      </p:sp>
      <p:sp>
        <p:nvSpPr>
          <p:cNvPr id="13" name="文字方塊 12">
            <a:extLst>
              <a:ext uri="{FF2B5EF4-FFF2-40B4-BE49-F238E27FC236}">
                <a16:creationId xmlns:a16="http://schemas.microsoft.com/office/drawing/2014/main" id="{71D8B8DB-E67E-1141-8C8A-8C403C2F5B7D}"/>
              </a:ext>
            </a:extLst>
          </p:cNvPr>
          <p:cNvSpPr txBox="1"/>
          <p:nvPr/>
        </p:nvSpPr>
        <p:spPr>
          <a:xfrm>
            <a:off x="5486329" y="1052736"/>
            <a:ext cx="2159121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(</a:t>
            </a:r>
            <a:r>
              <a:rPr kumimoji="1" lang="en-US" altLang="zh-TW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7</a:t>
            </a:r>
            <a:r>
              <a:rPr kumimoji="1" lang="en-US" altLang="zh-CN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)</a:t>
            </a:r>
            <a:r>
              <a:rPr kumimoji="1" lang="zh-TW" altLang="en-US" sz="2000" b="1" dirty="0">
                <a:solidFill>
                  <a:schemeClr val="accent1"/>
                </a:solidFill>
                <a:latin typeface="Microsoft JhengHei" panose="020B0604030504040204" pitchFamily="34" charset="-120"/>
                <a:ea typeface="Microsoft JhengHei" panose="020B0604030504040204" pitchFamily="34" charset="-120"/>
              </a:rPr>
              <a:t> </a:t>
            </a:r>
            <a:r>
              <a:rPr kumimoji="1" lang="zh-TW" altLang="en-US" sz="2000" b="1" dirty="0">
                <a:latin typeface="Microsoft JhengHei" panose="020B0604030504040204" pitchFamily="34" charset="-120"/>
                <a:ea typeface="Microsoft JhengHei" panose="020B0604030504040204" pitchFamily="34" charset="-120"/>
              </a:rPr>
              <a:t>積木程式堆疊</a:t>
            </a:r>
          </a:p>
        </p:txBody>
      </p:sp>
    </p:spTree>
    <p:extLst>
      <p:ext uri="{BB962C8B-B14F-4D97-AF65-F5344CB8AC3E}">
        <p14:creationId xmlns:p14="http://schemas.microsoft.com/office/powerpoint/2010/main" val="1268469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634082"/>
          </a:xfrm>
        </p:spPr>
        <p:txBody>
          <a:bodyPr>
            <a:normAutofit/>
          </a:bodyPr>
          <a:lstStyle/>
          <a:p>
            <a:r>
              <a:rPr lang="zh-TW" altLang="en-US" dirty="0"/>
              <a:t>進階練習</a:t>
            </a:r>
            <a:r>
              <a:rPr lang="en-US" altLang="zh-TW" dirty="0"/>
              <a:t>(</a:t>
            </a:r>
            <a:r>
              <a:rPr lang="zh-TW" altLang="en-US" dirty="0"/>
              <a:t>選用</a:t>
            </a:r>
            <a:r>
              <a:rPr lang="en-US" altLang="zh-TW" dirty="0"/>
              <a:t>)</a:t>
            </a:r>
            <a:endParaRPr lang="zh-TW" altLang="en-US" dirty="0"/>
          </a:p>
        </p:txBody>
      </p:sp>
      <p:sp>
        <p:nvSpPr>
          <p:cNvPr id="4" name="文字方塊 3"/>
          <p:cNvSpPr txBox="1"/>
          <p:nvPr/>
        </p:nvSpPr>
        <p:spPr>
          <a:xfrm>
            <a:off x="1403648" y="980728"/>
            <a:ext cx="5328592" cy="64633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zh-TW" altLang="en-US" b="1" dirty="0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教師可視教學需求</a:t>
            </a:r>
            <a:r>
              <a:rPr lang="zh-TW" altLang="en-US" b="1">
                <a:solidFill>
                  <a:schemeClr val="bg1">
                    <a:lumMod val="75000"/>
                  </a:schemeClr>
                </a:solidFill>
                <a:latin typeface="微軟正黑體" panose="020B0604030504040204" pitchFamily="34" charset="-120"/>
                <a:ea typeface="微軟正黑體" panose="020B0604030504040204" pitchFamily="34" charset="-120"/>
              </a:rPr>
              <a:t>自行設計</a:t>
            </a:r>
            <a:endParaRPr lang="en-US" altLang="zh-TW" b="1" dirty="0">
              <a:solidFill>
                <a:schemeClr val="bg1">
                  <a:lumMod val="75000"/>
                </a:schemeClr>
              </a:solidFill>
              <a:latin typeface="微軟正黑體" panose="020B0604030504040204" pitchFamily="34" charset="-120"/>
              <a:ea typeface="微軟正黑體" panose="020B0604030504040204" pitchFamily="34" charset="-120"/>
            </a:endParaRPr>
          </a:p>
          <a:p>
            <a:endParaRPr lang="zh-TW" altLang="en-US" dirty="0"/>
          </a:p>
        </p:txBody>
      </p:sp>
    </p:spTree>
    <p:extLst>
      <p:ext uri="{BB962C8B-B14F-4D97-AF65-F5344CB8AC3E}">
        <p14:creationId xmlns:p14="http://schemas.microsoft.com/office/powerpoint/2010/main" val="10926264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壁窗">
  <a:themeElements>
    <a:clrScheme name="壁窗">
      <a:dk1>
        <a:sysClr val="windowText" lastClr="000000"/>
      </a:dk1>
      <a:lt1>
        <a:sysClr val="window" lastClr="FFFFFF"/>
      </a:lt1>
      <a:dk2>
        <a:srgbClr val="575F6D"/>
      </a:dk2>
      <a:lt2>
        <a:srgbClr val="FFF39D"/>
      </a:lt2>
      <a:accent1>
        <a:srgbClr val="FE8637"/>
      </a:accent1>
      <a:accent2>
        <a:srgbClr val="7598D9"/>
      </a:accent2>
      <a:accent3>
        <a:srgbClr val="B32C16"/>
      </a:accent3>
      <a:accent4>
        <a:srgbClr val="F5CD2D"/>
      </a:accent4>
      <a:accent5>
        <a:srgbClr val="AEBAD5"/>
      </a:accent5>
      <a:accent6>
        <a:srgbClr val="777C84"/>
      </a:accent6>
      <a:hlink>
        <a:srgbClr val="D2611C"/>
      </a:hlink>
      <a:folHlink>
        <a:srgbClr val="3B435B"/>
      </a:folHlink>
    </a:clrScheme>
    <a:fontScheme name="壁窗">
      <a:majorFont>
        <a:latin typeface="Century Schoolbook"/>
        <a:ea typeface=""/>
        <a:cs typeface=""/>
        <a:font script="Jpan" typeface="ＭＳ Ｐ明朝"/>
        <a:font script="Hang" typeface="휴먼매직체"/>
        <a:font script="Hans" typeface="华文楷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entury Schoolbook"/>
        <a:ea typeface=""/>
        <a:cs typeface=""/>
        <a:font script="Jpan" typeface="ＭＳ Ｐ明朝"/>
        <a:font script="Hang" typeface="휴먼매직체"/>
        <a:font script="Hans" typeface="宋体"/>
        <a:font script="Hant" typeface="新細明體"/>
        <a:font script="Arab" typeface="Times New Roman"/>
        <a:font script="Hebr" typeface="Times New Roman"/>
        <a:font script="Thai" typeface="KodchiangUPC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inorFont>
    </a:fontScheme>
    <a:fmtScheme name="壁窗">
      <a:fillStyleLst>
        <a:solidFill>
          <a:schemeClr val="phClr"/>
        </a:solidFill>
        <a:gradFill rotWithShape="1">
          <a:gsLst>
            <a:gs pos="0">
              <a:schemeClr val="phClr">
                <a:tint val="35000"/>
                <a:satMod val="260000"/>
              </a:schemeClr>
            </a:gs>
            <a:gs pos="30000">
              <a:schemeClr val="phClr">
                <a:tint val="38000"/>
                <a:satMod val="260000"/>
              </a:schemeClr>
            </a:gs>
            <a:gs pos="75000">
              <a:schemeClr val="phClr">
                <a:tint val="55000"/>
                <a:satMod val="255000"/>
              </a:schemeClr>
            </a:gs>
            <a:gs pos="100000">
              <a:schemeClr val="phClr">
                <a:tint val="70000"/>
                <a:satMod val="255000"/>
              </a:schemeClr>
            </a:gs>
          </a:gsLst>
          <a:path path="circle">
            <a:fillToRect l="5000" t="100000" r="120000" b="10000"/>
          </a:path>
        </a:gradFill>
        <a:gradFill rotWithShape="1">
          <a:gsLst>
            <a:gs pos="0">
              <a:schemeClr val="phClr">
                <a:shade val="63000"/>
                <a:satMod val="165000"/>
              </a:schemeClr>
            </a:gs>
            <a:gs pos="30000">
              <a:schemeClr val="phClr">
                <a:shade val="58000"/>
                <a:satMod val="165000"/>
              </a:schemeClr>
            </a:gs>
            <a:gs pos="75000">
              <a:schemeClr val="phClr">
                <a:shade val="30000"/>
                <a:satMod val="175000"/>
              </a:schemeClr>
            </a:gs>
            <a:gs pos="100000">
              <a:schemeClr val="phClr">
                <a:shade val="15000"/>
                <a:satMod val="175000"/>
              </a:schemeClr>
            </a:gs>
          </a:gsLst>
          <a:path path="circle">
            <a:fillToRect l="5000" t="100000" r="120000" b="10000"/>
          </a:path>
        </a:gradFill>
      </a:fillStyleLst>
      <a:lnStyleLst>
        <a:ln w="12700" cap="flat" cmpd="sng" algn="ctr">
          <a:solidFill>
            <a:schemeClr val="phClr">
              <a:shade val="70000"/>
              <a:satMod val="150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4925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</a:effectStyle>
        <a:effectStyle>
          <a:effectLst>
            <a:outerShdw blurRad="50800" dist="20000" dir="5400000" rotWithShape="0">
              <a:srgbClr val="000000">
                <a:alpha val="42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0"/>
            </a:lightRig>
          </a:scene3d>
          <a:sp3d>
            <a:bevelT w="47625" h="69850"/>
            <a:contourClr>
              <a:schemeClr val="lt1"/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58000"/>
                <a:satMod val="125000"/>
              </a:schemeClr>
            </a:gs>
            <a:gs pos="40000">
              <a:schemeClr val="phClr">
                <a:tint val="90000"/>
                <a:shade val="90000"/>
                <a:satMod val="120000"/>
              </a:schemeClr>
            </a:gs>
            <a:gs pos="100000">
              <a:schemeClr val="phClr">
                <a:tint val="50000"/>
              </a:schemeClr>
            </a:gs>
          </a:gsLst>
          <a:lin ang="16200000" scaled="1"/>
        </a:gradFill>
        <a:blipFill>
          <a:blip xmlns:r="http://schemas.openxmlformats.org/officeDocument/2006/relationships" r:embed="rId1">
            <a:duotone>
              <a:schemeClr val="phClr">
                <a:shade val="80000"/>
              </a:schemeClr>
              <a:schemeClr val="phClr">
                <a:tint val="91000"/>
              </a:schemeClr>
            </a:duotone>
          </a:blip>
          <a:tile tx="0" ty="0" sx="40000" sy="50000" flip="y" algn="tl"/>
        </a:blip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3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Oriel</Template>
  <TotalTime>5696</TotalTime>
  <Words>546</Words>
  <Application>Microsoft Office PowerPoint</Application>
  <PresentationFormat>如螢幕大小 (4:3)</PresentationFormat>
  <Paragraphs>135</Paragraphs>
  <Slides>11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8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11</vt:i4>
      </vt:variant>
    </vt:vector>
  </HeadingPairs>
  <TitlesOfParts>
    <vt:vector size="20" baseType="lpstr">
      <vt:lpstr>Century Schoolbook</vt:lpstr>
      <vt:lpstr>Microsoft JhengHei</vt:lpstr>
      <vt:lpstr>Microsoft JhengHei</vt:lpstr>
      <vt:lpstr>新細明體</vt:lpstr>
      <vt:lpstr>標楷體</vt:lpstr>
      <vt:lpstr>Calibri</vt:lpstr>
      <vt:lpstr>Wingdings</vt:lpstr>
      <vt:lpstr>Wingdings 2</vt:lpstr>
      <vt:lpstr>壁窗</vt:lpstr>
      <vt:lpstr>PowerPoint 簡報</vt:lpstr>
      <vt:lpstr>PowerPoint 簡報</vt:lpstr>
      <vt:lpstr>PowerPoint 簡報</vt:lpstr>
      <vt:lpstr>PowerPoint 簡報</vt:lpstr>
      <vt:lpstr>情境任務</vt:lpstr>
      <vt:lpstr>情境流程圖 vs 程式流程圖(學生用)</vt:lpstr>
      <vt:lpstr>情境流程圖 vs 程式流程圖(教師用)</vt:lpstr>
      <vt:lpstr>程式流程圖 vs 積木程式堆疊</vt:lpstr>
      <vt:lpstr>進階練習(選用)</vt:lpstr>
      <vt:lpstr>延伸自主學習(選用)</vt:lpstr>
      <vt:lpstr>評量(選用)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ryan</dc:creator>
  <cp:lastModifiedBy>C2466 王嘉勵</cp:lastModifiedBy>
  <cp:revision>316</cp:revision>
  <cp:lastPrinted>2019-09-26T17:20:02Z</cp:lastPrinted>
  <dcterms:created xsi:type="dcterms:W3CDTF">2019-09-08T02:03:55Z</dcterms:created>
  <dcterms:modified xsi:type="dcterms:W3CDTF">2025-06-11T02:19:12Z</dcterms:modified>
</cp:coreProperties>
</file>