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4" r:id="rId3"/>
    <p:sldId id="266" r:id="rId4"/>
    <p:sldId id="269" r:id="rId5"/>
    <p:sldId id="262" r:id="rId6"/>
    <p:sldId id="259" r:id="rId7"/>
    <p:sldId id="265" r:id="rId8"/>
    <p:sldId id="263" r:id="rId9"/>
    <p:sldId id="261" r:id="rId10"/>
    <p:sldId id="270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584E3-B892-4111-8C22-09ED3CD3E8BA}" type="datetimeFigureOut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1CAB4-18AF-4B92-98CE-8E6878ABA7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504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1CAB4-18AF-4B92-98CE-8E6878ABA7B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84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1CF8-757D-43A3-A3E8-AFEC813196AD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08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C3F4-0010-42EE-99FE-5CA4713A30B4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840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D03B-CAFC-4D95-BC93-8898ED4CDA17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6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91201-9AE4-4CBF-880A-588CAD01C21C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Picture 2" descr="L:\自造者計畫\文書\課程\學生端開課\108年公版\微課程公版\微課程公版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383026"/>
            <a:ext cx="8712968" cy="3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44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12FC-9043-42EB-B102-54EFE4FEB7F3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21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A4FAD-94F2-4B66-8E1C-E6272F002846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961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CF7E-1C22-4D3F-B82C-C3A2C500B463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845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23C1-D8DC-4BEB-815F-D97203EAF8DA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32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E369-C6A0-4C0F-B16E-8AA942A1B243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42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DADA-2766-4086-9BFB-482643678DC4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54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2446A-1225-4270-94EE-59F37750CE55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501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A00BA-BF17-475D-947B-1AB315744728}" type="datetime1">
              <a:rPr lang="zh-TW" altLang="en-US" smtClean="0"/>
              <a:t>2020/7/20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329B4-B0B4-460D-AAE0-088878762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196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情況一：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ESP8266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+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實體網路線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 descr="https://openclipart.org/image/400px/svg_to_png/171420/switch-hub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002" y="3137454"/>
            <a:ext cx="72000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圖片 4" descr="C:\Users\kissyu258\Downloads\desktop-comput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232" y="4424960"/>
            <a:ext cx="864000" cy="864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圓角矩形 6"/>
          <p:cNvSpPr/>
          <p:nvPr/>
        </p:nvSpPr>
        <p:spPr>
          <a:xfrm>
            <a:off x="4474018" y="6080607"/>
            <a:ext cx="1550769" cy="6480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5012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教具板</a:t>
            </a:r>
            <a:endParaRPr lang="zh-TW" sz="1400" kern="100" dirty="0">
              <a:effectLst/>
              <a:ea typeface="新細明體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ESP8266 - </a:t>
            </a:r>
            <a:r>
              <a:rPr lang="en-US" sz="1400" kern="100" dirty="0" err="1" smtClean="0">
                <a:effectLst/>
                <a:latin typeface="微軟正黑體"/>
                <a:ea typeface="新細明體"/>
                <a:cs typeface="Times New Roman"/>
              </a:rPr>
              <a:t>WiFi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pic>
        <p:nvPicPr>
          <p:cNvPr id="8" name="圖片 7" descr="C:\Users\kissyu258\Downloads\desktop-comput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450" y="4387374"/>
            <a:ext cx="864000" cy="86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圖片 8" descr="C:\Users\kissyu258\Downloads\desktop-comput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542" y="4424960"/>
            <a:ext cx="864000" cy="864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肘形接點 10"/>
          <p:cNvCxnSpPr>
            <a:stCxn id="4" idx="1"/>
            <a:endCxn id="5" idx="0"/>
          </p:cNvCxnSpPr>
          <p:nvPr/>
        </p:nvCxnSpPr>
        <p:spPr>
          <a:xfrm rot="10800000" flipV="1">
            <a:off x="4879232" y="3317454"/>
            <a:ext cx="960770" cy="1107506"/>
          </a:xfrm>
          <a:prstGeom prst="bent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接點 12"/>
          <p:cNvCxnSpPr>
            <a:stCxn id="4" idx="3"/>
            <a:endCxn id="8" idx="0"/>
          </p:cNvCxnSpPr>
          <p:nvPr/>
        </p:nvCxnSpPr>
        <p:spPr>
          <a:xfrm>
            <a:off x="6560002" y="3317454"/>
            <a:ext cx="274448" cy="1069920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肘形接點 14"/>
          <p:cNvCxnSpPr>
            <a:stCxn id="4" idx="3"/>
            <a:endCxn id="9" idx="0"/>
          </p:cNvCxnSpPr>
          <p:nvPr/>
        </p:nvCxnSpPr>
        <p:spPr>
          <a:xfrm>
            <a:off x="6560002" y="3317454"/>
            <a:ext cx="1921540" cy="1107506"/>
          </a:xfrm>
          <a:prstGeom prst="bent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圓角矩形圖說文字 17"/>
          <p:cNvSpPr/>
          <p:nvPr/>
        </p:nvSpPr>
        <p:spPr>
          <a:xfrm>
            <a:off x="6649866" y="2366878"/>
            <a:ext cx="2448272" cy="638175"/>
          </a:xfrm>
          <a:prstGeom prst="wedgeRoundRectCallout">
            <a:avLst>
              <a:gd name="adj1" fmla="val -62084"/>
              <a:gd name="adj2" fmla="val 875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集線交換器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指定或分派</a:t>
            </a:r>
            <a:r>
              <a:rPr lang="en-US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IP</a:t>
            </a: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給學生電腦</a:t>
            </a:r>
          </a:p>
        </p:txBody>
      </p:sp>
      <p:sp>
        <p:nvSpPr>
          <p:cNvPr id="19" name="圓角矩形 18"/>
          <p:cNvSpPr/>
          <p:nvPr/>
        </p:nvSpPr>
        <p:spPr>
          <a:xfrm>
            <a:off x="4067842" y="3741668"/>
            <a:ext cx="1622777" cy="274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ex: 12.34.56.1</a:t>
            </a:r>
            <a:endParaRPr lang="zh-TW" altLang="en-US" sz="1400" dirty="0"/>
          </a:p>
        </p:txBody>
      </p:sp>
      <p:sp>
        <p:nvSpPr>
          <p:cNvPr id="20" name="圓角矩形 19"/>
          <p:cNvSpPr/>
          <p:nvPr/>
        </p:nvSpPr>
        <p:spPr>
          <a:xfrm>
            <a:off x="5840002" y="3741668"/>
            <a:ext cx="1509008" cy="259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ex: 12.34.56.2</a:t>
            </a:r>
            <a:endParaRPr lang="zh-TW" altLang="en-US" sz="1400" dirty="0"/>
          </a:p>
        </p:txBody>
      </p:sp>
      <p:sp>
        <p:nvSpPr>
          <p:cNvPr id="21" name="圓角矩形 20"/>
          <p:cNvSpPr/>
          <p:nvPr/>
        </p:nvSpPr>
        <p:spPr>
          <a:xfrm>
            <a:off x="7520773" y="3741668"/>
            <a:ext cx="1577366" cy="259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/>
              <a:t>e</a:t>
            </a:r>
            <a:r>
              <a:rPr lang="en-US" altLang="zh-TW" sz="1400" dirty="0" smtClean="0"/>
              <a:t>x: 12.34.56.3</a:t>
            </a:r>
            <a:endParaRPr lang="zh-TW" altLang="en-US" sz="1400" dirty="0"/>
          </a:p>
        </p:txBody>
      </p:sp>
      <p:pic>
        <p:nvPicPr>
          <p:cNvPr id="23" name="圖片 22" descr="https://openclipart.org/image/400px/svg_to_png/171413/wifi-router.png"/>
          <p:cNvPicPr/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728" y="2754173"/>
            <a:ext cx="795020" cy="7194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肘形接點 23"/>
          <p:cNvCxnSpPr>
            <a:stCxn id="4" idx="0"/>
            <a:endCxn id="23" idx="0"/>
          </p:cNvCxnSpPr>
          <p:nvPr/>
        </p:nvCxnSpPr>
        <p:spPr>
          <a:xfrm rot="16200000" flipV="1">
            <a:off x="4261480" y="1198932"/>
            <a:ext cx="383281" cy="3493764"/>
          </a:xfrm>
          <a:prstGeom prst="bentConnector3">
            <a:avLst>
              <a:gd name="adj1" fmla="val 159643"/>
            </a:avLst>
          </a:prstGeom>
          <a:ln>
            <a:headEnd type="arrow"/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9" name="圓角矩形 28"/>
          <p:cNvSpPr/>
          <p:nvPr/>
        </p:nvSpPr>
        <p:spPr>
          <a:xfrm>
            <a:off x="3550025" y="2129840"/>
            <a:ext cx="2140594" cy="81597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/>
              <a:t>由集線交換器指定一個固定的</a:t>
            </a:r>
            <a:r>
              <a:rPr lang="en-US" altLang="zh-TW" sz="1400" dirty="0" smtClean="0"/>
              <a:t> IP </a:t>
            </a:r>
            <a:r>
              <a:rPr lang="zh-TW" altLang="en-US" sz="1400" dirty="0" smtClean="0"/>
              <a:t>給 </a:t>
            </a:r>
            <a:r>
              <a:rPr lang="en-US" altLang="zh-TW" sz="1400" dirty="0" smtClean="0"/>
              <a:t>AP</a:t>
            </a:r>
          </a:p>
          <a:p>
            <a:pPr algn="ctr"/>
            <a:r>
              <a:rPr lang="en-US" altLang="zh-TW" sz="1400" dirty="0" smtClean="0"/>
              <a:t> (ex : 12.34.56.50)</a:t>
            </a:r>
            <a:endParaRPr lang="zh-TW" altLang="en-US" sz="1400" dirty="0"/>
          </a:p>
        </p:txBody>
      </p:sp>
      <p:sp>
        <p:nvSpPr>
          <p:cNvPr id="32" name="閃電 31"/>
          <p:cNvSpPr/>
          <p:nvPr/>
        </p:nvSpPr>
        <p:spPr>
          <a:xfrm rot="17462928" flipV="1">
            <a:off x="3246629" y="3383958"/>
            <a:ext cx="533232" cy="469070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7" name="直線單箭頭接點 46"/>
          <p:cNvCxnSpPr>
            <a:stCxn id="5" idx="2"/>
            <a:endCxn id="7" idx="0"/>
          </p:cNvCxnSpPr>
          <p:nvPr/>
        </p:nvCxnSpPr>
        <p:spPr>
          <a:xfrm>
            <a:off x="4879232" y="5288960"/>
            <a:ext cx="370171" cy="791647"/>
          </a:xfrm>
          <a:prstGeom prst="straightConnector1">
            <a:avLst/>
          </a:prstGeom>
          <a:ln>
            <a:prstDash val="sysDot"/>
            <a:headEnd type="arrow"/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62" name="圓角矩形 61"/>
          <p:cNvSpPr/>
          <p:nvPr/>
        </p:nvSpPr>
        <p:spPr>
          <a:xfrm>
            <a:off x="482125" y="4467552"/>
            <a:ext cx="3346834" cy="1288896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Port Forwarding  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轉發功能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ex :</a:t>
            </a:r>
          </a:p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12.34.56.50:4001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 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第一個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ESP8266</a:t>
            </a:r>
          </a:p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12.34.56.50:4002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 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第二個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ESP8266</a:t>
            </a:r>
            <a:endParaRPr lang="zh-TW" altLang="en-US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圓角矩形 62"/>
          <p:cNvSpPr/>
          <p:nvPr/>
        </p:nvSpPr>
        <p:spPr>
          <a:xfrm>
            <a:off x="827584" y="3548257"/>
            <a:ext cx="2592288" cy="913746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基地提供的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</a:p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綁定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 MAC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對應埠號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圓角矩形 76"/>
          <p:cNvSpPr/>
          <p:nvPr/>
        </p:nvSpPr>
        <p:spPr>
          <a:xfrm>
            <a:off x="5900962" y="6113808"/>
            <a:ext cx="1681190" cy="290834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12.34.56.50:4001</a:t>
            </a:r>
            <a:endParaRPr lang="zh-TW" altLang="en-US" sz="1400" dirty="0"/>
          </a:p>
        </p:txBody>
      </p:sp>
      <p:sp>
        <p:nvSpPr>
          <p:cNvPr id="80" name="投影片編號版面配置區 79"/>
          <p:cNvSpPr>
            <a:spLocks noGrp="1"/>
          </p:cNvSpPr>
          <p:nvPr>
            <p:ph type="sldNum" sz="quarter" idx="12"/>
          </p:nvPr>
        </p:nvSpPr>
        <p:spPr>
          <a:xfrm>
            <a:off x="6718582" y="6436270"/>
            <a:ext cx="2133600" cy="365125"/>
          </a:xfrm>
        </p:spPr>
        <p:txBody>
          <a:bodyPr/>
          <a:lstStyle/>
          <a:p>
            <a:fld id="{5AD329B4-B0B4-460D-AAE0-0888787625A7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2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27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black">
          <a:xfrm>
            <a:off x="5324766" y="46178"/>
            <a:ext cx="4215785" cy="405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電腦教室全班教學首選模式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36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情況五：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USB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+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實體網路線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dirty="0" err="1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1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積木的訊號透過集線器或</a:t>
            </a:r>
            <a:r>
              <a:rPr lang="en-US" altLang="zh-TW" sz="1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1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傳輸</a:t>
            </a:r>
            <a:endParaRPr lang="en-US" altLang="zh-TW" sz="16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晶片故障無法連線時，可用此方式替代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不推薦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dirty="0"/>
          </a:p>
        </p:txBody>
      </p:sp>
      <p:pic>
        <p:nvPicPr>
          <p:cNvPr id="4" name="圖片 3" descr="https://openclipart.org/image/400px/svg_to_png/171420/switch-hub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549" y="4162143"/>
            <a:ext cx="720000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圖片 4" descr="C:\Users\kissyu258\Downloads\desktop-comput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97" y="5023984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圖片 5" descr="C:\Users\kissyu258\Downloads\micro-usb-cable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740218" y="5668110"/>
            <a:ext cx="432000" cy="43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圓角矩形 6"/>
          <p:cNvSpPr/>
          <p:nvPr/>
        </p:nvSpPr>
        <p:spPr>
          <a:xfrm>
            <a:off x="3475655" y="6141860"/>
            <a:ext cx="1259701" cy="6480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5012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教具板</a:t>
            </a:r>
            <a:endParaRPr lang="zh-TW" sz="1400" kern="100" dirty="0">
              <a:effectLst/>
              <a:ea typeface="新細明體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USB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連線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pic>
        <p:nvPicPr>
          <p:cNvPr id="8" name="圖片 7" descr="C:\Users\kissyu258\Downloads\desktop-comput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054" y="5023984"/>
            <a:ext cx="720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圖片 8" descr="C:\Users\kissyu258\Downloads\desktop-comput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10" y="5023984"/>
            <a:ext cx="720000" cy="72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肘形接點 10"/>
          <p:cNvCxnSpPr>
            <a:stCxn id="4" idx="1"/>
            <a:endCxn id="5" idx="0"/>
          </p:cNvCxnSpPr>
          <p:nvPr/>
        </p:nvCxnSpPr>
        <p:spPr>
          <a:xfrm rot="10800000" flipV="1">
            <a:off x="1093797" y="4342142"/>
            <a:ext cx="2035752" cy="681841"/>
          </a:xfrm>
          <a:prstGeom prst="bent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接點 12"/>
          <p:cNvCxnSpPr>
            <a:stCxn id="4" idx="1"/>
            <a:endCxn id="8" idx="0"/>
          </p:cNvCxnSpPr>
          <p:nvPr/>
        </p:nvCxnSpPr>
        <p:spPr>
          <a:xfrm rot="10800000" flipV="1">
            <a:off x="2558055" y="4342142"/>
            <a:ext cx="571495" cy="68184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肘形接點 14"/>
          <p:cNvCxnSpPr>
            <a:stCxn id="4" idx="3"/>
            <a:endCxn id="9" idx="0"/>
          </p:cNvCxnSpPr>
          <p:nvPr/>
        </p:nvCxnSpPr>
        <p:spPr>
          <a:xfrm>
            <a:off x="3849549" y="4342143"/>
            <a:ext cx="172761" cy="681841"/>
          </a:xfrm>
          <a:prstGeom prst="bent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圓角矩形圖說文字 17"/>
          <p:cNvSpPr/>
          <p:nvPr/>
        </p:nvSpPr>
        <p:spPr>
          <a:xfrm>
            <a:off x="733797" y="3598613"/>
            <a:ext cx="2326096" cy="638175"/>
          </a:xfrm>
          <a:prstGeom prst="wedgeRoundRectCallout">
            <a:avLst>
              <a:gd name="adj1" fmla="val 63034"/>
              <a:gd name="adj2" fmla="val 374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集線交換器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指定或分派</a:t>
            </a:r>
            <a:r>
              <a:rPr lang="en-US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IP</a:t>
            </a: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給學生電腦</a:t>
            </a:r>
          </a:p>
        </p:txBody>
      </p:sp>
      <p:sp>
        <p:nvSpPr>
          <p:cNvPr id="19" name="圓角矩形 18"/>
          <p:cNvSpPr/>
          <p:nvPr/>
        </p:nvSpPr>
        <p:spPr>
          <a:xfrm>
            <a:off x="679372" y="4566203"/>
            <a:ext cx="1243389" cy="274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ea typeface="微軟正黑體" panose="020B0604030504040204" pitchFamily="34" charset="-120"/>
              </a:rPr>
              <a:t>192.168.66.1</a:t>
            </a:r>
            <a:endParaRPr lang="zh-TW" altLang="en-US" sz="1400" dirty="0">
              <a:ea typeface="微軟正黑體" panose="020B0604030504040204" pitchFamily="34" charset="-120"/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2098869" y="4566203"/>
            <a:ext cx="1200678" cy="274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192.168.99.2</a:t>
            </a:r>
            <a:endParaRPr lang="zh-TW" altLang="en-US" sz="1400" dirty="0"/>
          </a:p>
        </p:txBody>
      </p:sp>
      <p:sp>
        <p:nvSpPr>
          <p:cNvPr id="21" name="圓角矩形 20"/>
          <p:cNvSpPr/>
          <p:nvPr/>
        </p:nvSpPr>
        <p:spPr>
          <a:xfrm>
            <a:off x="3475655" y="4566203"/>
            <a:ext cx="1179562" cy="274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192.168.99.3</a:t>
            </a:r>
            <a:endParaRPr lang="zh-TW" altLang="en-US" sz="1400" dirty="0"/>
          </a:p>
        </p:txBody>
      </p:sp>
      <p:sp>
        <p:nvSpPr>
          <p:cNvPr id="33" name="圓角矩形圖說文字 32"/>
          <p:cNvSpPr/>
          <p:nvPr/>
        </p:nvSpPr>
        <p:spPr>
          <a:xfrm>
            <a:off x="6795913" y="3279525"/>
            <a:ext cx="2282302" cy="638175"/>
          </a:xfrm>
          <a:prstGeom prst="wedgeRoundRectCallout">
            <a:avLst>
              <a:gd name="adj1" fmla="val -45582"/>
              <a:gd name="adj2" fmla="val 75628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TW" altLang="en-US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無線</a:t>
            </a:r>
            <a:r>
              <a:rPr lang="en-US" alt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AP</a:t>
            </a:r>
            <a:endParaRPr lang="zh-TW" sz="14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指定或分派</a:t>
            </a:r>
            <a:r>
              <a:rPr lang="en-US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IP</a:t>
            </a: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給學生電腦</a:t>
            </a:r>
          </a:p>
        </p:txBody>
      </p:sp>
      <p:pic>
        <p:nvPicPr>
          <p:cNvPr id="37" name="圖片 36" descr="https://openclipart.org/image/400px/svg_to_png/171413/wifi-router.png"/>
          <p:cNvPicPr/>
          <p:nvPr/>
        </p:nvPicPr>
        <p:blipFill>
          <a:blip r:embed="rId5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867" y="3777137"/>
            <a:ext cx="648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閃電 37"/>
          <p:cNvSpPr/>
          <p:nvPr/>
        </p:nvSpPr>
        <p:spPr>
          <a:xfrm flipH="1" flipV="1">
            <a:off x="6937466" y="4281934"/>
            <a:ext cx="367621" cy="363715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圓角矩形 39"/>
          <p:cNvSpPr/>
          <p:nvPr/>
        </p:nvSpPr>
        <p:spPr>
          <a:xfrm>
            <a:off x="6432016" y="6144395"/>
            <a:ext cx="1259701" cy="6480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5012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教具板</a:t>
            </a:r>
            <a:endParaRPr lang="zh-TW" sz="1400" kern="100" dirty="0">
              <a:effectLst/>
              <a:ea typeface="新細明體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USB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連線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pic>
        <p:nvPicPr>
          <p:cNvPr id="41" name="圖片 40"/>
          <p:cNvPicPr/>
          <p:nvPr/>
        </p:nvPicPr>
        <p:blipFill>
          <a:blip r:embed="rId6"/>
          <a:stretch>
            <a:fillRect/>
          </a:stretch>
        </p:blipFill>
        <p:spPr>
          <a:xfrm>
            <a:off x="5453219" y="5055030"/>
            <a:ext cx="720000" cy="720000"/>
          </a:xfrm>
          <a:prstGeom prst="rect">
            <a:avLst/>
          </a:prstGeom>
        </p:spPr>
      </p:pic>
      <p:pic>
        <p:nvPicPr>
          <p:cNvPr id="42" name="圖片 41"/>
          <p:cNvPicPr/>
          <p:nvPr/>
        </p:nvPicPr>
        <p:blipFill>
          <a:blip r:embed="rId6"/>
          <a:stretch>
            <a:fillRect/>
          </a:stretch>
        </p:blipFill>
        <p:spPr>
          <a:xfrm>
            <a:off x="6761277" y="5055030"/>
            <a:ext cx="720000" cy="720000"/>
          </a:xfrm>
          <a:prstGeom prst="rect">
            <a:avLst/>
          </a:prstGeom>
        </p:spPr>
      </p:pic>
      <p:pic>
        <p:nvPicPr>
          <p:cNvPr id="43" name="圖片 42"/>
          <p:cNvPicPr/>
          <p:nvPr/>
        </p:nvPicPr>
        <p:blipFill>
          <a:blip r:embed="rId6"/>
          <a:stretch>
            <a:fillRect/>
          </a:stretch>
        </p:blipFill>
        <p:spPr>
          <a:xfrm>
            <a:off x="8069334" y="5055030"/>
            <a:ext cx="720000" cy="720000"/>
          </a:xfrm>
          <a:prstGeom prst="rect">
            <a:avLst/>
          </a:prstGeom>
        </p:spPr>
      </p:pic>
      <p:sp>
        <p:nvSpPr>
          <p:cNvPr id="44" name="圓角矩形 43"/>
          <p:cNvSpPr/>
          <p:nvPr/>
        </p:nvSpPr>
        <p:spPr>
          <a:xfrm>
            <a:off x="5102370" y="4700946"/>
            <a:ext cx="1243389" cy="2743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192.168.99.1</a:t>
            </a:r>
            <a:endParaRPr lang="zh-TW" altLang="en-US" sz="1400" dirty="0"/>
          </a:p>
        </p:txBody>
      </p:sp>
      <p:sp>
        <p:nvSpPr>
          <p:cNvPr id="45" name="圓角矩形 44"/>
          <p:cNvSpPr/>
          <p:nvPr/>
        </p:nvSpPr>
        <p:spPr>
          <a:xfrm>
            <a:off x="6521867" y="4700946"/>
            <a:ext cx="1200678" cy="2743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192.168.99.2</a:t>
            </a:r>
            <a:endParaRPr lang="zh-TW" altLang="en-US" sz="1400" dirty="0"/>
          </a:p>
        </p:txBody>
      </p:sp>
      <p:sp>
        <p:nvSpPr>
          <p:cNvPr id="46" name="圓角矩形 45"/>
          <p:cNvSpPr/>
          <p:nvPr/>
        </p:nvSpPr>
        <p:spPr>
          <a:xfrm>
            <a:off x="7898653" y="4700946"/>
            <a:ext cx="1179562" cy="27431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192.168.99.3</a:t>
            </a:r>
            <a:endParaRPr lang="zh-TW" altLang="en-US" sz="1400" dirty="0"/>
          </a:p>
        </p:txBody>
      </p:sp>
      <p:sp>
        <p:nvSpPr>
          <p:cNvPr id="52" name="投影片編號版面配置區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39" name="圖片 38" descr="C:\Users\kissyu258\Downloads\micro-usb-cable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45867" y="5709860"/>
            <a:ext cx="432000" cy="43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30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black">
          <a:xfrm>
            <a:off x="6057926" y="46178"/>
            <a:ext cx="2749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其他網路架構參考模式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698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情況一：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ESP8266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+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實體網路線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概念：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(1)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個人電腦和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由集線器分派指定，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綁定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MAC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(2) AP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的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WAN port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接到 集線器 的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LAN port</a:t>
            </a: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(3) AP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用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Port Forwarding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轉發方式指定不同的埠號給每一個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ESP8266 </a:t>
            </a: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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經過指定轉發設定，每一個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8266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的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都相同，但是埠號不同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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第一個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8266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對應到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IP:4001  (ex: 12.34.56.50:4001)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 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第二個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8266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對應到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IP:4002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 descr="https://openclipart.org/image/400px/svg_to_png/171413/wifi-router.png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813" y="4924231"/>
            <a:ext cx="795020" cy="7194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肘形接點 14"/>
          <p:cNvCxnSpPr>
            <a:stCxn id="39" idx="1"/>
            <a:endCxn id="14" idx="3"/>
          </p:cNvCxnSpPr>
          <p:nvPr/>
        </p:nvCxnSpPr>
        <p:spPr>
          <a:xfrm rot="10800000" flipV="1">
            <a:off x="6162833" y="4611925"/>
            <a:ext cx="1636230" cy="672034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6" name="圓角矩形 15"/>
          <p:cNvSpPr/>
          <p:nvPr/>
        </p:nvSpPr>
        <p:spPr>
          <a:xfrm>
            <a:off x="6171993" y="5337611"/>
            <a:ext cx="1328751" cy="3206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ex: 12.34.56.50</a:t>
            </a:r>
            <a:endParaRPr lang="zh-TW" altLang="en-US" sz="1400" dirty="0"/>
          </a:p>
        </p:txBody>
      </p:sp>
      <p:sp>
        <p:nvSpPr>
          <p:cNvPr id="22" name="閃電 21"/>
          <p:cNvSpPr/>
          <p:nvPr/>
        </p:nvSpPr>
        <p:spPr>
          <a:xfrm rot="17462928" flipV="1">
            <a:off x="5902466" y="5649706"/>
            <a:ext cx="398720" cy="350743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圓角矩形 27"/>
          <p:cNvSpPr/>
          <p:nvPr/>
        </p:nvSpPr>
        <p:spPr>
          <a:xfrm>
            <a:off x="5702093" y="6110114"/>
            <a:ext cx="1550769" cy="6480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5012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教具板</a:t>
            </a:r>
            <a:endParaRPr lang="zh-TW" sz="1400" kern="100" dirty="0">
              <a:effectLst/>
              <a:ea typeface="新細明體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ESP8266 - </a:t>
            </a:r>
            <a:r>
              <a:rPr lang="en-US" sz="1400" kern="100" dirty="0" err="1" smtClean="0">
                <a:effectLst/>
                <a:latin typeface="微軟正黑體"/>
                <a:ea typeface="新細明體"/>
                <a:cs typeface="Times New Roman"/>
              </a:rPr>
              <a:t>WiFi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30" name="圓角矩形 29"/>
          <p:cNvSpPr/>
          <p:nvPr/>
        </p:nvSpPr>
        <p:spPr>
          <a:xfrm>
            <a:off x="7969714" y="4145223"/>
            <a:ext cx="865234" cy="2554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TW" alt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集線器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34" name="圓角矩形 33"/>
          <p:cNvSpPr/>
          <p:nvPr/>
        </p:nvSpPr>
        <p:spPr>
          <a:xfrm>
            <a:off x="5702093" y="4621383"/>
            <a:ext cx="673007" cy="2554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AP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37" name="圓角矩形 36"/>
          <p:cNvSpPr/>
          <p:nvPr/>
        </p:nvSpPr>
        <p:spPr>
          <a:xfrm>
            <a:off x="7609253" y="5869202"/>
            <a:ext cx="1305494" cy="240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ex: 12.34.56.1</a:t>
            </a:r>
            <a:endParaRPr lang="zh-TW" altLang="en-US" sz="1400" dirty="0"/>
          </a:p>
        </p:txBody>
      </p:sp>
      <p:pic>
        <p:nvPicPr>
          <p:cNvPr id="38" name="圖片 37" descr="C:\Users\kissyu258\Downloads\desktop-computer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888" y="5076228"/>
            <a:ext cx="864000" cy="86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圖片 38" descr="https://openclipart.org/image/400px/svg_to_png/171420/switch-hub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063" y="4431925"/>
            <a:ext cx="720000" cy="3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0" name="肘形接點 39"/>
          <p:cNvCxnSpPr>
            <a:stCxn id="39" idx="2"/>
          </p:cNvCxnSpPr>
          <p:nvPr/>
        </p:nvCxnSpPr>
        <p:spPr>
          <a:xfrm rot="16200000" flipH="1">
            <a:off x="7997898" y="4953090"/>
            <a:ext cx="492033" cy="169702"/>
          </a:xfrm>
          <a:prstGeom prst="bentConnector3">
            <a:avLst>
              <a:gd name="adj1" fmla="val 50000"/>
            </a:avLst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投影片編號版面配置區 19"/>
          <p:cNvSpPr>
            <a:spLocks noGrp="1"/>
          </p:cNvSpPr>
          <p:nvPr>
            <p:ph type="sldNum" sz="quarter" idx="12"/>
          </p:nvPr>
        </p:nvSpPr>
        <p:spPr>
          <a:xfrm>
            <a:off x="6350093" y="6346892"/>
            <a:ext cx="2133600" cy="365125"/>
          </a:xfrm>
        </p:spPr>
        <p:txBody>
          <a:bodyPr/>
          <a:lstStyle/>
          <a:p>
            <a:fld id="{5AD329B4-B0B4-460D-AAE0-0888787625A7}" type="slidenum">
              <a:rPr lang="zh-TW" altLang="en-US" smtClean="0"/>
              <a:t>2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85" y="4898437"/>
            <a:ext cx="21145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07962"/>
            <a:ext cx="20955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grpSp>
        <p:nvGrpSpPr>
          <p:cNvPr id="5" name="群組 4"/>
          <p:cNvGrpSpPr/>
          <p:nvPr/>
        </p:nvGrpSpPr>
        <p:grpSpPr>
          <a:xfrm>
            <a:off x="5324766" y="24424"/>
            <a:ext cx="4215785" cy="498499"/>
            <a:chOff x="824468" y="2297881"/>
            <a:chExt cx="3262432" cy="492125"/>
          </a:xfrm>
        </p:grpSpPr>
        <p:sp>
          <p:nvSpPr>
            <p:cNvPr id="27" name="AutoShape 20"/>
            <p:cNvSpPr>
              <a:spLocks noChangeArrowheads="1"/>
            </p:cNvSpPr>
            <p:nvPr/>
          </p:nvSpPr>
          <p:spPr bwMode="ltGray">
            <a:xfrm>
              <a:off x="1187399" y="2297881"/>
              <a:ext cx="2546862" cy="492125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black">
            <a:xfrm>
              <a:off x="824468" y="2319357"/>
              <a:ext cx="3262432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 dirty="0" smtClean="0">
                  <a:solidFill>
                    <a:srgbClr val="FFFFFF"/>
                  </a:solidFill>
                  <a:latin typeface="Arial" charset="0"/>
                  <a:ea typeface="新細明體" charset="-120"/>
                </a:rPr>
                <a:t>電腦教室全班教學首選模式</a:t>
              </a:r>
              <a:endParaRPr lang="en-US" altLang="zh-TW" sz="2000" b="1" dirty="0">
                <a:solidFill>
                  <a:srgbClr val="FFFFFF"/>
                </a:solidFill>
                <a:latin typeface="Arial" charset="0"/>
                <a:ea typeface="新細明體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744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ESP8266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+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實體網路線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17" name="AutoShape 23"/>
          <p:cNvSpPr>
            <a:spLocks noChangeArrowheads="1"/>
          </p:cNvSpPr>
          <p:nvPr/>
        </p:nvSpPr>
        <p:spPr bwMode="gray">
          <a:xfrm>
            <a:off x="4139952" y="2240521"/>
            <a:ext cx="4814328" cy="4241323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t"/>
          <a:lstStyle/>
          <a:p>
            <a:pPr eaLnBrk="0" hangingPunct="0"/>
            <a:endParaRPr lang="en-US" altLang="zh-TW" b="1" dirty="0" smtClean="0">
              <a:solidFill>
                <a:srgbClr val="000000"/>
              </a:solidFill>
              <a:latin typeface="Arial" charset="0"/>
              <a:ea typeface="新細明體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個人電腦負責執行</a:t>
            </a:r>
            <a:r>
              <a:rPr lang="en-US" altLang="zh-TW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程式，控制教具板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endParaRPr lang="en-US" altLang="zh-TW" sz="1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電腦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教具板必須連線，才能讀取感測數值或控制元件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連線方式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：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1. 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透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無線訊號連線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推薦模式</a:t>
            </a:r>
            <a:r>
              <a:rPr lang="en-US" altLang="zh-TW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eaLnBrk="0" hangingPunct="0"/>
            <a:r>
              <a:rPr lang="en-US" altLang="zh-TW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2. 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USB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endParaRPr lang="en-US" altLang="zh-TW" sz="1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r>
              <a:rPr lang="zh-TW" altLang="en-US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程式是在個人電腦上執行，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ESP8266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是教具板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程式之間溝通的橋樑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將個人電腦和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教具板視為一體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兩部電腦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兩個程式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之間通訊：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使用 </a:t>
            </a:r>
            <a:r>
              <a:rPr lang="en-US" altLang="zh-TW" sz="1400" dirty="0" err="1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en-US" altLang="zh-TW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通訊積木 </a:t>
            </a:r>
            <a:r>
              <a:rPr lang="en-US" altLang="zh-TW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【UDP-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</a:t>
            </a:r>
            <a:r>
              <a:rPr lang="en-US" altLang="zh-TW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【TCP-</a:t>
            </a:r>
            <a:r>
              <a:rPr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】)</a:t>
            </a:r>
          </a:p>
          <a:p>
            <a:pPr eaLnBrk="0" hangingPunct="0"/>
            <a:endParaRPr lang="en-US" altLang="zh-TW" sz="1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例如：將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教具板上面感測到的溫度傳送給電腦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</a:p>
          <a:p>
            <a:pPr eaLnBrk="0" hangingPunct="0"/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電腦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 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程式讀取教具板的溫度感測值  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r>
              <a:rPr lang="en-US" altLang="zh-TW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	 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集線交換器 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 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電腦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B</a:t>
            </a:r>
            <a:endParaRPr lang="en-US" altLang="zh-TW" sz="1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endParaRPr lang="en-US" altLang="zh-TW" sz="1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4502239" y="2018402"/>
            <a:ext cx="2261025" cy="523875"/>
            <a:chOff x="1403648" y="2543812"/>
            <a:chExt cx="2355850" cy="523875"/>
          </a:xfrm>
        </p:grpSpPr>
        <p:sp>
          <p:nvSpPr>
            <p:cNvPr id="18" name="AutoShape 24"/>
            <p:cNvSpPr>
              <a:spLocks noChangeArrowheads="1"/>
            </p:cNvSpPr>
            <p:nvPr/>
          </p:nvSpPr>
          <p:spPr bwMode="ltGray">
            <a:xfrm>
              <a:off x="1403648" y="2543812"/>
              <a:ext cx="2355850" cy="523875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9" name="AutoShape 25"/>
            <p:cNvSpPr>
              <a:spLocks noChangeArrowheads="1"/>
            </p:cNvSpPr>
            <p:nvPr/>
          </p:nvSpPr>
          <p:spPr bwMode="ltGray">
            <a:xfrm>
              <a:off x="1440160" y="2575562"/>
              <a:ext cx="2273300" cy="125413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hlink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black">
            <a:xfrm>
              <a:off x="1719798" y="2622206"/>
              <a:ext cx="172354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 dirty="0" smtClean="0">
                  <a:solidFill>
                    <a:srgbClr val="FFFFFF"/>
                  </a:solidFill>
                  <a:latin typeface="Arial" charset="0"/>
                  <a:ea typeface="新細明體" charset="-120"/>
                </a:rPr>
                <a:t>全班教學模式</a:t>
              </a:r>
              <a:endParaRPr lang="en-US" altLang="zh-TW" sz="2000" b="1" dirty="0">
                <a:solidFill>
                  <a:srgbClr val="FFFFFF"/>
                </a:solidFill>
                <a:latin typeface="Arial" charset="0"/>
                <a:ea typeface="新細明體" charset="-120"/>
              </a:endParaRPr>
            </a:p>
          </p:txBody>
        </p:sp>
      </p:grpSp>
      <p:pic>
        <p:nvPicPr>
          <p:cNvPr id="25" name="圖片 24" descr="C:\Users\kissyu258\Downloads\desktop-compute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338" y="3219742"/>
            <a:ext cx="864000" cy="86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圓角矩形 25"/>
          <p:cNvSpPr/>
          <p:nvPr/>
        </p:nvSpPr>
        <p:spPr>
          <a:xfrm>
            <a:off x="172332" y="3403068"/>
            <a:ext cx="1235469" cy="49734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5012</a:t>
            </a: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教具</a:t>
            </a:r>
            <a:r>
              <a:rPr 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板</a:t>
            </a:r>
            <a:endParaRPr lang="en-US" altLang="zh-TW" sz="14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alt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ESP8266</a:t>
            </a:r>
          </a:p>
        </p:txBody>
      </p:sp>
      <p:pic>
        <p:nvPicPr>
          <p:cNvPr id="27" name="圖片 26" descr="https://openclipart.org/image/400px/svg_to_png/171413/wifi-router.png"/>
          <p:cNvPicPr/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170" y="4361183"/>
            <a:ext cx="647147" cy="457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圖片 27" descr="https://openclipart.org/image/400px/svg_to_png/171420/switch-hub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018" y="4466614"/>
            <a:ext cx="610718" cy="2469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" name="肘形接點 29"/>
          <p:cNvCxnSpPr>
            <a:stCxn id="28" idx="0"/>
            <a:endCxn id="25" idx="3"/>
          </p:cNvCxnSpPr>
          <p:nvPr/>
        </p:nvCxnSpPr>
        <p:spPr>
          <a:xfrm rot="16200000" flipV="1">
            <a:off x="3115922" y="3830158"/>
            <a:ext cx="814872" cy="458039"/>
          </a:xfrm>
          <a:prstGeom prst="bent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左-右雙向箭號 31"/>
          <p:cNvSpPr/>
          <p:nvPr/>
        </p:nvSpPr>
        <p:spPr>
          <a:xfrm>
            <a:off x="1461760" y="3400379"/>
            <a:ext cx="899410" cy="166728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文字方塊 32"/>
          <p:cNvSpPr txBox="1"/>
          <p:nvPr/>
        </p:nvSpPr>
        <p:spPr>
          <a:xfrm>
            <a:off x="320391" y="2752492"/>
            <a:ext cx="2877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電腦與教具板連線成功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程式才能讀取感測數值或控制元件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7" name="圖片 36" descr="C:\Users\kissyu258\Downloads\desktop-compute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506" y="4922034"/>
            <a:ext cx="864000" cy="864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" name="肘形接點 37"/>
          <p:cNvCxnSpPr>
            <a:stCxn id="28" idx="2"/>
          </p:cNvCxnSpPr>
          <p:nvPr/>
        </p:nvCxnSpPr>
        <p:spPr>
          <a:xfrm rot="5400000">
            <a:off x="3203140" y="4804797"/>
            <a:ext cx="640436" cy="458039"/>
          </a:xfrm>
          <a:prstGeom prst="bent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27" idx="3"/>
            <a:endCxn id="28" idx="1"/>
          </p:cNvCxnSpPr>
          <p:nvPr/>
        </p:nvCxnSpPr>
        <p:spPr>
          <a:xfrm>
            <a:off x="3008317" y="4590106"/>
            <a:ext cx="43870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弧形接點 76"/>
          <p:cNvCxnSpPr>
            <a:stCxn id="26" idx="2"/>
            <a:endCxn id="27" idx="1"/>
          </p:cNvCxnSpPr>
          <p:nvPr/>
        </p:nvCxnSpPr>
        <p:spPr>
          <a:xfrm rot="16200000" flipH="1">
            <a:off x="1230773" y="3459708"/>
            <a:ext cx="689691" cy="1571103"/>
          </a:xfrm>
          <a:prstGeom prst="curvedConnector2">
            <a:avLst/>
          </a:prstGeom>
          <a:ln>
            <a:prstDash val="sysDot"/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1" name="文字方塊 80"/>
          <p:cNvSpPr txBox="1"/>
          <p:nvPr/>
        </p:nvSpPr>
        <p:spPr>
          <a:xfrm>
            <a:off x="1041532" y="4245259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橋樑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2" name="圓角矩形 81"/>
          <p:cNvSpPr/>
          <p:nvPr/>
        </p:nvSpPr>
        <p:spPr>
          <a:xfrm>
            <a:off x="36726" y="3219743"/>
            <a:ext cx="3410291" cy="80288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4" name="橢圓 83"/>
          <p:cNvSpPr/>
          <p:nvPr/>
        </p:nvSpPr>
        <p:spPr>
          <a:xfrm>
            <a:off x="1741871" y="3651742"/>
            <a:ext cx="325434" cy="276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5" name="橢圓 84"/>
          <p:cNvSpPr/>
          <p:nvPr/>
        </p:nvSpPr>
        <p:spPr>
          <a:xfrm>
            <a:off x="1911465" y="5289643"/>
            <a:ext cx="325434" cy="276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sp>
        <p:nvSpPr>
          <p:cNvPr id="29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34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" name="Rectangle 22"/>
          <p:cNvSpPr>
            <a:spLocks noChangeArrowheads="1"/>
          </p:cNvSpPr>
          <p:nvPr/>
        </p:nvSpPr>
        <p:spPr bwMode="black">
          <a:xfrm>
            <a:off x="5324766" y="46178"/>
            <a:ext cx="4215785" cy="405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電腦教室全班教學首選模式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885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ESP8266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+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實體網路線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17" name="AutoShape 23"/>
          <p:cNvSpPr>
            <a:spLocks noChangeArrowheads="1"/>
          </p:cNvSpPr>
          <p:nvPr/>
        </p:nvSpPr>
        <p:spPr bwMode="gray">
          <a:xfrm>
            <a:off x="571634" y="2641381"/>
            <a:ext cx="5912406" cy="1895148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t"/>
          <a:lstStyle/>
          <a:p>
            <a:pPr eaLnBrk="0" hangingPunct="0"/>
            <a:endParaRPr lang="en-US" altLang="zh-TW" b="1" dirty="0" smtClean="0">
              <a:solidFill>
                <a:srgbClr val="000000"/>
              </a:solidFill>
              <a:latin typeface="Arial" charset="0"/>
              <a:ea typeface="新細明體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程式燒錄到教具板的晶片中，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教具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板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上的晶片負責執行程式</a:t>
            </a:r>
            <a:endParaRPr lang="en-US" altLang="zh-TW" sz="1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endParaRPr lang="en-US" altLang="zh-TW" sz="1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r>
              <a:rPr lang="en-US" altLang="zh-TW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轉變為教具板與雲端電腦之間的通訊介面，</a:t>
            </a:r>
            <a:endParaRPr lang="en-US" altLang="zh-TW" sz="1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r>
              <a:rPr lang="en-US" altLang="zh-TW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en-US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需再和</a:t>
            </a:r>
            <a:r>
              <a:rPr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</a:t>
            </a:r>
            <a:r>
              <a:rPr lang="zh-TW" altLang="en-US" sz="1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程式連線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0" hangingPunct="0"/>
            <a:endParaRPr lang="en-US" altLang="zh-TW" sz="1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u"/>
            </a:pP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連上</a:t>
            </a:r>
            <a:r>
              <a:rPr lang="en-US" altLang="zh-TW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1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後，即可將資料或數據傳送到指定雲端上面的電腦</a:t>
            </a:r>
            <a:endParaRPr lang="en-US" altLang="zh-TW" sz="1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3797340" y="4697804"/>
            <a:ext cx="1235469" cy="49734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5012</a:t>
            </a:r>
            <a:r>
              <a:rPr 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教具板</a:t>
            </a:r>
            <a:endParaRPr lang="en-US" altLang="zh-TW" sz="1400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alt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ESP8266</a:t>
            </a:r>
          </a:p>
        </p:txBody>
      </p:sp>
      <p:pic>
        <p:nvPicPr>
          <p:cNvPr id="27" name="圖片 26" descr="https://openclipart.org/image/400px/svg_to_png/171413/wifi-router.png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995" y="5406511"/>
            <a:ext cx="647147" cy="457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圖片 27" descr="https://openclipart.org/image/400px/svg_to_png/171420/switch-hub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843" y="5511942"/>
            <a:ext cx="610718" cy="2469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" name="肘形接點 29"/>
          <p:cNvCxnSpPr>
            <a:stCxn id="28" idx="0"/>
            <a:endCxn id="2050" idx="1"/>
          </p:cNvCxnSpPr>
          <p:nvPr/>
        </p:nvCxnSpPr>
        <p:spPr>
          <a:xfrm rot="5400000" flipH="1" flipV="1">
            <a:off x="6877324" y="5055408"/>
            <a:ext cx="615413" cy="297657"/>
          </a:xfrm>
          <a:prstGeom prst="bent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圖片 36" descr="C:\Users\kissyu258\Downloads\desktop-computer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75" y="4572529"/>
            <a:ext cx="684000" cy="684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" name="直線接點 41"/>
          <p:cNvCxnSpPr>
            <a:stCxn id="27" idx="3"/>
            <a:endCxn id="28" idx="1"/>
          </p:cNvCxnSpPr>
          <p:nvPr/>
        </p:nvCxnSpPr>
        <p:spPr>
          <a:xfrm>
            <a:off x="6292142" y="5635434"/>
            <a:ext cx="43870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弧形接點 76"/>
          <p:cNvCxnSpPr>
            <a:stCxn id="26" idx="2"/>
            <a:endCxn id="27" idx="1"/>
          </p:cNvCxnSpPr>
          <p:nvPr/>
        </p:nvCxnSpPr>
        <p:spPr>
          <a:xfrm rot="16200000" flipH="1">
            <a:off x="4809894" y="4800332"/>
            <a:ext cx="440283" cy="1229920"/>
          </a:xfrm>
          <a:prstGeom prst="curvedConnector2">
            <a:avLst/>
          </a:prstGeom>
          <a:ln>
            <a:prstDash val="sysDot"/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4" name="橢圓 83"/>
          <p:cNvSpPr/>
          <p:nvPr/>
        </p:nvSpPr>
        <p:spPr>
          <a:xfrm>
            <a:off x="4938861" y="4915198"/>
            <a:ext cx="325434" cy="276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grpSp>
        <p:nvGrpSpPr>
          <p:cNvPr id="29" name="群組 28"/>
          <p:cNvGrpSpPr/>
          <p:nvPr/>
        </p:nvGrpSpPr>
        <p:grpSpPr>
          <a:xfrm>
            <a:off x="1187398" y="2297881"/>
            <a:ext cx="2546862" cy="492125"/>
            <a:chOff x="4943340" y="3095625"/>
            <a:chExt cx="2355850" cy="523875"/>
          </a:xfrm>
        </p:grpSpPr>
        <p:grpSp>
          <p:nvGrpSpPr>
            <p:cNvPr id="31" name="Group 19"/>
            <p:cNvGrpSpPr>
              <a:grpSpLocks/>
            </p:cNvGrpSpPr>
            <p:nvPr/>
          </p:nvGrpSpPr>
          <p:grpSpPr bwMode="auto">
            <a:xfrm>
              <a:off x="4943340" y="3095625"/>
              <a:ext cx="2355850" cy="523875"/>
              <a:chOff x="2140" y="2071"/>
              <a:chExt cx="1484" cy="330"/>
            </a:xfrm>
          </p:grpSpPr>
          <p:sp>
            <p:nvSpPr>
              <p:cNvPr id="35" name="AutoShape 20"/>
              <p:cNvSpPr>
                <a:spLocks noChangeArrowheads="1"/>
              </p:cNvSpPr>
              <p:nvPr/>
            </p:nvSpPr>
            <p:spPr bwMode="ltGray">
              <a:xfrm>
                <a:off x="2140" y="2071"/>
                <a:ext cx="1484" cy="330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38100" algn="ctr">
                <a:solidFill>
                  <a:srgbClr val="FFFFFF">
                    <a:alpha val="7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tx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" name="AutoShape 21"/>
              <p:cNvSpPr>
                <a:spLocks noChangeArrowheads="1"/>
              </p:cNvSpPr>
              <p:nvPr/>
            </p:nvSpPr>
            <p:spPr bwMode="ltGray">
              <a:xfrm>
                <a:off x="2163" y="2091"/>
                <a:ext cx="1432" cy="134"/>
              </a:xfrm>
              <a:prstGeom prst="roundRect">
                <a:avLst>
                  <a:gd name="adj" fmla="val 28356"/>
                </a:avLst>
              </a:prstGeom>
              <a:gradFill rotWithShape="1">
                <a:gsLst>
                  <a:gs pos="0">
                    <a:srgbClr val="FFFFFF">
                      <a:alpha val="70000"/>
                    </a:srgbClr>
                  </a:gs>
                  <a:gs pos="100000">
                    <a:schemeClr val="folHlink">
                      <a:alpha val="70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13500000" algn="ctr" rotWithShape="0">
                        <a:srgbClr val="FFFFFF">
                          <a:gamma/>
                          <a:shade val="60000"/>
                          <a:invGamma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4" name="Rectangle 22"/>
            <p:cNvSpPr>
              <a:spLocks noChangeArrowheads="1"/>
            </p:cNvSpPr>
            <p:nvPr/>
          </p:nvSpPr>
          <p:spPr bwMode="black">
            <a:xfrm>
              <a:off x="5319360" y="3118487"/>
              <a:ext cx="1594285" cy="4259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000" b="1" dirty="0" smtClean="0">
                  <a:solidFill>
                    <a:srgbClr val="FFFFFF"/>
                  </a:solidFill>
                  <a:latin typeface="Arial" charset="0"/>
                  <a:ea typeface="新細明體" charset="-120"/>
                </a:rPr>
                <a:t>脫機應用模式</a:t>
              </a:r>
              <a:endParaRPr lang="en-US" altLang="zh-TW" sz="2000" b="1" dirty="0">
                <a:solidFill>
                  <a:srgbClr val="FFFFFF"/>
                </a:solidFill>
                <a:latin typeface="Arial" charset="0"/>
                <a:ea typeface="新細明體" charset="-120"/>
              </a:endParaRPr>
            </a:p>
          </p:txBody>
        </p:sp>
      </p:grpSp>
      <p:sp>
        <p:nvSpPr>
          <p:cNvPr id="39" name="圓角矩形 38"/>
          <p:cNvSpPr/>
          <p:nvPr/>
        </p:nvSpPr>
        <p:spPr>
          <a:xfrm>
            <a:off x="3703392" y="6012258"/>
            <a:ext cx="1235469" cy="49734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5012</a:t>
            </a:r>
            <a:r>
              <a:rPr 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教具板</a:t>
            </a:r>
            <a:endParaRPr lang="en-US" altLang="zh-TW" sz="1400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alt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ESP8266</a:t>
            </a:r>
          </a:p>
        </p:txBody>
      </p:sp>
      <p:sp>
        <p:nvSpPr>
          <p:cNvPr id="85" name="橢圓 84"/>
          <p:cNvSpPr/>
          <p:nvPr/>
        </p:nvSpPr>
        <p:spPr>
          <a:xfrm>
            <a:off x="4804482" y="6232744"/>
            <a:ext cx="325434" cy="2768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B</a:t>
            </a:r>
            <a:endParaRPr lang="zh-TW" altLang="en-US" dirty="0"/>
          </a:p>
        </p:txBody>
      </p:sp>
      <p:cxnSp>
        <p:nvCxnSpPr>
          <p:cNvPr id="40" name="弧形接點 39"/>
          <p:cNvCxnSpPr>
            <a:stCxn id="39" idx="0"/>
            <a:endCxn id="27" idx="1"/>
          </p:cNvCxnSpPr>
          <p:nvPr/>
        </p:nvCxnSpPr>
        <p:spPr>
          <a:xfrm rot="5400000" flipH="1" flipV="1">
            <a:off x="4794649" y="5161912"/>
            <a:ext cx="376824" cy="1323868"/>
          </a:xfrm>
          <a:prstGeom prst="curvedConnector2">
            <a:avLst/>
          </a:prstGeom>
          <a:ln>
            <a:prstDash val="sysDot"/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C:\Users\kissyu258\Downloads\13015710101536043549-5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859" y="4536529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24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black">
          <a:xfrm>
            <a:off x="6057926" y="46178"/>
            <a:ext cx="2749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成品韌體燒入連線模式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21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情況二：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當成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路由器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概念：將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當成無線基地台，找到它的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SSID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登入，筆電的無線網卡與它相連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優點：不需再準備一部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程式可直接和教具板連線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限制：筆電不能再連到外網，除非有第二個網卡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683568" y="3869542"/>
            <a:ext cx="1747034" cy="84303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ESP8266  AP</a:t>
            </a:r>
            <a:r>
              <a:rPr lang="zh-TW" alt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模式</a:t>
            </a:r>
            <a:endParaRPr lang="en-US" altLang="zh-TW" sz="1400" kern="100" dirty="0" smtClean="0">
              <a:effectLst/>
              <a:latin typeface="微軟正黑體"/>
              <a:ea typeface="新細明體"/>
              <a:cs typeface="Times New Roman"/>
            </a:endParaRPr>
          </a:p>
        </p:txBody>
      </p:sp>
      <p:sp>
        <p:nvSpPr>
          <p:cNvPr id="19" name="圓角矩形 18"/>
          <p:cNvSpPr/>
          <p:nvPr/>
        </p:nvSpPr>
        <p:spPr>
          <a:xfrm>
            <a:off x="1307293" y="5572425"/>
            <a:ext cx="2246617" cy="556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/>
              <a:t>從</a:t>
            </a:r>
            <a:r>
              <a:rPr lang="en-US" altLang="zh-TW" sz="1400" dirty="0" smtClean="0"/>
              <a:t>ESP8266 AP</a:t>
            </a:r>
            <a:r>
              <a:rPr lang="zh-TW" altLang="en-US" sz="1400" dirty="0" smtClean="0"/>
              <a:t>模式取得</a:t>
            </a:r>
            <a:r>
              <a:rPr lang="en-US" altLang="zh-TW" sz="1400" dirty="0" smtClean="0"/>
              <a:t>IP</a:t>
            </a:r>
          </a:p>
          <a:p>
            <a:pPr algn="ctr"/>
            <a:r>
              <a:rPr lang="en-US" altLang="zh-TW" sz="1400" dirty="0" smtClean="0"/>
              <a:t>192.168.4.xx</a:t>
            </a:r>
            <a:endParaRPr lang="zh-TW" altLang="en-US" sz="1400" dirty="0"/>
          </a:p>
        </p:txBody>
      </p:sp>
      <p:sp>
        <p:nvSpPr>
          <p:cNvPr id="35" name="圓角矩形 34"/>
          <p:cNvSpPr/>
          <p:nvPr/>
        </p:nvSpPr>
        <p:spPr>
          <a:xfrm>
            <a:off x="6012160" y="3733401"/>
            <a:ext cx="2090567" cy="706412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 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192.168.4.1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47" name="直線單箭頭接點 46"/>
          <p:cNvCxnSpPr>
            <a:stCxn id="36" idx="0"/>
            <a:endCxn id="25" idx="0"/>
          </p:cNvCxnSpPr>
          <p:nvPr/>
        </p:nvCxnSpPr>
        <p:spPr>
          <a:xfrm flipH="1" flipV="1">
            <a:off x="2780823" y="5165828"/>
            <a:ext cx="1134693" cy="813195"/>
          </a:xfrm>
          <a:prstGeom prst="straightConnector1">
            <a:avLst/>
          </a:prstGeom>
          <a:ln>
            <a:prstDash val="sysDot"/>
            <a:headEnd type="arrow"/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63" name="圓角矩形 62"/>
          <p:cNvSpPr/>
          <p:nvPr/>
        </p:nvSpPr>
        <p:spPr>
          <a:xfrm>
            <a:off x="2697457" y="3733401"/>
            <a:ext cx="3314703" cy="706412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SSID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ESP8266-XX:XX:XX:XX:XX:XX</a:t>
            </a:r>
          </a:p>
          <a:p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密碼：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12345678</a:t>
            </a:r>
          </a:p>
        </p:txBody>
      </p:sp>
      <p:pic>
        <p:nvPicPr>
          <p:cNvPr id="36" name="圖片 35"/>
          <p:cNvPicPr/>
          <p:nvPr/>
        </p:nvPicPr>
        <p:blipFill>
          <a:blip r:embed="rId3"/>
          <a:stretch>
            <a:fillRect/>
          </a:stretch>
        </p:blipFill>
        <p:spPr>
          <a:xfrm>
            <a:off x="3496416" y="5979023"/>
            <a:ext cx="838200" cy="838200"/>
          </a:xfrm>
          <a:prstGeom prst="rect">
            <a:avLst/>
          </a:prstGeom>
        </p:spPr>
      </p:pic>
      <p:sp>
        <p:nvSpPr>
          <p:cNvPr id="25" name="閃電 24"/>
          <p:cNvSpPr/>
          <p:nvPr/>
        </p:nvSpPr>
        <p:spPr>
          <a:xfrm rot="21214333" flipH="1" flipV="1">
            <a:off x="2430841" y="4704666"/>
            <a:ext cx="533232" cy="469070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615" y="4939201"/>
            <a:ext cx="2532112" cy="1605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black">
          <a:xfrm>
            <a:off x="6057924" y="46178"/>
            <a:ext cx="2749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個人筆電自學連線</a:t>
            </a:r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80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情況三：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ESP8266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+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一般教室較少這樣配置，與情況一概念相同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4449635" y="6092486"/>
            <a:ext cx="1550769" cy="6480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5012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教具板</a:t>
            </a:r>
            <a:endParaRPr lang="zh-TW" sz="1400" kern="100" dirty="0">
              <a:effectLst/>
              <a:ea typeface="新細明體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ESP8266 - </a:t>
            </a:r>
            <a:r>
              <a:rPr lang="en-US" sz="1400" kern="100" dirty="0" err="1" smtClean="0">
                <a:effectLst/>
                <a:latin typeface="微軟正黑體"/>
                <a:ea typeface="新細明體"/>
                <a:cs typeface="Times New Roman"/>
              </a:rPr>
              <a:t>WiFi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18" name="圓角矩形圖說文字 17"/>
          <p:cNvSpPr/>
          <p:nvPr/>
        </p:nvSpPr>
        <p:spPr>
          <a:xfrm>
            <a:off x="6776857" y="2201023"/>
            <a:ext cx="2282302" cy="638175"/>
          </a:xfrm>
          <a:prstGeom prst="wedgeRoundRectCallout">
            <a:avLst>
              <a:gd name="adj1" fmla="val -36234"/>
              <a:gd name="adj2" fmla="val 684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alt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AP1    </a:t>
            </a:r>
            <a:r>
              <a:rPr lang="zh-TW" altLang="en-US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無線</a:t>
            </a:r>
            <a:r>
              <a:rPr 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交換器</a:t>
            </a:r>
            <a:endParaRPr lang="zh-TW" sz="14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指定或</a:t>
            </a:r>
            <a:r>
              <a:rPr 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分派</a:t>
            </a:r>
            <a:r>
              <a:rPr lang="en-US" alt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 </a:t>
            </a:r>
            <a:r>
              <a:rPr lang="en-US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IP </a:t>
            </a:r>
            <a:r>
              <a:rPr 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給</a:t>
            </a:r>
            <a:r>
              <a:rPr lang="zh-TW" sz="14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學生電腦</a:t>
            </a:r>
          </a:p>
        </p:txBody>
      </p:sp>
      <p:sp>
        <p:nvSpPr>
          <p:cNvPr id="19" name="圓角矩形 18"/>
          <p:cNvSpPr/>
          <p:nvPr/>
        </p:nvSpPr>
        <p:spPr>
          <a:xfrm>
            <a:off x="4484299" y="4216844"/>
            <a:ext cx="1328936" cy="261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/>
              <a:t>ex: </a:t>
            </a:r>
            <a:r>
              <a:rPr lang="en-US" altLang="zh-TW" sz="1400" dirty="0" smtClean="0"/>
              <a:t>12.34.56.1</a:t>
            </a:r>
            <a:endParaRPr lang="zh-TW" altLang="en-US" sz="1400" dirty="0"/>
          </a:p>
        </p:txBody>
      </p:sp>
      <p:sp>
        <p:nvSpPr>
          <p:cNvPr id="20" name="圓角矩形 19"/>
          <p:cNvSpPr/>
          <p:nvPr/>
        </p:nvSpPr>
        <p:spPr>
          <a:xfrm>
            <a:off x="6097638" y="4207146"/>
            <a:ext cx="1298836" cy="2673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/>
              <a:t>ex: </a:t>
            </a:r>
            <a:r>
              <a:rPr lang="en-US" altLang="zh-TW" sz="1400" dirty="0" smtClean="0"/>
              <a:t>12.34.56.2</a:t>
            </a:r>
            <a:endParaRPr lang="zh-TW" altLang="en-US" sz="1400" dirty="0"/>
          </a:p>
        </p:txBody>
      </p:sp>
      <p:sp>
        <p:nvSpPr>
          <p:cNvPr id="21" name="圓角矩形 20"/>
          <p:cNvSpPr/>
          <p:nvPr/>
        </p:nvSpPr>
        <p:spPr>
          <a:xfrm>
            <a:off x="7680877" y="4203670"/>
            <a:ext cx="1327654" cy="274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/>
              <a:t>ex: </a:t>
            </a:r>
            <a:r>
              <a:rPr lang="en-US" altLang="zh-TW" sz="1400" dirty="0" smtClean="0"/>
              <a:t>12.34.56.3</a:t>
            </a:r>
            <a:endParaRPr lang="zh-TW" altLang="en-US" sz="1400" dirty="0"/>
          </a:p>
        </p:txBody>
      </p:sp>
      <p:pic>
        <p:nvPicPr>
          <p:cNvPr id="23" name="圖片 22" descr="https://openclipart.org/image/400px/svg_to_png/171413/wifi-router.png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346" y="2793931"/>
            <a:ext cx="795020" cy="7194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肘形接點 23"/>
          <p:cNvCxnSpPr>
            <a:stCxn id="26" idx="1"/>
            <a:endCxn id="23" idx="3"/>
          </p:cNvCxnSpPr>
          <p:nvPr/>
        </p:nvCxnSpPr>
        <p:spPr>
          <a:xfrm rot="10800000">
            <a:off x="2938367" y="3153660"/>
            <a:ext cx="3777725" cy="172819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32" name="閃電 31"/>
          <p:cNvSpPr/>
          <p:nvPr/>
        </p:nvSpPr>
        <p:spPr>
          <a:xfrm rot="17462928" flipV="1">
            <a:off x="3081247" y="3423716"/>
            <a:ext cx="533232" cy="469070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7" name="直線單箭頭接點 46"/>
          <p:cNvCxnSpPr>
            <a:stCxn id="36" idx="2"/>
            <a:endCxn id="7" idx="0"/>
          </p:cNvCxnSpPr>
          <p:nvPr/>
        </p:nvCxnSpPr>
        <p:spPr>
          <a:xfrm>
            <a:off x="5225020" y="5387291"/>
            <a:ext cx="0" cy="705195"/>
          </a:xfrm>
          <a:prstGeom prst="straightConnector1">
            <a:avLst/>
          </a:prstGeom>
          <a:ln>
            <a:prstDash val="sysDot"/>
            <a:headEnd type="arrow"/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62" name="圓角矩形 61"/>
          <p:cNvSpPr/>
          <p:nvPr/>
        </p:nvSpPr>
        <p:spPr>
          <a:xfrm>
            <a:off x="323528" y="4296082"/>
            <a:ext cx="3338980" cy="1288896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Port Forwarding  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轉發功能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 :</a:t>
            </a:r>
          </a:p>
          <a:p>
            <a:pPr algn="ctr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12.34.56.50:4001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 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第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一個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ESP8266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12.34.56.50:4002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 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第二個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ESP8266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圓角矩形 62"/>
          <p:cNvSpPr/>
          <p:nvPr/>
        </p:nvSpPr>
        <p:spPr>
          <a:xfrm>
            <a:off x="688018" y="3589670"/>
            <a:ext cx="2610000" cy="706412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基地提供的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</a:p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綁定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 MAC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對應埠號</a:t>
            </a:r>
          </a:p>
        </p:txBody>
      </p:sp>
      <p:pic>
        <p:nvPicPr>
          <p:cNvPr id="26" name="圖片 25" descr="https://openclipart.org/image/400px/svg_to_png/171413/wifi-router.png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6091" y="2966750"/>
            <a:ext cx="79502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閃電 30"/>
          <p:cNvSpPr/>
          <p:nvPr/>
        </p:nvSpPr>
        <p:spPr>
          <a:xfrm rot="235235" flipV="1">
            <a:off x="6103435" y="3663246"/>
            <a:ext cx="533232" cy="46907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6" name="圖片 35"/>
          <p:cNvPicPr/>
          <p:nvPr/>
        </p:nvPicPr>
        <p:blipFill>
          <a:blip r:embed="rId3"/>
          <a:stretch>
            <a:fillRect/>
          </a:stretch>
        </p:blipFill>
        <p:spPr>
          <a:xfrm>
            <a:off x="4805920" y="4549091"/>
            <a:ext cx="838200" cy="838200"/>
          </a:xfrm>
          <a:prstGeom prst="rect">
            <a:avLst/>
          </a:prstGeom>
        </p:spPr>
      </p:pic>
      <p:pic>
        <p:nvPicPr>
          <p:cNvPr id="37" name="圖片 36"/>
          <p:cNvPicPr/>
          <p:nvPr/>
        </p:nvPicPr>
        <p:blipFill>
          <a:blip r:embed="rId3"/>
          <a:stretch>
            <a:fillRect/>
          </a:stretch>
        </p:blipFill>
        <p:spPr>
          <a:xfrm>
            <a:off x="6357757" y="4549091"/>
            <a:ext cx="838200" cy="838200"/>
          </a:xfrm>
          <a:prstGeom prst="rect">
            <a:avLst/>
          </a:prstGeom>
        </p:spPr>
      </p:pic>
      <p:pic>
        <p:nvPicPr>
          <p:cNvPr id="38" name="圖片 37"/>
          <p:cNvPicPr/>
          <p:nvPr/>
        </p:nvPicPr>
        <p:blipFill>
          <a:blip r:embed="rId3"/>
          <a:stretch>
            <a:fillRect/>
          </a:stretch>
        </p:blipFill>
        <p:spPr>
          <a:xfrm>
            <a:off x="7909593" y="4549091"/>
            <a:ext cx="838200" cy="838200"/>
          </a:xfrm>
          <a:prstGeom prst="rect">
            <a:avLst/>
          </a:prstGeom>
        </p:spPr>
      </p:pic>
      <p:sp>
        <p:nvSpPr>
          <p:cNvPr id="50" name="圓角矩形 49"/>
          <p:cNvSpPr/>
          <p:nvPr/>
        </p:nvSpPr>
        <p:spPr>
          <a:xfrm>
            <a:off x="5763585" y="6149527"/>
            <a:ext cx="1681190" cy="290834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12.34.56.50:4001</a:t>
            </a:r>
            <a:endParaRPr lang="zh-TW" altLang="en-US" sz="1400" dirty="0"/>
          </a:p>
        </p:txBody>
      </p:sp>
      <p:sp>
        <p:nvSpPr>
          <p:cNvPr id="49" name="投影片編號版面配置區 48"/>
          <p:cNvSpPr>
            <a:spLocks noGrp="1"/>
          </p:cNvSpPr>
          <p:nvPr>
            <p:ph type="sldNum" sz="quarter" idx="12"/>
          </p:nvPr>
        </p:nvSpPr>
        <p:spPr>
          <a:xfrm>
            <a:off x="6553200" y="6476028"/>
            <a:ext cx="2133600" cy="365125"/>
          </a:xfrm>
        </p:spPr>
        <p:txBody>
          <a:bodyPr/>
          <a:lstStyle/>
          <a:p>
            <a:fld id="{5AD329B4-B0B4-460D-AAE0-0888787625A7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25" name="圓角矩形 24"/>
          <p:cNvSpPr/>
          <p:nvPr/>
        </p:nvSpPr>
        <p:spPr>
          <a:xfrm>
            <a:off x="3730966" y="2783085"/>
            <a:ext cx="2140594" cy="81597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由無線交換器指定一個固定的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IP 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 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</a:p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(ex : 12.34.56.50)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28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" name="Rectangle 22"/>
          <p:cNvSpPr>
            <a:spLocks noChangeArrowheads="1"/>
          </p:cNvSpPr>
          <p:nvPr/>
        </p:nvSpPr>
        <p:spPr bwMode="black">
          <a:xfrm>
            <a:off x="6057926" y="46178"/>
            <a:ext cx="2749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其他網路架構參考模式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85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情況三：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ESP8266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+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概念：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(1)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筆電和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AP2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AP1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分派指定，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綁定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MAC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(2) AP2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的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WAN port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接到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AP1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的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LAN port</a:t>
            </a: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(3) AP2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用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Port Forwarding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轉發方式指定不同的埠號給每一個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ESP8266 </a:t>
            </a: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   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經過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指定轉發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設定，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每一個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8266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的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IP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都相同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，但是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埠號不同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     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第一個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8266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對應到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IP:4001  (ex: 12.34.56.50:4001)</a:t>
            </a:r>
          </a:p>
          <a:p>
            <a:pPr marL="0" indent="0">
              <a:buNone/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     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第二個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8266 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對應到 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IP:4002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 descr="https://openclipart.org/image/400px/svg_to_png/171413/wifi-router.png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920" y="4933689"/>
            <a:ext cx="795020" cy="7194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肘形接點 14"/>
          <p:cNvCxnSpPr>
            <a:stCxn id="17" idx="1"/>
            <a:endCxn id="14" idx="3"/>
          </p:cNvCxnSpPr>
          <p:nvPr/>
        </p:nvCxnSpPr>
        <p:spPr>
          <a:xfrm rot="10800000" flipV="1">
            <a:off x="6365941" y="4646263"/>
            <a:ext cx="1651889" cy="647153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6" name="圓角矩形 15"/>
          <p:cNvSpPr/>
          <p:nvPr/>
        </p:nvSpPr>
        <p:spPr>
          <a:xfrm>
            <a:off x="6375100" y="5357358"/>
            <a:ext cx="1328751" cy="3206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/>
              <a:t>ex: 12.34.56.50</a:t>
            </a:r>
            <a:endParaRPr lang="zh-TW" altLang="en-US" sz="1400" dirty="0"/>
          </a:p>
        </p:txBody>
      </p:sp>
      <p:pic>
        <p:nvPicPr>
          <p:cNvPr id="17" name="圖片 16" descr="https://openclipart.org/image/400px/svg_to_png/171413/wifi-router.png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829" y="4286536"/>
            <a:ext cx="79502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閃電 21"/>
          <p:cNvSpPr/>
          <p:nvPr/>
        </p:nvSpPr>
        <p:spPr>
          <a:xfrm rot="17462928" flipV="1">
            <a:off x="6108484" y="5596977"/>
            <a:ext cx="533232" cy="449440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閃電 24"/>
          <p:cNvSpPr/>
          <p:nvPr/>
        </p:nvSpPr>
        <p:spPr>
          <a:xfrm rot="20891820" flipV="1">
            <a:off x="8148723" y="4952608"/>
            <a:ext cx="533232" cy="46907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7" name="圖片 26"/>
          <p:cNvPicPr/>
          <p:nvPr/>
        </p:nvPicPr>
        <p:blipFill>
          <a:blip r:embed="rId3"/>
          <a:stretch>
            <a:fillRect/>
          </a:stretch>
        </p:blipFill>
        <p:spPr>
          <a:xfrm>
            <a:off x="7934061" y="5471255"/>
            <a:ext cx="838200" cy="838200"/>
          </a:xfrm>
          <a:prstGeom prst="rect">
            <a:avLst/>
          </a:prstGeom>
        </p:spPr>
      </p:pic>
      <p:sp>
        <p:nvSpPr>
          <p:cNvPr id="28" name="圓角矩形 27"/>
          <p:cNvSpPr/>
          <p:nvPr/>
        </p:nvSpPr>
        <p:spPr>
          <a:xfrm>
            <a:off x="5905200" y="6119572"/>
            <a:ext cx="1550769" cy="6480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5012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教具板</a:t>
            </a:r>
            <a:endParaRPr lang="zh-TW" sz="1400" kern="100" dirty="0">
              <a:effectLst/>
              <a:ea typeface="新細明體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ESP8266 - </a:t>
            </a:r>
            <a:r>
              <a:rPr lang="en-US" sz="1400" kern="100" dirty="0" err="1" smtClean="0">
                <a:effectLst/>
                <a:latin typeface="微軟正黑體"/>
                <a:ea typeface="新細明體"/>
                <a:cs typeface="Times New Roman"/>
              </a:rPr>
              <a:t>WiFi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30" name="圓角矩形 29"/>
          <p:cNvSpPr/>
          <p:nvPr/>
        </p:nvSpPr>
        <p:spPr>
          <a:xfrm>
            <a:off x="8099254" y="4031106"/>
            <a:ext cx="673007" cy="2554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AP1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34" name="圓角矩形 33"/>
          <p:cNvSpPr/>
          <p:nvPr/>
        </p:nvSpPr>
        <p:spPr>
          <a:xfrm>
            <a:off x="5631926" y="4621383"/>
            <a:ext cx="673007" cy="2554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AP2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37" name="圓角矩形 36"/>
          <p:cNvSpPr/>
          <p:nvPr/>
        </p:nvSpPr>
        <p:spPr>
          <a:xfrm>
            <a:off x="7812360" y="6263654"/>
            <a:ext cx="1254616" cy="240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/>
              <a:t>ex: 12.34.56.1</a:t>
            </a:r>
            <a:endParaRPr lang="zh-TW" altLang="en-US" sz="14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7</a:t>
            </a:fld>
            <a:endParaRPr lang="zh-TW" altLang="en-US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85" y="4928818"/>
            <a:ext cx="21145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38343"/>
            <a:ext cx="20955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19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black">
          <a:xfrm>
            <a:off x="6057926" y="46178"/>
            <a:ext cx="2749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其他網路架構參考模式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351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情況三：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5012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教具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板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ESP8266 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+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教室</a:t>
            </a:r>
            <a:r>
              <a:rPr lang="en-US" altLang="zh-TW" sz="20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6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WiFi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訊號的路徑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 NKNUBLOK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程式和教具板之間的連線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</a:p>
          <a:p>
            <a:pPr marL="0" indent="0">
              <a:buNone/>
            </a:pP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		</a:t>
            </a: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	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	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(2) </a:t>
            </a:r>
            <a:r>
              <a:rPr lang="en-US" altLang="zh-TW" sz="16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積木傳送的資料：</a:t>
            </a:r>
            <a:r>
              <a:rPr lang="zh-TW" altLang="en-US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不會經過</a:t>
            </a:r>
            <a:r>
              <a:rPr lang="en-US" altLang="zh-TW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AP2</a:t>
            </a:r>
          </a:p>
          <a:p>
            <a:pPr marL="0" indent="0">
              <a:buNone/>
            </a:pPr>
            <a:endParaRPr lang="en-US" altLang="zh-TW" sz="1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329B4-B0B4-460D-AAE0-0888787625A7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4" name="圓角矩形 3"/>
          <p:cNvSpPr/>
          <p:nvPr/>
        </p:nvSpPr>
        <p:spPr>
          <a:xfrm>
            <a:off x="914049" y="2987805"/>
            <a:ext cx="1923935" cy="5844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筆電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</a:t>
            </a:r>
            <a:r>
              <a:rPr lang="en-US" altLang="zh-TW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endParaRPr lang="zh-TW" altLang="en-US" sz="1600" dirty="0"/>
          </a:p>
        </p:txBody>
      </p:sp>
      <p:sp>
        <p:nvSpPr>
          <p:cNvPr id="7" name="圓角矩形 6"/>
          <p:cNvSpPr/>
          <p:nvPr/>
        </p:nvSpPr>
        <p:spPr>
          <a:xfrm>
            <a:off x="5364088" y="3385406"/>
            <a:ext cx="1452711" cy="7167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基地提供的</a:t>
            </a:r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AP2</a:t>
            </a:r>
            <a:endParaRPr lang="en-US" altLang="zh-TW" sz="1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</p:txBody>
      </p:sp>
      <p:cxnSp>
        <p:nvCxnSpPr>
          <p:cNvPr id="8" name="肘形接點 7"/>
          <p:cNvCxnSpPr>
            <a:stCxn id="19" idx="3"/>
            <a:endCxn id="7" idx="1"/>
          </p:cNvCxnSpPr>
          <p:nvPr/>
        </p:nvCxnSpPr>
        <p:spPr>
          <a:xfrm>
            <a:off x="4730473" y="3280030"/>
            <a:ext cx="633615" cy="463759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" name="圓角矩形 18"/>
          <p:cNvSpPr/>
          <p:nvPr/>
        </p:nvSpPr>
        <p:spPr>
          <a:xfrm>
            <a:off x="3218305" y="2949723"/>
            <a:ext cx="1512168" cy="66061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學校教室的</a:t>
            </a:r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AP1</a:t>
            </a:r>
            <a:r>
              <a: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7191901" y="3385406"/>
            <a:ext cx="1584176" cy="7167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教具板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algn="ctr"/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ESP8266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</p:txBody>
      </p:sp>
      <p:cxnSp>
        <p:nvCxnSpPr>
          <p:cNvPr id="33" name="直線單箭頭接點 32"/>
          <p:cNvCxnSpPr>
            <a:stCxn id="4" idx="3"/>
            <a:endCxn id="19" idx="1"/>
          </p:cNvCxnSpPr>
          <p:nvPr/>
        </p:nvCxnSpPr>
        <p:spPr>
          <a:xfrm>
            <a:off x="2837984" y="3280029"/>
            <a:ext cx="38032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>
            <a:off x="6816799" y="3743789"/>
            <a:ext cx="375102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圓角矩形 38"/>
          <p:cNvSpPr/>
          <p:nvPr/>
        </p:nvSpPr>
        <p:spPr>
          <a:xfrm>
            <a:off x="4026323" y="5123460"/>
            <a:ext cx="848373" cy="43204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AP1</a:t>
            </a:r>
            <a:r>
              <a:rPr lang="en-US" altLang="zh-TW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endParaRPr lang="zh-TW" altLang="en-US" sz="1600" dirty="0"/>
          </a:p>
        </p:txBody>
      </p:sp>
      <p:sp>
        <p:nvSpPr>
          <p:cNvPr id="40" name="圓角矩形 39"/>
          <p:cNvSpPr/>
          <p:nvPr/>
        </p:nvSpPr>
        <p:spPr>
          <a:xfrm>
            <a:off x="1704490" y="5047260"/>
            <a:ext cx="1923935" cy="5844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筆電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</a:p>
          <a:p>
            <a:pPr algn="ctr"/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</a:t>
            </a:r>
            <a:r>
              <a:rPr lang="en-US" altLang="zh-TW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endParaRPr lang="zh-TW" altLang="en-US" sz="1600" dirty="0"/>
          </a:p>
        </p:txBody>
      </p:sp>
      <p:sp>
        <p:nvSpPr>
          <p:cNvPr id="41" name="圓角矩形 40"/>
          <p:cNvSpPr/>
          <p:nvPr/>
        </p:nvSpPr>
        <p:spPr>
          <a:xfrm>
            <a:off x="5272594" y="5047260"/>
            <a:ext cx="1923935" cy="5844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筆電 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</a:p>
          <a:p>
            <a:pPr algn="ctr"/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</a:t>
            </a:r>
            <a:r>
              <a:rPr lang="en-US" altLang="zh-TW" sz="1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 </a:t>
            </a:r>
            <a:endParaRPr lang="zh-TW" altLang="en-US" sz="1600" dirty="0"/>
          </a:p>
        </p:txBody>
      </p:sp>
      <p:cxnSp>
        <p:nvCxnSpPr>
          <p:cNvPr id="42" name="直線單箭頭接點 41"/>
          <p:cNvCxnSpPr>
            <a:stCxn id="39" idx="3"/>
            <a:endCxn id="41" idx="1"/>
          </p:cNvCxnSpPr>
          <p:nvPr/>
        </p:nvCxnSpPr>
        <p:spPr>
          <a:xfrm>
            <a:off x="4874696" y="5339484"/>
            <a:ext cx="39789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線單箭頭接點 44"/>
          <p:cNvCxnSpPr>
            <a:stCxn id="40" idx="3"/>
          </p:cNvCxnSpPr>
          <p:nvPr/>
        </p:nvCxnSpPr>
        <p:spPr>
          <a:xfrm>
            <a:off x="3628425" y="5339484"/>
            <a:ext cx="37993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black">
          <a:xfrm>
            <a:off x="6057926" y="46178"/>
            <a:ext cx="2749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其他網路架構參考模式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345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情況四：小型的共備研習時，共用一部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連線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概念：筆電和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在同一個網段，所有通訊都在同一部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AP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，包含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 NKNUBLOK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程式和教具板之間的連線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 </a:t>
            </a:r>
            <a:r>
              <a:rPr lang="en-US" altLang="zh-TW" sz="16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積木傳送的資料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限制：當連線數太多時，通訊容易中斷 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時機：無法在已設定好環境的電腦教室</a:t>
            </a:r>
            <a:r>
              <a:rPr lang="zh-TW" altLang="en-US" sz="16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研習時，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不建議在教學使用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3538620" y="6145482"/>
            <a:ext cx="1550769" cy="64807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>
                <a:effectLst/>
                <a:latin typeface="微軟正黑體"/>
                <a:ea typeface="新細明體"/>
                <a:cs typeface="Times New Roman"/>
              </a:rPr>
              <a:t>5012</a:t>
            </a:r>
            <a:r>
              <a:rPr lang="zh-TW" sz="1400" kern="100" dirty="0">
                <a:effectLst/>
                <a:ea typeface="微軟正黑體"/>
                <a:cs typeface="Times New Roman"/>
              </a:rPr>
              <a:t>教具板</a:t>
            </a:r>
            <a:endParaRPr lang="zh-TW" sz="1400" kern="100" dirty="0">
              <a:effectLst/>
              <a:ea typeface="新細明體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1400" kern="100" dirty="0" smtClean="0">
                <a:effectLst/>
                <a:latin typeface="微軟正黑體"/>
                <a:ea typeface="新細明體"/>
                <a:cs typeface="Times New Roman"/>
              </a:rPr>
              <a:t>ESP8266 - </a:t>
            </a:r>
            <a:r>
              <a:rPr lang="en-US" sz="1400" kern="100" dirty="0" err="1" smtClean="0">
                <a:effectLst/>
                <a:latin typeface="微軟正黑體"/>
                <a:ea typeface="新細明體"/>
                <a:cs typeface="Times New Roman"/>
              </a:rPr>
              <a:t>WiFi</a:t>
            </a:r>
            <a:endParaRPr lang="zh-TW" sz="1400" kern="100" dirty="0">
              <a:effectLst/>
              <a:ea typeface="新細明體"/>
              <a:cs typeface="Times New Roman"/>
            </a:endParaRPr>
          </a:p>
        </p:txBody>
      </p:sp>
      <p:sp>
        <p:nvSpPr>
          <p:cNvPr id="18" name="圓角矩形圖說文字 17"/>
          <p:cNvSpPr/>
          <p:nvPr/>
        </p:nvSpPr>
        <p:spPr>
          <a:xfrm>
            <a:off x="5879167" y="3980512"/>
            <a:ext cx="2147036" cy="715827"/>
          </a:xfrm>
          <a:prstGeom prst="wedgeRoundRectCallout">
            <a:avLst>
              <a:gd name="adj1" fmla="val -42701"/>
              <a:gd name="adj2" fmla="val 687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altLang="en-US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無線</a:t>
            </a:r>
            <a:r>
              <a:rPr lang="en-US" altLang="zh-TW" sz="14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AP</a:t>
            </a:r>
            <a:endParaRPr lang="zh-TW" sz="14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algn="ctr"/>
            <a:r>
              <a:rPr lang="zh-TW" altLang="en-US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分派</a:t>
            </a:r>
            <a:r>
              <a:rPr lang="en-US" alt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IP</a:t>
            </a:r>
            <a:r>
              <a:rPr lang="zh-TW" altLang="en-US" sz="14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給筆電</a:t>
            </a:r>
            <a:endParaRPr lang="zh-TW" altLang="zh-TW" sz="14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altLang="zh-TW" sz="14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(e</a:t>
            </a:r>
            <a:r>
              <a:rPr lang="en-US" altLang="zh-TW" sz="1400" kern="100" dirty="0" smtClean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x: 192.168.66.XX)</a:t>
            </a:r>
          </a:p>
        </p:txBody>
      </p:sp>
      <p:sp>
        <p:nvSpPr>
          <p:cNvPr id="19" name="圓角矩形 18"/>
          <p:cNvSpPr/>
          <p:nvPr/>
        </p:nvSpPr>
        <p:spPr>
          <a:xfrm>
            <a:off x="3105106" y="4932676"/>
            <a:ext cx="1622777" cy="274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>
                <a:ea typeface="微軟正黑體" panose="020B0604030504040204" pitchFamily="34" charset="-120"/>
              </a:rPr>
              <a:t>ex: 192.168.66.11</a:t>
            </a:r>
            <a:endParaRPr lang="zh-TW" altLang="en-US" sz="1400" dirty="0">
              <a:ea typeface="微軟正黑體" panose="020B0604030504040204" pitchFamily="34" charset="-120"/>
            </a:endParaRPr>
          </a:p>
        </p:txBody>
      </p:sp>
      <p:sp>
        <p:nvSpPr>
          <p:cNvPr id="20" name="圓角矩形 19"/>
          <p:cNvSpPr/>
          <p:nvPr/>
        </p:nvSpPr>
        <p:spPr>
          <a:xfrm>
            <a:off x="4858945" y="4936487"/>
            <a:ext cx="1698092" cy="266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>
                <a:ea typeface="微軟正黑體" panose="020B0604030504040204" pitchFamily="34" charset="-120"/>
              </a:rPr>
              <a:t>e</a:t>
            </a:r>
            <a:r>
              <a:rPr lang="en-US" altLang="zh-TW" sz="1400" dirty="0" smtClean="0">
                <a:ea typeface="微軟正黑體" panose="020B0604030504040204" pitchFamily="34" charset="-120"/>
              </a:rPr>
              <a:t>x: 192.168.66.12</a:t>
            </a:r>
            <a:endParaRPr lang="zh-TW" altLang="en-US" sz="1400" dirty="0">
              <a:ea typeface="微軟正黑體" panose="020B0604030504040204" pitchFamily="34" charset="-120"/>
            </a:endParaRPr>
          </a:p>
        </p:txBody>
      </p:sp>
      <p:sp>
        <p:nvSpPr>
          <p:cNvPr id="21" name="圓角矩形 20"/>
          <p:cNvSpPr/>
          <p:nvPr/>
        </p:nvSpPr>
        <p:spPr>
          <a:xfrm>
            <a:off x="6688099" y="4932676"/>
            <a:ext cx="1622777" cy="2743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ex: 192.168.66.13</a:t>
            </a:r>
            <a:endParaRPr lang="zh-TW" altLang="en-US" sz="1400" dirty="0"/>
          </a:p>
        </p:txBody>
      </p:sp>
      <p:pic>
        <p:nvPicPr>
          <p:cNvPr id="23" name="圖片 22" descr="https://openclipart.org/image/400px/svg_to_png/171413/wifi-router.png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495" y="3824714"/>
            <a:ext cx="795020" cy="719455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閃電 31"/>
          <p:cNvSpPr/>
          <p:nvPr/>
        </p:nvSpPr>
        <p:spPr>
          <a:xfrm rot="1099656" flipV="1">
            <a:off x="3129083" y="4181318"/>
            <a:ext cx="533232" cy="469070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圓角矩形 34"/>
          <p:cNvSpPr/>
          <p:nvPr/>
        </p:nvSpPr>
        <p:spPr>
          <a:xfrm>
            <a:off x="2188712" y="5961961"/>
            <a:ext cx="1586344" cy="367042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(ex: 192.168.66.1)</a:t>
            </a:r>
            <a:endParaRPr lang="en-US" altLang="zh-TW" sz="1400" dirty="0"/>
          </a:p>
        </p:txBody>
      </p:sp>
      <p:cxnSp>
        <p:nvCxnSpPr>
          <p:cNvPr id="47" name="直線單箭頭接點 46"/>
          <p:cNvCxnSpPr>
            <a:stCxn id="36" idx="2"/>
            <a:endCxn id="7" idx="0"/>
          </p:cNvCxnSpPr>
          <p:nvPr/>
        </p:nvCxnSpPr>
        <p:spPr>
          <a:xfrm>
            <a:off x="4135056" y="5928395"/>
            <a:ext cx="178949" cy="217087"/>
          </a:xfrm>
          <a:prstGeom prst="straightConnector1">
            <a:avLst/>
          </a:prstGeom>
          <a:ln>
            <a:prstDash val="sysDot"/>
            <a:headEnd type="arrow"/>
            <a:tailEnd type="arrow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sp>
        <p:nvSpPr>
          <p:cNvPr id="63" name="圓角矩形 62"/>
          <p:cNvSpPr/>
          <p:nvPr/>
        </p:nvSpPr>
        <p:spPr>
          <a:xfrm>
            <a:off x="758088" y="4716629"/>
            <a:ext cx="2009651" cy="706412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分配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 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ESP8266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(ex: 192.168.66.xx)</a:t>
            </a:r>
          </a:p>
        </p:txBody>
      </p:sp>
      <p:pic>
        <p:nvPicPr>
          <p:cNvPr id="36" name="圖片 35"/>
          <p:cNvPicPr/>
          <p:nvPr/>
        </p:nvPicPr>
        <p:blipFill>
          <a:blip r:embed="rId3"/>
          <a:stretch>
            <a:fillRect/>
          </a:stretch>
        </p:blipFill>
        <p:spPr>
          <a:xfrm>
            <a:off x="3775056" y="5208395"/>
            <a:ext cx="720000" cy="720000"/>
          </a:xfrm>
          <a:prstGeom prst="rect">
            <a:avLst/>
          </a:prstGeom>
        </p:spPr>
      </p:pic>
      <p:pic>
        <p:nvPicPr>
          <p:cNvPr id="37" name="圖片 36"/>
          <p:cNvPicPr/>
          <p:nvPr/>
        </p:nvPicPr>
        <p:blipFill>
          <a:blip r:embed="rId3"/>
          <a:stretch>
            <a:fillRect/>
          </a:stretch>
        </p:blipFill>
        <p:spPr>
          <a:xfrm>
            <a:off x="5448537" y="5208395"/>
            <a:ext cx="720000" cy="720000"/>
          </a:xfrm>
          <a:prstGeom prst="rect">
            <a:avLst/>
          </a:prstGeom>
        </p:spPr>
      </p:pic>
      <p:pic>
        <p:nvPicPr>
          <p:cNvPr id="38" name="圖片 37"/>
          <p:cNvPicPr/>
          <p:nvPr/>
        </p:nvPicPr>
        <p:blipFill>
          <a:blip r:embed="rId3"/>
          <a:stretch>
            <a:fillRect/>
          </a:stretch>
        </p:blipFill>
        <p:spPr>
          <a:xfrm>
            <a:off x="7122017" y="5208395"/>
            <a:ext cx="720000" cy="720000"/>
          </a:xfrm>
          <a:prstGeom prst="rect">
            <a:avLst/>
          </a:prstGeom>
        </p:spPr>
      </p:pic>
      <p:sp>
        <p:nvSpPr>
          <p:cNvPr id="25" name="閃電 24"/>
          <p:cNvSpPr/>
          <p:nvPr/>
        </p:nvSpPr>
        <p:spPr>
          <a:xfrm rot="20614143" flipH="1" flipV="1">
            <a:off x="5031920" y="4245923"/>
            <a:ext cx="533232" cy="46907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>
          <a:xfrm>
            <a:off x="5619608" y="6417327"/>
            <a:ext cx="2133600" cy="365125"/>
          </a:xfrm>
        </p:spPr>
        <p:txBody>
          <a:bodyPr/>
          <a:lstStyle/>
          <a:p>
            <a:fld id="{5AD329B4-B0B4-460D-AAE0-0888787625A7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2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NKNUBLOCK  </a:t>
            </a:r>
            <a:r>
              <a:rPr lang="en-US" altLang="zh-TW" sz="3200" dirty="0" err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IoT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網路環境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</a:t>
            </a:r>
            <a:endParaRPr lang="zh-TW" altLang="en-US" sz="3200" dirty="0"/>
          </a:p>
        </p:txBody>
      </p:sp>
      <p:sp>
        <p:nvSpPr>
          <p:cNvPr id="24" name="AutoShape 20"/>
          <p:cNvSpPr>
            <a:spLocks noChangeArrowheads="1"/>
          </p:cNvSpPr>
          <p:nvPr/>
        </p:nvSpPr>
        <p:spPr bwMode="ltGray">
          <a:xfrm>
            <a:off x="5793753" y="24424"/>
            <a:ext cx="3291110" cy="498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algn="ctr">
            <a:solidFill>
              <a:srgbClr val="FFFFFF">
                <a:alpha val="70000"/>
              </a:srgb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black">
          <a:xfrm>
            <a:off x="6057926" y="46178"/>
            <a:ext cx="2749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rgbClr val="FFFFFF"/>
                </a:solidFill>
                <a:latin typeface="Arial" charset="0"/>
                <a:ea typeface="新細明體" charset="-120"/>
              </a:rPr>
              <a:t>其他網路架構參考模式</a:t>
            </a:r>
            <a:endParaRPr lang="en-US" altLang="zh-TW" sz="2000" b="1" dirty="0">
              <a:solidFill>
                <a:srgbClr val="FFFFFF"/>
              </a:solidFill>
              <a:latin typeface="Arial" charset="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942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813</Words>
  <Application>Microsoft Office PowerPoint</Application>
  <PresentationFormat>如螢幕大小 (4:3)</PresentationFormat>
  <Paragraphs>216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NKNUBLOCK  IoT  網路環境架構</vt:lpstr>
      <vt:lpstr>NKNUBLOCK  IoT  網路環境架構</vt:lpstr>
      <vt:lpstr>NKNUBLOCK  IoT  網路環境架構</vt:lpstr>
      <vt:lpstr>NKNUBLOCK  IoT  網路環境架構</vt:lpstr>
      <vt:lpstr>NKNUBLOCK  IoT  網路環境架構</vt:lpstr>
      <vt:lpstr>NKNUBLOCK  IoT  網路環境架構</vt:lpstr>
      <vt:lpstr>NKNUBLOCK  IoT  網路環境架構</vt:lpstr>
      <vt:lpstr>NKNUBLOCK  IoT  網路環境架構</vt:lpstr>
      <vt:lpstr>NKNUBLOCK  IoT  網路環境架構</vt:lpstr>
      <vt:lpstr>NKNUBLOCK  IoT  網路環境架構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kissyu258</dc:creator>
  <cp:lastModifiedBy>B0395 馮騫慧</cp:lastModifiedBy>
  <cp:revision>164</cp:revision>
  <dcterms:created xsi:type="dcterms:W3CDTF">2020-07-14T03:48:40Z</dcterms:created>
  <dcterms:modified xsi:type="dcterms:W3CDTF">2020-07-20T08:43:59Z</dcterms:modified>
</cp:coreProperties>
</file>